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ags/tag2.xml" ContentType="application/vnd.openxmlformats-officedocument.presentationml.tags+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heme/theme3.xml" ContentType="application/vnd.openxmlformats-officedocument.theme+xml"/>
  <Override PartName="/ppt/tags/tag9.xml" ContentType="application/vnd.openxmlformats-officedocument.presentationml.tags+xml"/>
  <Override PartName="/ppt/notesSlides/notesSlide1.xml" ContentType="application/vnd.openxmlformats-officedocument.presentationml.notesSlide+xml"/>
  <Override PartName="/ppt/tags/tag10.xml" ContentType="application/vnd.openxmlformats-officedocument.presentationml.tags+xml"/>
  <Override PartName="/ppt/notesSlides/notesSlide2.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notesSlides/notesSlide3.xml" ContentType="application/vnd.openxmlformats-officedocument.presentationml.notesSlide+xml"/>
  <Override PartName="/ppt/tags/tag13.xml" ContentType="application/vnd.openxmlformats-officedocument.presentationml.tags+xml"/>
  <Override PartName="/ppt/notesSlides/notesSlide4.xml" ContentType="application/vnd.openxmlformats-officedocument.presentationml.notesSlide+xml"/>
  <Override PartName="/ppt/tags/tag14.xml" ContentType="application/vnd.openxmlformats-officedocument.presentationml.tags+xml"/>
  <Override PartName="/ppt/notesSlides/notesSlide5.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notesSlides/notesSlide6.xml" ContentType="application/vnd.openxmlformats-officedocument.presentationml.notesSlide+xml"/>
  <Override PartName="/ppt/tags/tag17.xml" ContentType="application/vnd.openxmlformats-officedocument.presentationml.tags+xml"/>
  <Override PartName="/ppt/notesSlides/notesSlide7.xml" ContentType="application/vnd.openxmlformats-officedocument.presentationml.notesSlide+xml"/>
  <Override PartName="/ppt/tags/tag18.xml" ContentType="application/vnd.openxmlformats-officedocument.presentationml.tags+xml"/>
  <Override PartName="/ppt/notesSlides/notesSlide8.xml" ContentType="application/vnd.openxmlformats-officedocument.presentationml.notesSlide+xml"/>
  <Override PartName="/ppt/tags/tag19.xml" ContentType="application/vnd.openxmlformats-officedocument.presentationml.tags+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ags/tag20.xml" ContentType="application/vnd.openxmlformats-officedocument.presentationml.tag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ags/tag21.xml" ContentType="application/vnd.openxmlformats-officedocument.presentationml.tags+xml"/>
  <Override PartName="/ppt/tags/tag22.xml" ContentType="application/vnd.openxmlformats-officedocument.presentationml.tags+xml"/>
  <Override PartName="/ppt/notesSlides/notesSlide10.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ags/tag23.xml" ContentType="application/vnd.openxmlformats-officedocument.presentationml.tags+xml"/>
  <Override PartName="/ppt/notesSlides/notesSlide11.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12.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13.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14.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tags/tag24.xml" ContentType="application/vnd.openxmlformats-officedocument.presentationml.tags+xml"/>
  <Override PartName="/ppt/tags/tag25.xml" ContentType="application/vnd.openxmlformats-officedocument.presentationml.tags+xml"/>
  <Override PartName="/ppt/notesSlides/notesSlide15.xml" ContentType="application/vnd.openxmlformats-officedocument.presentationml.notesSlide+xml"/>
  <Override PartName="/ppt/tags/tag26.xml" ContentType="application/vnd.openxmlformats-officedocument.presentationml.tags+xml"/>
  <Override PartName="/ppt/notesSlides/notesSlide16.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tags/tag27.xml" ContentType="application/vnd.openxmlformats-officedocument.presentationml.tags+xml"/>
  <Override PartName="/ppt/notesSlides/notesSlide17.xml" ContentType="application/vnd.openxmlformats-officedocument.presentationml.notesSl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18.xml" ContentType="application/vnd.openxmlformats-officedocument.presentationml.notesSl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tags/tag28.xml" ContentType="application/vnd.openxmlformats-officedocument.presentationml.tags+xml"/>
  <Override PartName="/ppt/notesSlides/notesSlide19.xml" ContentType="application/vnd.openxmlformats-officedocument.presentationml.notesSlid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tags/tag29.xml" ContentType="application/vnd.openxmlformats-officedocument.presentationml.tags+xml"/>
  <Override PartName="/ppt/tags/tag30.xml" ContentType="application/vnd.openxmlformats-officedocument.presentationml.tags+xml"/>
  <Override PartName="/ppt/notesSlides/notesSlide20.xml" ContentType="application/vnd.openxmlformats-officedocument.presentationml.notesSlide+xml"/>
  <Override PartName="/ppt/tags/tag31.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tags/tag32.xml" ContentType="application/vnd.openxmlformats-officedocument.presentationml.tags+xml"/>
  <Override PartName="/ppt/notesSlides/notesSlide23.xml" ContentType="application/vnd.openxmlformats-officedocument.presentationml.notesSlid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24.xml" ContentType="application/vnd.openxmlformats-officedocument.presentationml.notesSlid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tags/tag33.xml" ContentType="application/vnd.openxmlformats-officedocument.presentationml.tags+xml"/>
  <Override PartName="/ppt/notesSlides/notesSlide25.xml" ContentType="application/vnd.openxmlformats-officedocument.presentationml.notesSlide+xml"/>
  <Override PartName="/ppt/tags/tag34.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35.xml" ContentType="application/vnd.openxmlformats-officedocument.presentationml.tags+xml"/>
  <Override PartName="/ppt/notesSlides/notesSlide28.xml" ContentType="application/vnd.openxmlformats-officedocument.presentationml.notesSlid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tags/tag36.xml" ContentType="application/vnd.openxmlformats-officedocument.presentationml.tags+xml"/>
  <Override PartName="/ppt/notesSlides/notesSlide29.xml" ContentType="application/vnd.openxmlformats-officedocument.presentationml.notesSlid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tags/tag37.xml" ContentType="application/vnd.openxmlformats-officedocument.presentationml.tags+xml"/>
  <Override PartName="/ppt/notesSlides/notesSlide30.xml" ContentType="application/vnd.openxmlformats-officedocument.presentationml.notesSlid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tags/tag38.xml" ContentType="application/vnd.openxmlformats-officedocument.presentationml.tags+xml"/>
  <Override PartName="/ppt/notesSlides/notesSlide31.xml" ContentType="application/vnd.openxmlformats-officedocument.presentationml.notesSlid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tags/tag39.xml" ContentType="application/vnd.openxmlformats-officedocument.presentationml.tags+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notesSlides/notesSlide32.xml" ContentType="application/vnd.openxmlformats-officedocument.presentationml.notesSlid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42.xml" ContentType="application/vnd.openxmlformats-officedocument.drawingml.chart+xml"/>
  <Override PartName="/ppt/charts/style42.xml" ContentType="application/vnd.ms-office.chartstyle+xml"/>
  <Override PartName="/ppt/charts/colors42.xml" ContentType="application/vnd.ms-office.chartcolorstyle+xml"/>
  <Override PartName="/ppt/tags/tag40.xml" ContentType="application/vnd.openxmlformats-officedocument.presentationml.tags+xml"/>
  <Override PartName="/ppt/notesSlides/notesSlide33.xml" ContentType="application/vnd.openxmlformats-officedocument.presentationml.notesSlide+xml"/>
  <Override PartName="/ppt/charts/chart43.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44.xml" ContentType="application/vnd.openxmlformats-officedocument.drawingml.chart+xml"/>
  <Override PartName="/ppt/charts/style44.xml" ContentType="application/vnd.ms-office.chartstyle+xml"/>
  <Override PartName="/ppt/charts/colors44.xml" ContentType="application/vnd.ms-office.chartcolorstyle+xml"/>
  <Override PartName="/ppt/tags/tag41.xml" ContentType="application/vnd.openxmlformats-officedocument.presentationml.tags+xml"/>
  <Override PartName="/ppt/charts/chart45.xml" ContentType="application/vnd.openxmlformats-officedocument.drawingml.chart+xml"/>
  <Override PartName="/ppt/charts/style45.xml" ContentType="application/vnd.ms-office.chartstyle+xml"/>
  <Override PartName="/ppt/charts/colors45.xml" ContentType="application/vnd.ms-office.chartcolorstyle+xml"/>
  <Override PartName="/ppt/drawings/drawing1.xml" ContentType="application/vnd.openxmlformats-officedocument.drawingml.chartshapes+xml"/>
  <Override PartName="/ppt/notesSlides/notesSlide34.xml" ContentType="application/vnd.openxmlformats-officedocument.presentationml.notesSlide+xml"/>
  <Override PartName="/ppt/charts/chart46.xml" ContentType="application/vnd.openxmlformats-officedocument.drawingml.chart+xml"/>
  <Override PartName="/ppt/charts/style46.xml" ContentType="application/vnd.ms-office.chartstyle+xml"/>
  <Override PartName="/ppt/charts/colors46.xml" ContentType="application/vnd.ms-office.chartcolorstyle+xml"/>
  <Override PartName="/ppt/drawings/drawing2.xml" ContentType="application/vnd.openxmlformats-officedocument.drawingml.chartshapes+xml"/>
  <Override PartName="/ppt/tags/tag42.xml" ContentType="application/vnd.openxmlformats-officedocument.presentationml.tags+xml"/>
  <Override PartName="/ppt/notesSlides/notesSlide35.xml" ContentType="application/vnd.openxmlformats-officedocument.presentationml.notesSlide+xml"/>
  <Override PartName="/ppt/charts/chart47.xml" ContentType="application/vnd.openxmlformats-officedocument.drawingml.chart+xml"/>
  <Override PartName="/ppt/charts/style47.xml" ContentType="application/vnd.ms-office.chartstyle+xml"/>
  <Override PartName="/ppt/charts/colors47.xml" ContentType="application/vnd.ms-office.chartcolorstyle+xml"/>
  <Override PartName="/ppt/drawings/drawing3.xml" ContentType="application/vnd.openxmlformats-officedocument.drawingml.chartshapes+xml"/>
  <Override PartName="/ppt/tags/tag43.xml" ContentType="application/vnd.openxmlformats-officedocument.presentationml.tags+xml"/>
  <Override PartName="/ppt/charts/chart48.xml" ContentType="application/vnd.openxmlformats-officedocument.drawingml.chart+xml"/>
  <Override PartName="/ppt/charts/style48.xml" ContentType="application/vnd.ms-office.chartstyle+xml"/>
  <Override PartName="/ppt/charts/colors48.xml" ContentType="application/vnd.ms-office.chartcolorstyle+xml"/>
  <Override PartName="/ppt/tags/tag44.xml" ContentType="application/vnd.openxmlformats-officedocument.presentationml.tags+xml"/>
  <Override PartName="/ppt/charts/chart49.xml" ContentType="application/vnd.openxmlformats-officedocument.drawingml.chart+xml"/>
  <Override PartName="/ppt/charts/style49.xml" ContentType="application/vnd.ms-office.chartstyle+xml"/>
  <Override PartName="/ppt/charts/colors49.xml" ContentType="application/vnd.ms-office.chartcolorstyle+xml"/>
  <Override PartName="/ppt/tags/tag45.xml" ContentType="application/vnd.openxmlformats-officedocument.presentationml.tags+xml"/>
  <Override PartName="/ppt/tags/tag46.xml" ContentType="application/vnd.openxmlformats-officedocument.presentationml.tags+xml"/>
  <Override PartName="/ppt/notesSlides/notesSlide36.xml" ContentType="application/vnd.openxmlformats-officedocument.presentationml.notesSlide+xml"/>
  <Override PartName="/ppt/tags/tag47.xml" ContentType="application/vnd.openxmlformats-officedocument.presentationml.tags+xml"/>
  <Override PartName="/ppt/notesSlides/notesSlide37.xml" ContentType="application/vnd.openxmlformats-officedocument.presentationml.notesSlide+xml"/>
  <Override PartName="/ppt/tags/tag48.xml" ContentType="application/vnd.openxmlformats-officedocument.presentationml.tags+xml"/>
  <Override PartName="/ppt/notesSlides/notesSlide38.xml" ContentType="application/vnd.openxmlformats-officedocument.presentationml.notesSlide+xml"/>
  <Override PartName="/ppt/tags/tag49.xml" ContentType="application/vnd.openxmlformats-officedocument.presentationml.tags+xml"/>
  <Override PartName="/ppt/notesSlides/notesSlide39.xml" ContentType="application/vnd.openxmlformats-officedocument.presentationml.notesSlide+xml"/>
  <Override PartName="/ppt/charts/chart50.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51.xml" ContentType="application/vnd.openxmlformats-officedocument.drawingml.chart+xml"/>
  <Override PartName="/ppt/charts/style51.xml" ContentType="application/vnd.ms-office.chartstyle+xml"/>
  <Override PartName="/ppt/charts/colors51.xml" ContentType="application/vnd.ms-office.chartcolorstyle+xml"/>
  <Override PartName="/ppt/tags/tag50.xml" ContentType="application/vnd.openxmlformats-officedocument.presentationml.tags+xml"/>
  <Override PartName="/ppt/notesSlides/notesSlide40.xml" ContentType="application/vnd.openxmlformats-officedocument.presentationml.notesSlide+xml"/>
  <Override PartName="/ppt/charts/chart52.xml" ContentType="application/vnd.openxmlformats-officedocument.drawingml.chart+xml"/>
  <Override PartName="/ppt/charts/style52.xml" ContentType="application/vnd.ms-office.chartstyle+xml"/>
  <Override PartName="/ppt/charts/colors52.xml" ContentType="application/vnd.ms-office.chartcolorstyle+xml"/>
  <Override PartName="/ppt/tags/tag51.xml" ContentType="application/vnd.openxmlformats-officedocument.presentationml.tags+xml"/>
  <Override PartName="/ppt/notesSlides/notesSlide41.xml" ContentType="application/vnd.openxmlformats-officedocument.presentationml.notesSlide+xml"/>
  <Override PartName="/ppt/charts/chart53.xml" ContentType="application/vnd.openxmlformats-officedocument.drawingml.chart+xml"/>
  <Override PartName="/ppt/charts/style53.xml" ContentType="application/vnd.ms-office.chartstyle+xml"/>
  <Override PartName="/ppt/charts/colors53.xml" ContentType="application/vnd.ms-office.chartcolorstyle+xml"/>
  <Override PartName="/ppt/tags/tag52.xml" ContentType="application/vnd.openxmlformats-officedocument.presentationml.tags+xml"/>
  <Override PartName="/ppt/notesSlides/notesSlide42.xml" ContentType="application/vnd.openxmlformats-officedocument.presentationml.notesSlide+xml"/>
  <Override PartName="/ppt/charts/chart54.xml" ContentType="application/vnd.openxmlformats-officedocument.drawingml.chart+xml"/>
  <Override PartName="/ppt/charts/style54.xml" ContentType="application/vnd.ms-office.chartstyle+xml"/>
  <Override PartName="/ppt/charts/colors54.xml" ContentType="application/vnd.ms-office.chartcolorstyle+xml"/>
  <Override PartName="/ppt/tags/tag53.xml" ContentType="application/vnd.openxmlformats-officedocument.presentationml.tags+xml"/>
  <Override PartName="/ppt/notesSlides/notesSlide43.xml" ContentType="application/vnd.openxmlformats-officedocument.presentationml.notesSlide+xml"/>
  <Override PartName="/ppt/charts/chart55.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56.xml" ContentType="application/vnd.openxmlformats-officedocument.drawingml.chart+xml"/>
  <Override PartName="/ppt/charts/style56.xml" ContentType="application/vnd.ms-office.chartstyle+xml"/>
  <Override PartName="/ppt/charts/colors56.xml" ContentType="application/vnd.ms-office.chartcolorstyle+xml"/>
  <Override PartName="/ppt/tags/tag54.xml" ContentType="application/vnd.openxmlformats-officedocument.presentationml.tags+xml"/>
  <Override PartName="/ppt/notesSlides/notesSlide44.xml" ContentType="application/vnd.openxmlformats-officedocument.presentationml.notesSlide+xml"/>
  <Override PartName="/ppt/charts/chart57.xml" ContentType="application/vnd.openxmlformats-officedocument.drawingml.chart+xml"/>
  <Override PartName="/ppt/tags/tag55.xml" ContentType="application/vnd.openxmlformats-officedocument.presentationml.tags+xml"/>
  <Override PartName="/ppt/notesSlides/notesSlide45.xml" ContentType="application/vnd.openxmlformats-officedocument.presentationml.notesSlide+xml"/>
  <Override PartName="/ppt/charts/chart58.xml" ContentType="application/vnd.openxmlformats-officedocument.drawingml.chart+xml"/>
  <Override PartName="/ppt/tags/tag56.xml" ContentType="application/vnd.openxmlformats-officedocument.presentationml.tags+xml"/>
  <Override PartName="/ppt/notesSlides/notesSlide46.xml" ContentType="application/vnd.openxmlformats-officedocument.presentationml.notesSlide+xml"/>
  <Override PartName="/ppt/charts/chart59.xml" ContentType="application/vnd.openxmlformats-officedocument.drawingml.chart+xml"/>
  <Override PartName="/ppt/drawings/drawing4.xml" ContentType="application/vnd.openxmlformats-officedocument.drawingml.chartshapes+xml"/>
  <Override PartName="/ppt/tags/tag57.xml" ContentType="application/vnd.openxmlformats-officedocument.presentationml.tags+xml"/>
  <Override PartName="/ppt/notesSlides/notesSlide47.xml" ContentType="application/vnd.openxmlformats-officedocument.presentationml.notesSlide+xml"/>
  <Override PartName="/ppt/charts/chart60.xml" ContentType="application/vnd.openxmlformats-officedocument.drawingml.chart+xml"/>
  <Override PartName="/ppt/charts/style57.xml" ContentType="application/vnd.ms-office.chartstyle+xml"/>
  <Override PartName="/ppt/charts/colors57.xml" ContentType="application/vnd.ms-office.chartcolorstyle+xml"/>
  <Override PartName="/ppt/tags/tag58.xml" ContentType="application/vnd.openxmlformats-officedocument.presentationml.tags+xml"/>
  <Override PartName="/ppt/notesSlides/notesSlide48.xml" ContentType="application/vnd.openxmlformats-officedocument.presentationml.notesSlide+xml"/>
  <Override PartName="/ppt/charts/chart61.xml" ContentType="application/vnd.openxmlformats-officedocument.drawingml.chart+xml"/>
  <Override PartName="/ppt/charts/style58.xml" ContentType="application/vnd.ms-office.chartstyle+xml"/>
  <Override PartName="/ppt/charts/colors58.xml" ContentType="application/vnd.ms-office.chartcolorstyle+xml"/>
  <Override PartName="/ppt/tags/tag59.xml" ContentType="application/vnd.openxmlformats-officedocument.presentationml.tags+xml"/>
  <Override PartName="/ppt/tags/tag60.xml" ContentType="application/vnd.openxmlformats-officedocument.presentationml.tags+xml"/>
  <Override PartName="/ppt/notesSlides/notesSlide49.xml" ContentType="application/vnd.openxmlformats-officedocument.presentationml.notesSlide+xml"/>
  <Override PartName="/ppt/charts/chart62.xml" ContentType="application/vnd.openxmlformats-officedocument.drawingml.chart+xml"/>
  <Override PartName="/ppt/charts/style59.xml" ContentType="application/vnd.ms-office.chartstyle+xml"/>
  <Override PartName="/ppt/charts/colors59.xml" ContentType="application/vnd.ms-office.chartcolorstyle+xml"/>
  <Override PartName="/ppt/tags/tag61.xml" ContentType="application/vnd.openxmlformats-officedocument.presentationml.tags+xml"/>
  <Override PartName="/ppt/tags/tag62.xml" ContentType="application/vnd.openxmlformats-officedocument.presentationml.tags+xml"/>
  <Override PartName="/ppt/notesSlides/notesSlide50.xml" ContentType="application/vnd.openxmlformats-officedocument.presentationml.notesSlide+xml"/>
  <Override PartName="/ppt/charts/chart63.xml" ContentType="application/vnd.openxmlformats-officedocument.drawingml.chart+xml"/>
  <Override PartName="/ppt/charts/style60.xml" ContentType="application/vnd.ms-office.chartstyle+xml"/>
  <Override PartName="/ppt/charts/colors60.xml" ContentType="application/vnd.ms-office.chartcolorstyle+xml"/>
  <Override PartName="/ppt/tags/tag63.xml" ContentType="application/vnd.openxmlformats-officedocument.presentationml.tags+xml"/>
  <Override PartName="/ppt/notesSlides/notesSlide51.xml" ContentType="application/vnd.openxmlformats-officedocument.presentationml.notesSlide+xml"/>
  <Override PartName="/ppt/charts/chart64.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65.xml" ContentType="application/vnd.openxmlformats-officedocument.drawingml.chart+xml"/>
  <Override PartName="/ppt/charts/style62.xml" ContentType="application/vnd.ms-office.chartstyle+xml"/>
  <Override PartName="/ppt/charts/colors62.xml" ContentType="application/vnd.ms-office.chartcolorstyle+xml"/>
  <Override PartName="/ppt/charts/chart66.xml" ContentType="application/vnd.openxmlformats-officedocument.drawingml.chart+xml"/>
  <Override PartName="/ppt/charts/style63.xml" ContentType="application/vnd.ms-office.chartstyle+xml"/>
  <Override PartName="/ppt/charts/colors63.xml" ContentType="application/vnd.ms-office.chartcolorstyle+xml"/>
  <Override PartName="/ppt/notesSlides/notesSlide52.xml" ContentType="application/vnd.openxmlformats-officedocument.presentationml.notesSlide+xml"/>
  <Override PartName="/ppt/charts/chart67.xml" ContentType="application/vnd.openxmlformats-officedocument.drawingml.chart+xml"/>
  <Override PartName="/ppt/charts/style64.xml" ContentType="application/vnd.ms-office.chartstyle+xml"/>
  <Override PartName="/ppt/charts/colors64.xml" ContentType="application/vnd.ms-office.chartcolorstyle+xml"/>
  <Override PartName="/ppt/charts/chart68.xml" ContentType="application/vnd.openxmlformats-officedocument.drawingml.chart+xml"/>
  <Override PartName="/ppt/charts/style65.xml" ContentType="application/vnd.ms-office.chartstyle+xml"/>
  <Override PartName="/ppt/charts/colors65.xml" ContentType="application/vnd.ms-office.chartcolorstyle+xml"/>
  <Override PartName="/ppt/notesSlides/notesSlide53.xml" ContentType="application/vnd.openxmlformats-officedocument.presentationml.notesSlide+xml"/>
  <Override PartName="/ppt/charts/chart69.xml" ContentType="application/vnd.openxmlformats-officedocument.drawingml.chart+xml"/>
  <Override PartName="/ppt/charts/style66.xml" ContentType="application/vnd.ms-office.chartstyle+xml"/>
  <Override PartName="/ppt/charts/colors66.xml" ContentType="application/vnd.ms-office.chartcolorstyle+xml"/>
  <Override PartName="/ppt/tags/tag64.xml" ContentType="application/vnd.openxmlformats-officedocument.presentationml.tags+xml"/>
  <Override PartName="/ppt/tags/tag65.xml" ContentType="application/vnd.openxmlformats-officedocument.presentationml.tags+xml"/>
  <Override PartName="/ppt/notesSlides/notesSlide54.xml" ContentType="application/vnd.openxmlformats-officedocument.presentationml.notesSlide+xml"/>
  <Override PartName="/ppt/tags/tag66.xml" ContentType="application/vnd.openxmlformats-officedocument.presentationml.tags+xml"/>
  <Override PartName="/ppt/notesSlides/notesSlide55.xml" ContentType="application/vnd.openxmlformats-officedocument.presentationml.notesSlide+xml"/>
  <Override PartName="/ppt/tags/tag67.xml" ContentType="application/vnd.openxmlformats-officedocument.presentationml.tags+xml"/>
  <Override PartName="/ppt/charts/chart70.xml" ContentType="application/vnd.openxmlformats-officedocument.drawingml.chart+xml"/>
  <Override PartName="/ppt/charts/style67.xml" ContentType="application/vnd.ms-office.chartstyle+xml"/>
  <Override PartName="/ppt/charts/colors67.xml" ContentType="application/vnd.ms-office.chartcolorstyle+xml"/>
  <Override PartName="/ppt/tags/tag68.xml" ContentType="application/vnd.openxmlformats-officedocument.presentationml.tags+xml"/>
  <Override PartName="/ppt/charts/chart71.xml" ContentType="application/vnd.openxmlformats-officedocument.drawingml.chart+xml"/>
  <Override PartName="/ppt/charts/style68.xml" ContentType="application/vnd.ms-office.chartstyle+xml"/>
  <Override PartName="/ppt/charts/colors68.xml" ContentType="application/vnd.ms-office.chartcolorstyle+xml"/>
  <Override PartName="/ppt/drawings/drawing5.xml" ContentType="application/vnd.openxmlformats-officedocument.drawingml.chartshapes+xml"/>
  <Override PartName="/ppt/charts/chart72.xml" ContentType="application/vnd.openxmlformats-officedocument.drawingml.chart+xml"/>
  <Override PartName="/ppt/charts/style69.xml" ContentType="application/vnd.ms-office.chartstyle+xml"/>
  <Override PartName="/ppt/charts/colors69.xml" ContentType="application/vnd.ms-office.chartcolorstyle+xml"/>
  <Override PartName="/ppt/tags/tag69.xml" ContentType="application/vnd.openxmlformats-officedocument.presentationml.tags+xml"/>
  <Override PartName="/ppt/tags/tag70.xml" ContentType="application/vnd.openxmlformats-officedocument.presentationml.tags+xml"/>
  <Override PartName="/ppt/notesSlides/notesSlide56.xml" ContentType="application/vnd.openxmlformats-officedocument.presentationml.notesSlide+xml"/>
  <Override PartName="/ppt/charts/chart73.xml" ContentType="application/vnd.openxmlformats-officedocument.drawingml.chart+xml"/>
  <Override PartName="/ppt/charts/style70.xml" ContentType="application/vnd.ms-office.chartstyle+xml"/>
  <Override PartName="/ppt/charts/colors70.xml" ContentType="application/vnd.ms-office.chartcolorstyle+xml"/>
  <Override PartName="/ppt/tags/tag71.xml" ContentType="application/vnd.openxmlformats-officedocument.presentationml.tags+xml"/>
  <Override PartName="/ppt/charts/chart74.xml" ContentType="application/vnd.openxmlformats-officedocument.drawingml.chart+xml"/>
  <Override PartName="/ppt/charts/style71.xml" ContentType="application/vnd.ms-office.chartstyle+xml"/>
  <Override PartName="/ppt/charts/colors71.xml" ContentType="application/vnd.ms-office.chartcolorstyle+xml"/>
  <Override PartName="/ppt/tags/tag72.xml" ContentType="application/vnd.openxmlformats-officedocument.presentationml.tags+xml"/>
  <Override PartName="/ppt/notesSlides/notesSlide57.xml" ContentType="application/vnd.openxmlformats-officedocument.presentationml.notesSlide+xml"/>
  <Override PartName="/ppt/charts/chart75.xml" ContentType="application/vnd.openxmlformats-officedocument.drawingml.chart+xml"/>
  <Override PartName="/ppt/charts/style72.xml" ContentType="application/vnd.ms-office.chartstyle+xml"/>
  <Override PartName="/ppt/charts/colors72.xml" ContentType="application/vnd.ms-office.chartcolorstyle+xml"/>
  <Override PartName="/ppt/tags/tag73.xml" ContentType="application/vnd.openxmlformats-officedocument.presentationml.tags+xml"/>
  <Override PartName="/ppt/notesSlides/notesSlide58.xml" ContentType="application/vnd.openxmlformats-officedocument.presentationml.notesSlide+xml"/>
  <Override PartName="/ppt/charts/chart76.xml" ContentType="application/vnd.openxmlformats-officedocument.drawingml.chart+xml"/>
  <Override PartName="/ppt/charts/style73.xml" ContentType="application/vnd.ms-office.chartstyle+xml"/>
  <Override PartName="/ppt/charts/colors73.xml" ContentType="application/vnd.ms-office.chartcolorstyle+xml"/>
  <Override PartName="/ppt/tags/tag74.xml" ContentType="application/vnd.openxmlformats-officedocument.presentationml.tags+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3"/>
    <p:sldMasterId id="2147483666" r:id="rId4"/>
  </p:sldMasterIdLst>
  <p:notesMasterIdLst>
    <p:notesMasterId r:id="rId87"/>
  </p:notesMasterIdLst>
  <p:sldIdLst>
    <p:sldId id="266" r:id="rId5"/>
    <p:sldId id="2420" r:id="rId6"/>
    <p:sldId id="2091" r:id="rId7"/>
    <p:sldId id="2597" r:id="rId8"/>
    <p:sldId id="2598" r:id="rId9"/>
    <p:sldId id="2599" r:id="rId10"/>
    <p:sldId id="3014" r:id="rId11"/>
    <p:sldId id="3015" r:id="rId12"/>
    <p:sldId id="3016" r:id="rId13"/>
    <p:sldId id="3017" r:id="rId14"/>
    <p:sldId id="3018" r:id="rId15"/>
    <p:sldId id="3019" r:id="rId16"/>
    <p:sldId id="3020" r:id="rId17"/>
    <p:sldId id="3023" r:id="rId18"/>
    <p:sldId id="3024" r:id="rId19"/>
    <p:sldId id="3036" r:id="rId20"/>
    <p:sldId id="3037" r:id="rId21"/>
    <p:sldId id="3087" r:id="rId22"/>
    <p:sldId id="3022" r:id="rId23"/>
    <p:sldId id="3026" r:id="rId24"/>
    <p:sldId id="3025" r:id="rId25"/>
    <p:sldId id="3027" r:id="rId26"/>
    <p:sldId id="3028" r:id="rId27"/>
    <p:sldId id="3029" r:id="rId28"/>
    <p:sldId id="2745" r:id="rId29"/>
    <p:sldId id="2746" r:id="rId30"/>
    <p:sldId id="3030" r:id="rId31"/>
    <p:sldId id="3031" r:id="rId32"/>
    <p:sldId id="3032" r:id="rId33"/>
    <p:sldId id="3083" r:id="rId34"/>
    <p:sldId id="3035" r:id="rId35"/>
    <p:sldId id="2978" r:id="rId36"/>
    <p:sldId id="3039" r:id="rId37"/>
    <p:sldId id="3040" r:id="rId38"/>
    <p:sldId id="3041" r:id="rId39"/>
    <p:sldId id="3042" r:id="rId40"/>
    <p:sldId id="3043" r:id="rId41"/>
    <p:sldId id="3044" r:id="rId42"/>
    <p:sldId id="3049" r:id="rId43"/>
    <p:sldId id="3045" r:id="rId44"/>
    <p:sldId id="3046" r:id="rId45"/>
    <p:sldId id="3047" r:id="rId46"/>
    <p:sldId id="3048" r:id="rId47"/>
    <p:sldId id="3050" r:id="rId48"/>
    <p:sldId id="3051" r:id="rId49"/>
    <p:sldId id="3053" r:id="rId50"/>
    <p:sldId id="3052" r:id="rId51"/>
    <p:sldId id="3054" r:id="rId52"/>
    <p:sldId id="3055" r:id="rId53"/>
    <p:sldId id="3056" r:id="rId54"/>
    <p:sldId id="3058" r:id="rId55"/>
    <p:sldId id="3061" r:id="rId56"/>
    <p:sldId id="3062" r:id="rId57"/>
    <p:sldId id="3059" r:id="rId58"/>
    <p:sldId id="3060" r:id="rId59"/>
    <p:sldId id="3066" r:id="rId60"/>
    <p:sldId id="3063" r:id="rId61"/>
    <p:sldId id="3064" r:id="rId62"/>
    <p:sldId id="3065" r:id="rId63"/>
    <p:sldId id="3067" r:id="rId64"/>
    <p:sldId id="3068" r:id="rId65"/>
    <p:sldId id="3069" r:id="rId66"/>
    <p:sldId id="3070" r:id="rId67"/>
    <p:sldId id="3071" r:id="rId68"/>
    <p:sldId id="3072" r:id="rId69"/>
    <p:sldId id="3038" r:id="rId70"/>
    <p:sldId id="3073" r:id="rId71"/>
    <p:sldId id="3074" r:id="rId72"/>
    <p:sldId id="3075" r:id="rId73"/>
    <p:sldId id="3076" r:id="rId74"/>
    <p:sldId id="3077" r:id="rId75"/>
    <p:sldId id="3078" r:id="rId76"/>
    <p:sldId id="3079" r:id="rId77"/>
    <p:sldId id="3080" r:id="rId78"/>
    <p:sldId id="3081" r:id="rId79"/>
    <p:sldId id="3082" r:id="rId80"/>
    <p:sldId id="2876" r:id="rId81"/>
    <p:sldId id="2950" r:id="rId82"/>
    <p:sldId id="2094" r:id="rId83"/>
    <p:sldId id="2875" r:id="rId84"/>
    <p:sldId id="2877" r:id="rId85"/>
    <p:sldId id="2477" r:id="rId86"/>
  </p:sldIdLst>
  <p:sldSz cx="12192000" cy="6858000"/>
  <p:notesSz cx="6858000" cy="9144000"/>
  <p:custDataLst>
    <p:tags r:id="rId8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ntents" id="{C6A849E6-B320-4D5A-82DB-0064C29BE4AA}">
          <p14:sldIdLst>
            <p14:sldId id="266"/>
            <p14:sldId id="2420"/>
          </p14:sldIdLst>
        </p14:section>
        <p14:section name="Introduction" id="{8B9179FC-318B-4634-8227-1B5AAA7E25AA}">
          <p14:sldIdLst>
            <p14:sldId id="2091"/>
            <p14:sldId id="2597"/>
            <p14:sldId id="2598"/>
            <p14:sldId id="2599"/>
          </p14:sldIdLst>
        </p14:section>
        <p14:section name="Health and Wellbeing" id="{90C530C9-CABE-48A0-AD9D-11CA81C6DAA8}">
          <p14:sldIdLst>
            <p14:sldId id="3014"/>
            <p14:sldId id="3015"/>
            <p14:sldId id="3016"/>
            <p14:sldId id="3017"/>
            <p14:sldId id="3018"/>
            <p14:sldId id="3019"/>
            <p14:sldId id="3020"/>
            <p14:sldId id="3023"/>
            <p14:sldId id="3024"/>
            <p14:sldId id="3036"/>
            <p14:sldId id="3037"/>
            <p14:sldId id="3087"/>
            <p14:sldId id="3022"/>
            <p14:sldId id="3026"/>
            <p14:sldId id="3025"/>
            <p14:sldId id="3027"/>
            <p14:sldId id="3028"/>
            <p14:sldId id="3029"/>
          </p14:sldIdLst>
        </p14:section>
        <p14:section name="Poverty proofing and NHS" id="{4A2D5B65-35B2-424D-8943-7DAB6D6CD24C}">
          <p14:sldIdLst>
            <p14:sldId id="2745"/>
            <p14:sldId id="2746"/>
            <p14:sldId id="3030"/>
            <p14:sldId id="3031"/>
            <p14:sldId id="3032"/>
            <p14:sldId id="3083"/>
            <p14:sldId id="3035"/>
          </p14:sldIdLst>
        </p14:section>
        <p14:section name="Your Local Area" id="{EA2199F8-C89E-42A6-9653-7D526C16804F}">
          <p14:sldIdLst>
            <p14:sldId id="2978"/>
            <p14:sldId id="3039"/>
            <p14:sldId id="3040"/>
            <p14:sldId id="3041"/>
            <p14:sldId id="3042"/>
            <p14:sldId id="3043"/>
            <p14:sldId id="3044"/>
            <p14:sldId id="3049"/>
            <p14:sldId id="3045"/>
            <p14:sldId id="3046"/>
            <p14:sldId id="3047"/>
            <p14:sldId id="3048"/>
            <p14:sldId id="3050"/>
            <p14:sldId id="3051"/>
            <p14:sldId id="3053"/>
            <p14:sldId id="3052"/>
          </p14:sldIdLst>
        </p14:section>
        <p14:section name="Cost of Living" id="{0C9C625E-B63F-48DC-99BF-5E10E2238143}">
          <p14:sldIdLst>
            <p14:sldId id="3054"/>
            <p14:sldId id="3055"/>
            <p14:sldId id="3056"/>
            <p14:sldId id="3058"/>
            <p14:sldId id="3061"/>
            <p14:sldId id="3062"/>
            <p14:sldId id="3059"/>
            <p14:sldId id="3060"/>
            <p14:sldId id="3066"/>
            <p14:sldId id="3063"/>
            <p14:sldId id="3064"/>
            <p14:sldId id="3065"/>
            <p14:sldId id="3067"/>
            <p14:sldId id="3068"/>
            <p14:sldId id="3069"/>
            <p14:sldId id="3070"/>
            <p14:sldId id="3071"/>
            <p14:sldId id="3072"/>
            <p14:sldId id="3038"/>
          </p14:sldIdLst>
        </p14:section>
        <p14:section name="Digital inclusion" id="{6DFAB682-5FCD-4A50-933A-E7A663AA2EBC}">
          <p14:sldIdLst>
            <p14:sldId id="3073"/>
            <p14:sldId id="3074"/>
            <p14:sldId id="3075"/>
            <p14:sldId id="3076"/>
            <p14:sldId id="3077"/>
            <p14:sldId id="3078"/>
            <p14:sldId id="3079"/>
            <p14:sldId id="3080"/>
            <p14:sldId id="3081"/>
            <p14:sldId id="3082"/>
          </p14:sldIdLst>
        </p14:section>
        <p14:section name="Appendix" id="{9DED440C-AD8D-4702-A811-443B70F5104B}">
          <p14:sldIdLst>
            <p14:sldId id="2876"/>
            <p14:sldId id="2950"/>
            <p14:sldId id="2094"/>
            <p14:sldId id="2875"/>
            <p14:sldId id="2877"/>
            <p14:sldId id="2477"/>
          </p14:sldIdLst>
        </p14:section>
      </p14:sectionLst>
    </p:ext>
    <p:ext uri="{EFAFB233-063F-42B5-8137-9DF3F51BA10A}">
      <p15:sldGuideLst xmlns:p15="http://schemas.microsoft.com/office/powerpoint/2012/main">
        <p15:guide id="1" orient="horz" pos="2184" userDrawn="1">
          <p15:clr>
            <a:srgbClr val="A4A3A4"/>
          </p15:clr>
        </p15:guide>
        <p15:guide id="2" pos="1685"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4A91409-AE93-3499-2B88-C27E21B5F9CF}" name="Bennett, Jack" initials="BJ" userId="S::jack.bennett@greatermanchester-ca.gov.uk::8d4afd51-dc6c-43c2-8e55-85a9a5f349be" providerId="AD"/>
  <p188:author id="{2010D70E-0732-8620-1505-4AAE795BE190}" name="Kaur, Dashrena" initials="KD" userId="S::dashrena.kaur@greatermanchester-ca.gov.uk::465e28c7-c02c-476c-920f-f04c1bedba7d" providerId="AD"/>
  <p188:author id="{18BF5F16-E12D-A4D7-92CC-1E63488A059D}" name="Chan, Oliver" initials="CO" userId="S::oliver.chan@greatermanchester-ca.gov.uk::b12b6d1e-b182-4081-ac14-02837549d316" providerId="AD"/>
  <p188:author id="{4F90A323-6A47-1825-7B88-1E176B89E326}" name="Louise Cazenave (BMG)" initials="LC" userId="S::Louise.Cazenave@bmgresearch.com::f143dade-71e1-4836-9395-a6c70dac2d88" providerId="AD"/>
  <p188:author id="{C1421324-6DCB-1F7A-9496-A4A40B168AAF}" name="Pope, Christopher" initials="CP" userId="S::Christopher.Pope@greatermanchester-ca.gov.uk::94ad3384-49a9-4033-9838-b6ce03556405" providerId="AD"/>
  <p188:author id="{002A7E25-C0BC-74BB-D68B-15EAE4C22BE0}" name="Kaur, Dashrena" initials="KD" userId="S::Dashrena.Kaur@greatermanchester-ca.gov.uk::465e28c7-c02c-476c-920f-f04c1bedba7d" providerId="AD"/>
  <p188:author id="{010E6530-770C-C369-BC9D-9FCD2D224C0C}" name="Beth Burls" initials="BB" userId="S::Beth.Burls@bmgresearch.com::b9eefdf3-d224-41ad-bc6e-ae840c4c47a0" providerId="AD"/>
  <p188:author id="{BC59BB36-ECF8-DB14-BE31-A9FE43565BC8}" name="Bennett, Jack" initials="BJ" userId="S::Jack.Bennett@greatermanchester-ca.gov.uk::8d4afd51-dc6c-43c2-8e55-85a9a5f349be" providerId="AD"/>
  <p188:author id="{4CEB903E-18AB-5E28-506F-2BB1A73DC315}" name="Beth Burls" initials="BB" userId="S::Beth.Burls@bmgresearch.com::e51db7cf-fd92-4430-83aa-abde93e81bf2" providerId="AD"/>
  <p188:author id="{87383E45-BAC1-9ECB-D59A-2EC83B9E947A}" name="Ottiwell, David" initials="OD" userId="S::David.Ottiwell@greatermanchester-ca.gov.uk::fdacd154-9d7b-49cf-84b6-2b98f5918a2a" providerId="AD"/>
  <p188:author id="{F2DF904B-AFDD-A936-225A-44873D6AA8E1}" name="Kauser, Shabnam" initials="KS" userId="S::shabnam.kauser@greatermanchester-ca.gov.uk::565d6e30-3011-4b9d-b5c5-93e2505c8a23" providerId="AD"/>
  <p188:author id="{29688257-6948-1DCA-BE0D-7568BF9863A2}" name="Poolan, Emma" initials="PE" userId="S::emma.poolan@greatermanchester-ca.gov.uk::794549c4-ea24-44d4-a708-ea489fba24b0" providerId="AD"/>
  <p188:author id="{1ED04258-1F01-77B1-C2AD-C4F503B2EDCF}" name="Smith, Jessica" initials="SJ" userId="S::jessica.smith@greatermanchester-ca.gov.uk::26cac524-1be4-41c1-897f-f8ca83cd5f22" providerId="AD"/>
  <p188:author id="{2749955D-A5F0-891D-FD77-5DA6A02F38A2}" name="Chan, Oliver" initials="CO" userId="S::Oliver.Chan@greatermanchester-ca.gov.uk::b12b6d1e-b182-4081-ac14-02837549d316" providerId="AD"/>
  <p188:author id="{AF99BD76-B612-A236-F897-FF5EE264E25F}" name="Harley, Rachel" initials="HR" userId="S::Rachel.Harley@greatermanchester-ca.gov.uk::5910cac3-d4ed-4c49-abcd-943c7e8cd993" providerId="AD"/>
  <p188:author id="{6DE4347A-CF86-A033-F1F4-1E9510F5B239}" name="Anna Wilkinson" initials="AW" userId="S::Anna.Wilkinson@bmgresearch.com::f206cafe-8b16-4234-80d2-ec924401ffbe" providerId="AD"/>
  <p188:author id="{563A5D7E-8011-A915-D4FB-221C20A541DA}" name="Panayiota Papouridou" initials="PP [2]" userId="S::Panayiota.Papouridou@bmgresearch.com::adb3a392-1c1e-43ba-9d9b-9532b52afd31" providerId="AD"/>
  <p188:author id="{AE490289-146B-2D82-F790-F1298EB9E6F3}" name="Adam King" initials="AK" userId="S::Adam.King@bmgresearch.com::0d5c83a8-03a3-430a-9684-bf1c098d070e" providerId="AD"/>
  <p188:author id="{5DB895A8-2CCC-D1FB-3DA7-71BE2112CA11}" name="Victoria Perllman" initials="VP" userId="S::Victoria.Perllman@bmgresearch.com::d7980bd5-6fe8-4e65-abd8-d96ef76b3e27" providerId="AD"/>
  <p188:author id="{AB15E2AD-ACB9-C1A9-1D72-FFF6A7472750}" name="Harley, Rachel" initials="HR" userId="S::rachel.harley@greatermanchester-ca.gov.uk::5910cac3-d4ed-4c49-abcd-943c7e8cd993" providerId="AD"/>
  <p188:author id="{CCE4E4B2-07A5-F1F8-7CC1-E606D367D23F}" name="Panayiota Papouridou" initials="PP" userId="S::Panayiota.Papouridou@bmgresearch.com::cb55ff90-0a81-49d1-9c8a-7f9d3a05a290" providerId="AD"/>
  <p188:author id="{ABD7A1C5-1220-B9F1-3A86-A5741136EC33}" name="Sainsbury, Martin" initials="SM" userId="S::Martin.Sainsbury@greatermanchester-ca.gov.uk::bb1da36c-741f-4a0b-8c74-4693c0978d5e" providerId="AD"/>
  <p188:author id="{DEA964DA-3E28-3DA3-2DFC-826E9D0AEE2B}" name="Adam King" initials="AK" userId="S::Adam.King@bmgresearch.com::8053fbb0-ca35-4e61-affa-d3590efa4b31" providerId="AD"/>
  <p188:author id="{5FA663E8-BA6D-AC78-213F-0F09E9434B4F}" name="Pope, Christopher" initials="PC" userId="S::christopher.pope@greatermanchester-ca.gov.uk::94ad3384-49a9-4033-9838-b6ce03556405" providerId="AD"/>
  <p188:author id="{5DCF41F0-5FCA-4A7F-C7F2-3EDDDB72AF36}" name="Ottiwell, David" initials="OD" userId="S::david.ottiwell@greatermanchester-ca.gov.uk::fdacd154-9d7b-49cf-84b6-2b98f5918a2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dam King" initials="AK" lastIdx="129" clrIdx="0">
    <p:extLst>
      <p:ext uri="{19B8F6BF-5375-455C-9EA6-DF929625EA0E}">
        <p15:presenceInfo xmlns:p15="http://schemas.microsoft.com/office/powerpoint/2012/main" userId="S::Adam.King@bmgresearch.com::8053fbb0-ca35-4e61-affa-d3590efa4b31" providerId="AD"/>
      </p:ext>
    </p:extLst>
  </p:cmAuthor>
  <p:cmAuthor id="2" name="Beth Burls" initials="BB" lastIdx="101" clrIdx="1">
    <p:extLst>
      <p:ext uri="{19B8F6BF-5375-455C-9EA6-DF929625EA0E}">
        <p15:presenceInfo xmlns:p15="http://schemas.microsoft.com/office/powerpoint/2012/main" userId="S::Beth.Burls@bmgresearch.com::e51db7cf-fd92-4430-83aa-abde93e81bf2" providerId="AD"/>
      </p:ext>
    </p:extLst>
  </p:cmAuthor>
  <p:cmAuthor id="3" name="Panayiota Papouridou" initials="PP" lastIdx="232" clrIdx="2">
    <p:extLst>
      <p:ext uri="{19B8F6BF-5375-455C-9EA6-DF929625EA0E}">
        <p15:presenceInfo xmlns:p15="http://schemas.microsoft.com/office/powerpoint/2012/main" userId="S::Panayiota.Papouridou@bmgresearch.com::cb55ff90-0a81-49d1-9c8a-7f9d3a05a290" providerId="AD"/>
      </p:ext>
    </p:extLst>
  </p:cmAuthor>
  <p:cmAuthor id="4" name="Ottiwell, David" initials="OD" lastIdx="251" clrIdx="3">
    <p:extLst>
      <p:ext uri="{19B8F6BF-5375-455C-9EA6-DF929625EA0E}">
        <p15:presenceInfo xmlns:p15="http://schemas.microsoft.com/office/powerpoint/2012/main" userId="S::David.Ottiwell@greatermanchester-ca.gov.uk::fdacd154-9d7b-49cf-84b6-2b98f5918a2a" providerId="AD"/>
      </p:ext>
    </p:extLst>
  </p:cmAuthor>
  <p:cmAuthor id="5" name="Sainsbury, Martin" initials="SM" lastIdx="154" clrIdx="4">
    <p:extLst>
      <p:ext uri="{19B8F6BF-5375-455C-9EA6-DF929625EA0E}">
        <p15:presenceInfo xmlns:p15="http://schemas.microsoft.com/office/powerpoint/2012/main" userId="S::Martin.Sainsbury@greatermanchester-ca.gov.uk::bb1da36c-741f-4a0b-8c74-4693c0978d5e" providerId="AD"/>
      </p:ext>
    </p:extLst>
  </p:cmAuthor>
  <p:cmAuthor id="6" name="Harley, Rachel" initials="HR" lastIdx="95" clrIdx="5">
    <p:extLst>
      <p:ext uri="{19B8F6BF-5375-455C-9EA6-DF929625EA0E}">
        <p15:presenceInfo xmlns:p15="http://schemas.microsoft.com/office/powerpoint/2012/main" userId="S::rachel.harley@greatermanchester-ca.gov.uk::5910cac3-d4ed-4c49-abcd-943c7e8cd993" providerId="AD"/>
      </p:ext>
    </p:extLst>
  </p:cmAuthor>
  <p:cmAuthor id="7" name="Pettit, Lucy" initials="PL" lastIdx="37" clrIdx="6">
    <p:extLst>
      <p:ext uri="{19B8F6BF-5375-455C-9EA6-DF929625EA0E}">
        <p15:presenceInfo xmlns:p15="http://schemas.microsoft.com/office/powerpoint/2012/main" userId="S::Lucy.Pettit@greatermanchester-ca.gov.uk::bdef355b-33a5-437e-9e8e-1c046d406f2d" providerId="AD"/>
      </p:ext>
    </p:extLst>
  </p:cmAuthor>
  <p:cmAuthor id="8" name="Pope, Christopher" initials="PC" lastIdx="5" clrIdx="7">
    <p:extLst>
      <p:ext uri="{19B8F6BF-5375-455C-9EA6-DF929625EA0E}">
        <p15:presenceInfo xmlns:p15="http://schemas.microsoft.com/office/powerpoint/2012/main" userId="S::christopher.pope@greatermanchester-ca.gov.uk::94ad3384-49a9-4033-9838-b6ce03556405" providerId="AD"/>
      </p:ext>
    </p:extLst>
  </p:cmAuthor>
  <p:cmAuthor id="9" name="Markus, Francis" initials="MF" lastIdx="52" clrIdx="8">
    <p:extLst>
      <p:ext uri="{19B8F6BF-5375-455C-9EA6-DF929625EA0E}">
        <p15:presenceInfo xmlns:p15="http://schemas.microsoft.com/office/powerpoint/2012/main" userId="S::Francis.Markus@greatermanchester-ca.gov.uk::ea2c85a8-147b-43c6-ae9c-bcac1cf1d645" providerId="AD"/>
      </p:ext>
    </p:extLst>
  </p:cmAuthor>
  <p:cmAuthor id="10" name="Poolan, Emma" initials="PE" lastIdx="18" clrIdx="9">
    <p:extLst>
      <p:ext uri="{19B8F6BF-5375-455C-9EA6-DF929625EA0E}">
        <p15:presenceInfo xmlns:p15="http://schemas.microsoft.com/office/powerpoint/2012/main" userId="S::emma.poolan@greatermanchester-ca.gov.uk::794549c4-ea24-44d4-a708-ea489fba24b0" providerId="AD"/>
      </p:ext>
    </p:extLst>
  </p:cmAuthor>
  <p:cmAuthor id="11" name="Mary-Jane Sturt" initials="MJS" lastIdx="8" clrIdx="10">
    <p:extLst>
      <p:ext uri="{19B8F6BF-5375-455C-9EA6-DF929625EA0E}">
        <p15:presenceInfo xmlns:p15="http://schemas.microsoft.com/office/powerpoint/2012/main" userId="S::Mary-Jane.Sturt@tfgm.com::5eb3da7e-e0ae-4b9e-aa85-05b44d034a59" providerId="AD"/>
      </p:ext>
    </p:extLst>
  </p:cmAuthor>
  <p:cmAuthor id="12" name="Panayiota Papouridou" initials="PP [2]" lastIdx="36" clrIdx="11">
    <p:extLst>
      <p:ext uri="{19B8F6BF-5375-455C-9EA6-DF929625EA0E}">
        <p15:presenceInfo xmlns:p15="http://schemas.microsoft.com/office/powerpoint/2012/main" userId="S::Panayiota.Papouridou@bmgresearch.com::adb3a392-1c1e-43ba-9d9b-9532b52afd31" providerId="AD"/>
      </p:ext>
    </p:extLst>
  </p:cmAuthor>
  <p:cmAuthor id="13" name="Beth Burls" initials="BB [2]" lastIdx="24" clrIdx="12">
    <p:extLst>
      <p:ext uri="{19B8F6BF-5375-455C-9EA6-DF929625EA0E}">
        <p15:presenceInfo xmlns:p15="http://schemas.microsoft.com/office/powerpoint/2012/main" userId="S::Beth.Burls@bmgresearch.com::b9eefdf3-d224-41ad-bc6e-ae840c4c47a0" providerId="AD"/>
      </p:ext>
    </p:extLst>
  </p:cmAuthor>
  <p:cmAuthor id="14" name="Kaur, Dashrena" initials="KD" lastIdx="63" clrIdx="13">
    <p:extLst>
      <p:ext uri="{19B8F6BF-5375-455C-9EA6-DF929625EA0E}">
        <p15:presenceInfo xmlns:p15="http://schemas.microsoft.com/office/powerpoint/2012/main" userId="S::dashrena.kaur@greatermanchester-ca.gov.uk::465e28c7-c02c-476c-920f-f04c1bedba7d" providerId="AD"/>
      </p:ext>
    </p:extLst>
  </p:cmAuthor>
  <p:cmAuthor id="15" name="Bennett, Jack" initials="BJ" lastIdx="9" clrIdx="14">
    <p:extLst>
      <p:ext uri="{19B8F6BF-5375-455C-9EA6-DF929625EA0E}">
        <p15:presenceInfo xmlns:p15="http://schemas.microsoft.com/office/powerpoint/2012/main" userId="S::jack.bennett@greatermanchester-ca.gov.uk::8d4afd51-dc6c-43c2-8e55-85a9a5f349be" providerId="AD"/>
      </p:ext>
    </p:extLst>
  </p:cmAuthor>
  <p:cmAuthor id="16" name="Smith, Jessica" initials="SJ" lastIdx="5" clrIdx="15">
    <p:extLst>
      <p:ext uri="{19B8F6BF-5375-455C-9EA6-DF929625EA0E}">
        <p15:presenceInfo xmlns:p15="http://schemas.microsoft.com/office/powerpoint/2012/main" userId="S::jessica.smith@greatermanchester-ca.gov.uk::26cac524-1be4-41c1-897f-f8ca83cd5f22" providerId="AD"/>
      </p:ext>
    </p:extLst>
  </p:cmAuthor>
  <p:cmAuthor id="17" name="Adam King" initials="AK [2]" lastIdx="27" clrIdx="16">
    <p:extLst>
      <p:ext uri="{19B8F6BF-5375-455C-9EA6-DF929625EA0E}">
        <p15:presenceInfo xmlns:p15="http://schemas.microsoft.com/office/powerpoint/2012/main" userId="S::Adam.King@bmgresearch.com::0d5c83a8-03a3-430a-9684-bf1c098d070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690"/>
    <a:srgbClr val="5C5B5A"/>
    <a:srgbClr val="BDD7EE"/>
    <a:srgbClr val="008000"/>
    <a:srgbClr val="FF9999"/>
    <a:srgbClr val="DE2AC9"/>
    <a:srgbClr val="9A57CD"/>
    <a:srgbClr val="D7AFFF"/>
    <a:srgbClr val="CC99FF"/>
    <a:srgbClr val="BDBDB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9029A6-D34A-4853-B281-9450375A1DBD}" v="1" dt="2024-08-29T08:10:32.92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73" autoAdjust="0"/>
    <p:restoredTop sz="95097" autoAdjust="0"/>
  </p:normalViewPr>
  <p:slideViewPr>
    <p:cSldViewPr snapToGrid="0">
      <p:cViewPr varScale="1">
        <p:scale>
          <a:sx n="111" d="100"/>
          <a:sy n="111" d="100"/>
        </p:scale>
        <p:origin x="534" y="96"/>
      </p:cViewPr>
      <p:guideLst>
        <p:guide orient="horz" pos="2184"/>
        <p:guide pos="1685"/>
      </p:guideLst>
    </p:cSldViewPr>
  </p:slideViewPr>
  <p:outlineViewPr>
    <p:cViewPr>
      <p:scale>
        <a:sx n="33" d="100"/>
        <a:sy n="33" d="100"/>
      </p:scale>
      <p:origin x="0" y="0"/>
    </p:cViewPr>
  </p:outlineViewPr>
  <p:notesTextViewPr>
    <p:cViewPr>
      <p:scale>
        <a:sx n="1" d="1"/>
        <a:sy n="1" d="1"/>
      </p:scale>
      <p:origin x="0" y="0"/>
    </p:cViewPr>
  </p:notesTextViewPr>
  <p:sorterViewPr>
    <p:cViewPr>
      <p:scale>
        <a:sx n="75" d="100"/>
        <a:sy n="75" d="100"/>
      </p:scale>
      <p:origin x="0" y="-1756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commentAuthors" Target="commentAuthor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openxmlformats.org/officeDocument/2006/relationships/presProps" Target="presProps.xml"/><Relationship Id="rId95" Type="http://schemas.microsoft.com/office/2018/10/relationships/authors" Target="authors.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tableStyles" Target="tableStyles.xml"/><Relationship Id="rId3" Type="http://schemas.openxmlformats.org/officeDocument/2006/relationships/slideMaster" Target="slideMasters/slideMaster1.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tags" Target="tags/tag1.xml"/><Relationship Id="rId9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microsoft.com/office/2015/10/relationships/revisionInfo" Target="revisionInfo.xml"/><Relationship Id="rId4" Type="http://schemas.openxmlformats.org/officeDocument/2006/relationships/slideMaster" Target="slideMasters/slideMaster2.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theme" Target="theme/theme1.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notesMaster" Target="notesMasters/notesMaster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34.xml"/><Relationship Id="rId1" Type="http://schemas.microsoft.com/office/2011/relationships/chartStyle" Target="style34.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35.xml"/><Relationship Id="rId1" Type="http://schemas.microsoft.com/office/2011/relationships/chartStyle" Target="style35.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36.xml"/><Relationship Id="rId1" Type="http://schemas.microsoft.com/office/2011/relationships/chartStyle" Target="style36.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37.xml"/><Relationship Id="rId1" Type="http://schemas.microsoft.com/office/2011/relationships/chartStyle" Target="style37.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38.xml"/><Relationship Id="rId1" Type="http://schemas.microsoft.com/office/2011/relationships/chartStyle" Target="style38.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39.xml"/><Relationship Id="rId1" Type="http://schemas.microsoft.com/office/2011/relationships/chartStyle" Target="style39.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40.xml"/><Relationship Id="rId1" Type="http://schemas.microsoft.com/office/2011/relationships/chartStyle" Target="style40.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41.xml"/><Relationship Id="rId1" Type="http://schemas.microsoft.com/office/2011/relationships/chartStyle" Target="style41.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42.xml"/><Relationship Id="rId1" Type="http://schemas.microsoft.com/office/2011/relationships/chartStyle" Target="style42.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43.xml"/><Relationship Id="rId1" Type="http://schemas.microsoft.com/office/2011/relationships/chartStyle" Target="style43.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44.xml"/><Relationship Id="rId1" Type="http://schemas.microsoft.com/office/2011/relationships/chartStyle" Target="style44.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45.xml"/><Relationship Id="rId1" Type="http://schemas.microsoft.com/office/2011/relationships/chartStyle" Target="style45.xml"/><Relationship Id="rId4" Type="http://schemas.openxmlformats.org/officeDocument/2006/relationships/chartUserShapes" Target="../drawings/drawing1.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46.xml"/><Relationship Id="rId1" Type="http://schemas.microsoft.com/office/2011/relationships/chartStyle" Target="style46.xml"/><Relationship Id="rId4" Type="http://schemas.openxmlformats.org/officeDocument/2006/relationships/chartUserShapes" Target="../drawings/drawing2.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47.xml"/><Relationship Id="rId1" Type="http://schemas.microsoft.com/office/2011/relationships/chartStyle" Target="style47.xml"/><Relationship Id="rId4" Type="http://schemas.openxmlformats.org/officeDocument/2006/relationships/chartUserShapes" Target="../drawings/drawing3.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48.xml"/><Relationship Id="rId1" Type="http://schemas.microsoft.com/office/2011/relationships/chartStyle" Target="style48.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49.xml"/><Relationship Id="rId1" Type="http://schemas.microsoft.com/office/2011/relationships/chartStyle" Target="style49.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50.xml"/><Relationship Id="rId1" Type="http://schemas.microsoft.com/office/2011/relationships/chartStyle" Target="style50.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51.xml"/><Relationship Id="rId1" Type="http://schemas.microsoft.com/office/2011/relationships/chartStyle" Target="style51.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52.xml"/><Relationship Id="rId1" Type="http://schemas.microsoft.com/office/2011/relationships/chartStyle" Target="style52.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53.xml"/><Relationship Id="rId1" Type="http://schemas.microsoft.com/office/2011/relationships/chartStyle" Target="style53.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54.xml"/><Relationship Id="rId1" Type="http://schemas.microsoft.com/office/2011/relationships/chartStyle" Target="style54.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55.xml"/><Relationship Id="rId1" Type="http://schemas.microsoft.com/office/2011/relationships/chartStyle" Target="style55.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56.xml"/><Relationship Id="rId1" Type="http://schemas.microsoft.com/office/2011/relationships/chartStyle" Target="style56.xml"/></Relationships>
</file>

<file path=ppt/charts/_rels/chart57.xml.rels><?xml version="1.0" encoding="UTF-8" standalone="yes"?>
<Relationships xmlns="http://schemas.openxmlformats.org/package/2006/relationships"><Relationship Id="rId1" Type="http://schemas.openxmlformats.org/officeDocument/2006/relationships/package" Target="../embeddings/Microsoft_Excel_Worksheet55.xlsx"/></Relationships>
</file>

<file path=ppt/charts/_rels/chart58.xml.rels><?xml version="1.0" encoding="UTF-8" standalone="yes"?>
<Relationships xmlns="http://schemas.openxmlformats.org/package/2006/relationships"><Relationship Id="rId1" Type="http://schemas.openxmlformats.org/officeDocument/2006/relationships/package" Target="../embeddings/Microsoft_Excel_Worksheet56.xlsx"/></Relationships>
</file>

<file path=ppt/charts/_rels/chart59.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57.xlsx"/></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57.xml"/><Relationship Id="rId1" Type="http://schemas.microsoft.com/office/2011/relationships/chartStyle" Target="style57.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58.xml"/><Relationship Id="rId1" Type="http://schemas.microsoft.com/office/2011/relationships/chartStyle" Target="style58.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59.xml"/><Relationship Id="rId1" Type="http://schemas.microsoft.com/office/2011/relationships/chartStyle" Target="style59.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60.xml"/><Relationship Id="rId1" Type="http://schemas.microsoft.com/office/2011/relationships/chartStyle" Target="style60.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61.xml"/><Relationship Id="rId1" Type="http://schemas.microsoft.com/office/2011/relationships/chartStyle" Target="style61.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62.xml"/><Relationship Id="rId1" Type="http://schemas.microsoft.com/office/2011/relationships/chartStyle" Target="style62.xml"/></Relationships>
</file>

<file path=ppt/charts/_rels/chart66.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63.xml"/><Relationship Id="rId1" Type="http://schemas.microsoft.com/office/2011/relationships/chartStyle" Target="style63.xml"/></Relationships>
</file>

<file path=ppt/charts/_rels/chart67.xml.rels><?xml version="1.0" encoding="UTF-8" standalone="yes"?>
<Relationships xmlns="http://schemas.openxmlformats.org/package/2006/relationships"><Relationship Id="rId3" Type="http://schemas.openxmlformats.org/officeDocument/2006/relationships/package" Target="../embeddings/Microsoft_Excel_Worksheet65.xlsx"/><Relationship Id="rId2" Type="http://schemas.microsoft.com/office/2011/relationships/chartColorStyle" Target="colors64.xml"/><Relationship Id="rId1" Type="http://schemas.microsoft.com/office/2011/relationships/chartStyle" Target="style64.xml"/></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6.xlsx"/><Relationship Id="rId2" Type="http://schemas.microsoft.com/office/2011/relationships/chartColorStyle" Target="colors65.xml"/><Relationship Id="rId1" Type="http://schemas.microsoft.com/office/2011/relationships/chartStyle" Target="style65.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66.xml"/><Relationship Id="rId1" Type="http://schemas.microsoft.com/office/2011/relationships/chartStyle" Target="style6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67.xml"/><Relationship Id="rId1" Type="http://schemas.microsoft.com/office/2011/relationships/chartStyle" Target="style67.xml"/></Relationships>
</file>

<file path=ppt/charts/_rels/chart71.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68.xml"/><Relationship Id="rId1" Type="http://schemas.microsoft.com/office/2011/relationships/chartStyle" Target="style68.xml"/><Relationship Id="rId4" Type="http://schemas.openxmlformats.org/officeDocument/2006/relationships/chartUserShapes" Target="../drawings/drawing5.xml"/></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0.xlsx"/><Relationship Id="rId2" Type="http://schemas.microsoft.com/office/2011/relationships/chartColorStyle" Target="colors69.xml"/><Relationship Id="rId1" Type="http://schemas.microsoft.com/office/2011/relationships/chartStyle" Target="style69.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70.xml"/><Relationship Id="rId1" Type="http://schemas.microsoft.com/office/2011/relationships/chartStyle" Target="style70.xml"/></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71.xml"/><Relationship Id="rId1" Type="http://schemas.microsoft.com/office/2011/relationships/chartStyle" Target="style71.xml"/></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72.xml"/><Relationship Id="rId1" Type="http://schemas.microsoft.com/office/2011/relationships/chartStyle" Target="style72.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73.xml"/><Relationship Id="rId1" Type="http://schemas.microsoft.com/office/2011/relationships/chartStyle" Target="style73.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2753025610998827E-3"/>
          <c:y val="3.6234379457969916E-2"/>
          <c:w val="0.97084904909368608"/>
          <c:h val="0.56635563070320261"/>
        </c:manualLayout>
      </c:layout>
      <c:lineChart>
        <c:grouping val="stacked"/>
        <c:varyColors val="0"/>
        <c:ser>
          <c:idx val="0"/>
          <c:order val="0"/>
          <c:tx>
            <c:strRef>
              <c:f>Sheet1!$B$1</c:f>
              <c:strCache>
                <c:ptCount val="1"/>
                <c:pt idx="0">
                  <c:v>Medium (5-6)</c:v>
                </c:pt>
              </c:strCache>
            </c:strRef>
          </c:tx>
          <c:spPr>
            <a:ln w="28575" cap="rnd">
              <a:solidFill>
                <a:srgbClr val="FF9999"/>
              </a:solidFill>
              <a:round/>
            </a:ln>
            <a:effectLst/>
          </c:spPr>
          <c:marker>
            <c:symbol val="circle"/>
            <c:size val="5"/>
            <c:spPr>
              <a:solidFill>
                <a:srgbClr val="FF9999"/>
              </a:solidFill>
              <a:ln w="9525">
                <a:solidFill>
                  <a:srgbClr val="FF9999"/>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Nov '22
(S4)</c:v>
                </c:pt>
                <c:pt idx="1">
                  <c:v>Dec '22
(S5)</c:v>
                </c:pt>
                <c:pt idx="2">
                  <c:v>Mar '23 
(S6)</c:v>
                </c:pt>
                <c:pt idx="3">
                  <c:v>May '23
 (S7)</c:v>
                </c:pt>
                <c:pt idx="4">
                  <c:v>July '23
(S8)</c:v>
                </c:pt>
                <c:pt idx="5">
                  <c:v>Sept '23
(S9)</c:v>
                </c:pt>
                <c:pt idx="6">
                  <c:v>Nov '23
 (S10)</c:v>
                </c:pt>
                <c:pt idx="7">
                  <c:v>Feb '24 
(S11)</c:v>
                </c:pt>
                <c:pt idx="8">
                  <c:v>June '24 
(S12)</c:v>
                </c:pt>
                <c:pt idx="9">
                  <c:v>July '24 (S13)</c:v>
                </c:pt>
              </c:strCache>
            </c:strRef>
          </c:cat>
          <c:val>
            <c:numRef>
              <c:f>Sheet1!$B$2:$B$11</c:f>
              <c:numCache>
                <c:formatCode>0%</c:formatCode>
                <c:ptCount val="10"/>
                <c:pt idx="0">
                  <c:v>0.23</c:v>
                </c:pt>
                <c:pt idx="1">
                  <c:v>0.23</c:v>
                </c:pt>
                <c:pt idx="2">
                  <c:v>0.21</c:v>
                </c:pt>
                <c:pt idx="3">
                  <c:v>0.23</c:v>
                </c:pt>
                <c:pt idx="4">
                  <c:v>0.22</c:v>
                </c:pt>
                <c:pt idx="5">
                  <c:v>0.23</c:v>
                </c:pt>
                <c:pt idx="6">
                  <c:v>0.24</c:v>
                </c:pt>
                <c:pt idx="7">
                  <c:v>0.22</c:v>
                </c:pt>
                <c:pt idx="8">
                  <c:v>0.23</c:v>
                </c:pt>
                <c:pt idx="9">
                  <c:v>0.26</c:v>
                </c:pt>
              </c:numCache>
            </c:numRef>
          </c:val>
          <c:smooth val="0"/>
          <c:extLst>
            <c:ext xmlns:c16="http://schemas.microsoft.com/office/drawing/2014/chart" uri="{C3380CC4-5D6E-409C-BE32-E72D297353CC}">
              <c16:uniqueId val="{00000000-BAD6-47E3-ABFC-E955BEA80D08}"/>
            </c:ext>
          </c:extLst>
        </c:ser>
        <c:dLbls>
          <c:showLegendKey val="0"/>
          <c:showVal val="0"/>
          <c:showCatName val="0"/>
          <c:showSerName val="0"/>
          <c:showPercent val="0"/>
          <c:showBubbleSize val="0"/>
        </c:dLbls>
        <c:marker val="1"/>
        <c:smooth val="0"/>
        <c:axId val="10674208"/>
        <c:axId val="10676608"/>
      </c:lineChart>
      <c:catAx>
        <c:axId val="10674208"/>
        <c:scaling>
          <c:orientation val="minMax"/>
        </c:scaling>
        <c:delete val="1"/>
        <c:axPos val="b"/>
        <c:numFmt formatCode="General" sourceLinked="1"/>
        <c:majorTickMark val="none"/>
        <c:minorTickMark val="none"/>
        <c:tickLblPos val="nextTo"/>
        <c:crossAx val="10676608"/>
        <c:crosses val="autoZero"/>
        <c:auto val="1"/>
        <c:lblAlgn val="ctr"/>
        <c:lblOffset val="100"/>
        <c:noMultiLvlLbl val="0"/>
      </c:catAx>
      <c:valAx>
        <c:axId val="10676608"/>
        <c:scaling>
          <c:orientation val="minMax"/>
          <c:max val="0.5"/>
        </c:scaling>
        <c:delete val="1"/>
        <c:axPos val="l"/>
        <c:numFmt formatCode="0%" sourceLinked="1"/>
        <c:majorTickMark val="none"/>
        <c:minorTickMark val="none"/>
        <c:tickLblPos val="nextTo"/>
        <c:crossAx val="106742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431337898322626E-2"/>
          <c:y val="0.2543523195737788"/>
          <c:w val="0.74519335045269786"/>
          <c:h val="0.2955402998595128"/>
        </c:manualLayout>
      </c:layout>
      <c:lineChart>
        <c:grouping val="stacked"/>
        <c:varyColors val="0"/>
        <c:ser>
          <c:idx val="0"/>
          <c:order val="0"/>
          <c:tx>
            <c:strRef>
              <c:f>Sheet1!$B$1</c:f>
              <c:strCache>
                <c:ptCount val="1"/>
                <c:pt idx="0">
                  <c:v>Not worthwhile (0-4)</c:v>
                </c:pt>
              </c:strCache>
            </c:strRef>
          </c:tx>
          <c:spPr>
            <a:ln w="28575" cap="rnd">
              <a:solidFill>
                <a:srgbClr val="FF0000"/>
              </a:solidFill>
              <a:round/>
            </a:ln>
            <a:effectLst/>
          </c:spPr>
          <c:marker>
            <c:symbol val="circle"/>
            <c:size val="5"/>
            <c:spPr>
              <a:solidFill>
                <a:srgbClr val="FF0000"/>
              </a:solidFill>
              <a:ln w="9525">
                <a:solidFill>
                  <a:srgbClr val="FF0000"/>
                </a:solidFill>
              </a:ln>
              <a:effectLst/>
            </c:spPr>
          </c:marker>
          <c:dLbls>
            <c:spPr>
              <a:noFill/>
              <a:ln>
                <a:noFill/>
              </a:ln>
              <a:effectLst/>
            </c:spPr>
            <c:txPr>
              <a:bodyPr rot="0" spcFirstLastPara="1" vertOverflow="ellipsis" vert="horz" wrap="square" lIns="38100" tIns="19050" rIns="38100" bIns="19050" anchor="ctr" anchorCtr="0">
                <a:spAutoFit/>
              </a:bodyPr>
              <a:lstStyle/>
              <a:p>
                <a:pPr algn="ctr">
                  <a:defRPr lang="en-US" sz="1400" b="0" i="0" u="none" strike="noStrike" kern="1200" baseline="0">
                    <a:solidFill>
                      <a:schemeClr val="tx1">
                        <a:lumMod val="65000"/>
                        <a:lumOff val="3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Sheet1!$A$3:$A$8</c:f>
              <c:strCache>
                <c:ptCount val="6"/>
                <c:pt idx="0">
                  <c:v>May '23
 (S7)</c:v>
                </c:pt>
                <c:pt idx="1">
                  <c:v>July '23 
(S8)</c:v>
                </c:pt>
                <c:pt idx="2">
                  <c:v>November '23
(S10)</c:v>
                </c:pt>
                <c:pt idx="3">
                  <c:v>February '24 
(S11)</c:v>
                </c:pt>
                <c:pt idx="4">
                  <c:v>May '24 
(S12)</c:v>
                </c:pt>
                <c:pt idx="5">
                  <c:v>July '24 
(S13)</c:v>
                </c:pt>
              </c:strCache>
            </c:strRef>
          </c:cat>
          <c:val>
            <c:numRef>
              <c:f>Sheet1!$B$3:$B$8</c:f>
              <c:numCache>
                <c:formatCode>0%</c:formatCode>
                <c:ptCount val="6"/>
                <c:pt idx="0">
                  <c:v>0.14000000000000001</c:v>
                </c:pt>
                <c:pt idx="1">
                  <c:v>0.13</c:v>
                </c:pt>
                <c:pt idx="2">
                  <c:v>0.15</c:v>
                </c:pt>
                <c:pt idx="3">
                  <c:v>0.12</c:v>
                </c:pt>
                <c:pt idx="4">
                  <c:v>0.13</c:v>
                </c:pt>
                <c:pt idx="5">
                  <c:v>0.14000000000000001</c:v>
                </c:pt>
              </c:numCache>
            </c:numRef>
          </c:val>
          <c:smooth val="0"/>
          <c:extLst>
            <c:ext xmlns:c16="http://schemas.microsoft.com/office/drawing/2014/chart" uri="{C3380CC4-5D6E-409C-BE32-E72D297353CC}">
              <c16:uniqueId val="{00000000-007F-47BB-9AE9-6617E8F68E54}"/>
            </c:ext>
          </c:extLst>
        </c:ser>
        <c:dLbls>
          <c:dLblPos val="ctr"/>
          <c:showLegendKey val="0"/>
          <c:showVal val="1"/>
          <c:showCatName val="0"/>
          <c:showSerName val="0"/>
          <c:showPercent val="0"/>
          <c:showBubbleSize val="0"/>
        </c:dLbls>
        <c:marker val="1"/>
        <c:smooth val="0"/>
        <c:axId val="1948619855"/>
        <c:axId val="1948612367"/>
      </c:lineChart>
      <c:catAx>
        <c:axId val="1948619855"/>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rgbClr val="5C5B5A"/>
                </a:solidFill>
                <a:latin typeface="+mn-lt"/>
                <a:ea typeface="+mn-ea"/>
                <a:cs typeface="+mn-cs"/>
              </a:defRPr>
            </a:pPr>
            <a:endParaRPr lang="en-US"/>
          </a:p>
        </c:txPr>
        <c:crossAx val="1948612367"/>
        <c:crosses val="autoZero"/>
        <c:auto val="1"/>
        <c:lblAlgn val="ctr"/>
        <c:lblOffset val="100"/>
        <c:noMultiLvlLbl val="0"/>
      </c:catAx>
      <c:valAx>
        <c:axId val="1948612367"/>
        <c:scaling>
          <c:orientation val="minMax"/>
        </c:scaling>
        <c:delete val="1"/>
        <c:axPos val="l"/>
        <c:numFmt formatCode="0%" sourceLinked="1"/>
        <c:majorTickMark val="out"/>
        <c:minorTickMark val="none"/>
        <c:tickLblPos val="nextTo"/>
        <c:crossAx val="1948619855"/>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431337898322626E-2"/>
          <c:y val="0.39765289014322674"/>
          <c:w val="0.74519335045269786"/>
          <c:h val="0.15223945373350684"/>
        </c:manualLayout>
      </c:layout>
      <c:lineChart>
        <c:grouping val="stacked"/>
        <c:varyColors val="0"/>
        <c:ser>
          <c:idx val="0"/>
          <c:order val="0"/>
          <c:tx>
            <c:strRef>
              <c:f>Sheet1!$C$1</c:f>
              <c:strCache>
                <c:ptCount val="1"/>
                <c:pt idx="0">
                  <c:v>Neither/nor (5-6)</c:v>
                </c:pt>
              </c:strCache>
            </c:strRef>
          </c:tx>
          <c:spPr>
            <a:ln w="28575" cap="rnd">
              <a:solidFill>
                <a:srgbClr val="FF9999"/>
              </a:solidFill>
              <a:round/>
            </a:ln>
            <a:effectLst/>
          </c:spPr>
          <c:marker>
            <c:symbol val="circle"/>
            <c:size val="5"/>
            <c:spPr>
              <a:solidFill>
                <a:srgbClr val="FF9999"/>
              </a:solidFill>
              <a:ln w="9525">
                <a:solidFill>
                  <a:srgbClr val="FF9999"/>
                </a:solidFill>
              </a:ln>
              <a:effectLst/>
            </c:spPr>
          </c:marker>
          <c:dLbls>
            <c:spPr>
              <a:noFill/>
              <a:ln>
                <a:noFill/>
              </a:ln>
              <a:effectLst/>
            </c:spPr>
            <c:txPr>
              <a:bodyPr rot="0" spcFirstLastPara="1" vertOverflow="ellipsis" vert="horz" wrap="square" lIns="38100" tIns="19050" rIns="38100" bIns="19050" anchor="ctr" anchorCtr="0">
                <a:spAutoFit/>
              </a:bodyPr>
              <a:lstStyle/>
              <a:p>
                <a:pPr algn="ctr">
                  <a:defRPr lang="en-US" sz="1400" b="0" i="0" u="none" strike="noStrike" kern="1200" baseline="0">
                    <a:solidFill>
                      <a:schemeClr val="tx1">
                        <a:lumMod val="65000"/>
                        <a:lumOff val="3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Sheet1!$A$3:$A$8</c:f>
              <c:strCache>
                <c:ptCount val="6"/>
                <c:pt idx="0">
                  <c:v>May '23
 (S7)</c:v>
                </c:pt>
                <c:pt idx="1">
                  <c:v>July '23 
(S8)</c:v>
                </c:pt>
                <c:pt idx="2">
                  <c:v>November '23
(S10)</c:v>
                </c:pt>
                <c:pt idx="3">
                  <c:v>February '24 
(S11)</c:v>
                </c:pt>
                <c:pt idx="4">
                  <c:v>June '24 
(S12)</c:v>
                </c:pt>
                <c:pt idx="5">
                  <c:v>July '24 
(S13)</c:v>
                </c:pt>
              </c:strCache>
            </c:strRef>
          </c:cat>
          <c:val>
            <c:numRef>
              <c:f>Sheet1!$C$3:$C$8</c:f>
              <c:numCache>
                <c:formatCode>0%</c:formatCode>
                <c:ptCount val="6"/>
                <c:pt idx="0">
                  <c:v>0.24</c:v>
                </c:pt>
                <c:pt idx="1">
                  <c:v>0.21</c:v>
                </c:pt>
                <c:pt idx="2">
                  <c:v>0.22</c:v>
                </c:pt>
                <c:pt idx="3">
                  <c:v>0.22</c:v>
                </c:pt>
                <c:pt idx="4">
                  <c:v>0.23</c:v>
                </c:pt>
                <c:pt idx="5">
                  <c:v>0.22</c:v>
                </c:pt>
              </c:numCache>
            </c:numRef>
          </c:val>
          <c:smooth val="0"/>
          <c:extLst>
            <c:ext xmlns:c16="http://schemas.microsoft.com/office/drawing/2014/chart" uri="{C3380CC4-5D6E-409C-BE32-E72D297353CC}">
              <c16:uniqueId val="{00000000-375D-4A34-9550-AEACD3465588}"/>
            </c:ext>
          </c:extLst>
        </c:ser>
        <c:dLbls>
          <c:dLblPos val="t"/>
          <c:showLegendKey val="0"/>
          <c:showVal val="1"/>
          <c:showCatName val="0"/>
          <c:showSerName val="0"/>
          <c:showPercent val="0"/>
          <c:showBubbleSize val="0"/>
        </c:dLbls>
        <c:marker val="1"/>
        <c:smooth val="0"/>
        <c:axId val="1948619855"/>
        <c:axId val="1948612367"/>
      </c:lineChart>
      <c:catAx>
        <c:axId val="1948619855"/>
        <c:scaling>
          <c:orientation val="minMax"/>
        </c:scaling>
        <c:delete val="1"/>
        <c:axPos val="b"/>
        <c:numFmt formatCode="General" sourceLinked="1"/>
        <c:majorTickMark val="out"/>
        <c:minorTickMark val="none"/>
        <c:tickLblPos val="nextTo"/>
        <c:crossAx val="1948612367"/>
        <c:crosses val="autoZero"/>
        <c:auto val="1"/>
        <c:lblAlgn val="ctr"/>
        <c:lblOffset val="100"/>
        <c:noMultiLvlLbl val="0"/>
      </c:catAx>
      <c:valAx>
        <c:axId val="1948612367"/>
        <c:scaling>
          <c:orientation val="minMax"/>
        </c:scaling>
        <c:delete val="1"/>
        <c:axPos val="l"/>
        <c:numFmt formatCode="0%" sourceLinked="1"/>
        <c:majorTickMark val="out"/>
        <c:minorTickMark val="none"/>
        <c:tickLblPos val="nextTo"/>
        <c:crossAx val="1948619855"/>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431337898322626E-2"/>
          <c:y val="0.35794241945018079"/>
          <c:w val="0.74519335045269786"/>
          <c:h val="0.19195019998311083"/>
        </c:manualLayout>
      </c:layout>
      <c:lineChart>
        <c:grouping val="stacked"/>
        <c:varyColors val="0"/>
        <c:ser>
          <c:idx val="0"/>
          <c:order val="0"/>
          <c:tx>
            <c:strRef>
              <c:f>Sheet1!$D$1</c:f>
              <c:strCache>
                <c:ptCount val="1"/>
                <c:pt idx="0">
                  <c:v>Quite worthwhile (7-8)</c:v>
                </c:pt>
              </c:strCache>
            </c:strRef>
          </c:tx>
          <c:spPr>
            <a:ln w="28575" cap="rnd">
              <a:solidFill>
                <a:srgbClr val="6DD5CE"/>
              </a:solidFill>
              <a:round/>
            </a:ln>
            <a:effectLst/>
          </c:spPr>
          <c:marker>
            <c:symbol val="circle"/>
            <c:size val="5"/>
            <c:spPr>
              <a:solidFill>
                <a:srgbClr val="6DD5CE"/>
              </a:solidFill>
              <a:ln w="9525">
                <a:solidFill>
                  <a:srgbClr val="6DD5CE"/>
                </a:solidFill>
              </a:ln>
              <a:effectLst/>
            </c:spPr>
          </c:marker>
          <c:dLbls>
            <c:spPr>
              <a:noFill/>
              <a:ln>
                <a:noFill/>
              </a:ln>
              <a:effectLst/>
            </c:spPr>
            <c:txPr>
              <a:bodyPr rot="0" spcFirstLastPara="1" vertOverflow="ellipsis" vert="horz" wrap="square" lIns="38100" tIns="19050" rIns="38100" bIns="19050" anchor="ctr" anchorCtr="0">
                <a:spAutoFit/>
              </a:bodyPr>
              <a:lstStyle/>
              <a:p>
                <a:pPr algn="ctr">
                  <a:defRPr lang="en-US" sz="1400" b="0" i="0" u="none" strike="noStrike" kern="1200" baseline="0">
                    <a:solidFill>
                      <a:schemeClr val="tx1">
                        <a:lumMod val="65000"/>
                        <a:lumOff val="3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Sheet1!$A$3:$A$8</c:f>
              <c:strCache>
                <c:ptCount val="6"/>
                <c:pt idx="0">
                  <c:v>May '23
 (S7)</c:v>
                </c:pt>
                <c:pt idx="1">
                  <c:v>July '23 
(S8)</c:v>
                </c:pt>
                <c:pt idx="2">
                  <c:v>November '23
(S10)</c:v>
                </c:pt>
                <c:pt idx="3">
                  <c:v>February '24 
(S11)</c:v>
                </c:pt>
                <c:pt idx="4">
                  <c:v>May '24 
(S12)</c:v>
                </c:pt>
                <c:pt idx="5">
                  <c:v>July '24 
(S13)</c:v>
                </c:pt>
              </c:strCache>
            </c:strRef>
          </c:cat>
          <c:val>
            <c:numRef>
              <c:f>Sheet1!$D$3:$D$8</c:f>
              <c:numCache>
                <c:formatCode>0%</c:formatCode>
                <c:ptCount val="6"/>
                <c:pt idx="0">
                  <c:v>0.38</c:v>
                </c:pt>
                <c:pt idx="1">
                  <c:v>0.38</c:v>
                </c:pt>
                <c:pt idx="2">
                  <c:v>0.4</c:v>
                </c:pt>
                <c:pt idx="3">
                  <c:v>0.41</c:v>
                </c:pt>
                <c:pt idx="4">
                  <c:v>0.4</c:v>
                </c:pt>
                <c:pt idx="5">
                  <c:v>0.41</c:v>
                </c:pt>
              </c:numCache>
            </c:numRef>
          </c:val>
          <c:smooth val="0"/>
          <c:extLst>
            <c:ext xmlns:c16="http://schemas.microsoft.com/office/drawing/2014/chart" uri="{C3380CC4-5D6E-409C-BE32-E72D297353CC}">
              <c16:uniqueId val="{00000000-4453-42A5-98C4-8BEBC407972A}"/>
            </c:ext>
          </c:extLst>
        </c:ser>
        <c:dLbls>
          <c:dLblPos val="t"/>
          <c:showLegendKey val="0"/>
          <c:showVal val="1"/>
          <c:showCatName val="0"/>
          <c:showSerName val="0"/>
          <c:showPercent val="0"/>
          <c:showBubbleSize val="0"/>
        </c:dLbls>
        <c:marker val="1"/>
        <c:smooth val="0"/>
        <c:axId val="1948619855"/>
        <c:axId val="1948612367"/>
      </c:lineChart>
      <c:catAx>
        <c:axId val="1948619855"/>
        <c:scaling>
          <c:orientation val="minMax"/>
        </c:scaling>
        <c:delete val="1"/>
        <c:axPos val="b"/>
        <c:numFmt formatCode="General" sourceLinked="1"/>
        <c:majorTickMark val="out"/>
        <c:minorTickMark val="none"/>
        <c:tickLblPos val="nextTo"/>
        <c:crossAx val="1948612367"/>
        <c:crosses val="autoZero"/>
        <c:auto val="1"/>
        <c:lblAlgn val="ctr"/>
        <c:lblOffset val="100"/>
        <c:noMultiLvlLbl val="0"/>
      </c:catAx>
      <c:valAx>
        <c:axId val="1948612367"/>
        <c:scaling>
          <c:orientation val="minMax"/>
        </c:scaling>
        <c:delete val="1"/>
        <c:axPos val="l"/>
        <c:numFmt formatCode="0%" sourceLinked="1"/>
        <c:majorTickMark val="out"/>
        <c:minorTickMark val="none"/>
        <c:tickLblPos val="nextTo"/>
        <c:crossAx val="1948619855"/>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3420628174296859E-2"/>
          <c:y val="0.1798638768582918"/>
          <c:w val="0.97135669433759309"/>
          <c:h val="0.15456237009857993"/>
        </c:manualLayout>
      </c:layout>
      <c:lineChart>
        <c:grouping val="stacked"/>
        <c:varyColors val="0"/>
        <c:ser>
          <c:idx val="0"/>
          <c:order val="0"/>
          <c:tx>
            <c:strRef>
              <c:f>Sheet1!$C$1</c:f>
              <c:strCache>
                <c:ptCount val="1"/>
                <c:pt idx="0">
                  <c:v>Neither/nor (5-6)</c:v>
                </c:pt>
              </c:strCache>
            </c:strRef>
          </c:tx>
          <c:spPr>
            <a:ln w="28575" cap="rnd">
              <a:solidFill>
                <a:srgbClr val="FF9999"/>
              </a:solidFill>
              <a:round/>
            </a:ln>
            <a:effectLst/>
          </c:spPr>
          <c:marker>
            <c:symbol val="circle"/>
            <c:size val="5"/>
            <c:spPr>
              <a:solidFill>
                <a:srgbClr val="FF9999"/>
              </a:solidFill>
              <a:ln w="9525">
                <a:solidFill>
                  <a:srgbClr val="FF9999"/>
                </a:solidFill>
              </a:ln>
              <a:effectLst/>
            </c:spPr>
          </c:marker>
          <c:dLbls>
            <c:spPr>
              <a:noFill/>
              <a:ln>
                <a:noFill/>
              </a:ln>
              <a:effectLst/>
            </c:spPr>
            <c:txPr>
              <a:bodyPr rot="0" spcFirstLastPara="1" vertOverflow="ellipsis" vert="horz" wrap="square" lIns="38100" tIns="19050" rIns="38100" bIns="19050" anchor="ctr" anchorCtr="0">
                <a:spAutoFit/>
              </a:bodyPr>
              <a:lstStyle/>
              <a:p>
                <a:pPr algn="ctr">
                  <a:defRPr lang="en-US" sz="1400" b="0" i="0" u="none" strike="noStrike" kern="1200" baseline="0">
                    <a:solidFill>
                      <a:schemeClr val="tx1">
                        <a:lumMod val="65000"/>
                        <a:lumOff val="3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Sheet1!$A$3:$A$7</c:f>
              <c:strCache>
                <c:ptCount val="5"/>
                <c:pt idx="0">
                  <c:v>May '23
 (S7)</c:v>
                </c:pt>
                <c:pt idx="1">
                  <c:v>July '23 
(S8)</c:v>
                </c:pt>
                <c:pt idx="2">
                  <c:v>November '23
(S10)</c:v>
                </c:pt>
                <c:pt idx="3">
                  <c:v>February '24 
(S11)</c:v>
                </c:pt>
                <c:pt idx="4">
                  <c:v>June '24
(S12)</c:v>
                </c:pt>
              </c:strCache>
            </c:strRef>
          </c:cat>
          <c:val>
            <c:numRef>
              <c:f>Sheet1!$C$3:$C$7</c:f>
              <c:numCache>
                <c:formatCode>0%</c:formatCode>
                <c:ptCount val="5"/>
                <c:pt idx="0">
                  <c:v>0.24</c:v>
                </c:pt>
                <c:pt idx="1">
                  <c:v>0.23</c:v>
                </c:pt>
                <c:pt idx="2">
                  <c:v>0.26</c:v>
                </c:pt>
                <c:pt idx="3">
                  <c:v>0.23</c:v>
                </c:pt>
                <c:pt idx="4">
                  <c:v>0.24</c:v>
                </c:pt>
              </c:numCache>
            </c:numRef>
          </c:val>
          <c:smooth val="0"/>
          <c:extLst>
            <c:ext xmlns:c16="http://schemas.microsoft.com/office/drawing/2014/chart" uri="{C3380CC4-5D6E-409C-BE32-E72D297353CC}">
              <c16:uniqueId val="{00000000-2D65-4958-A2A9-BE930E1655DD}"/>
            </c:ext>
          </c:extLst>
        </c:ser>
        <c:dLbls>
          <c:dLblPos val="t"/>
          <c:showLegendKey val="0"/>
          <c:showVal val="1"/>
          <c:showCatName val="0"/>
          <c:showSerName val="0"/>
          <c:showPercent val="0"/>
          <c:showBubbleSize val="0"/>
        </c:dLbls>
        <c:marker val="1"/>
        <c:smooth val="0"/>
        <c:axId val="1948619855"/>
        <c:axId val="1948612367"/>
      </c:lineChart>
      <c:catAx>
        <c:axId val="1948619855"/>
        <c:scaling>
          <c:orientation val="minMax"/>
        </c:scaling>
        <c:delete val="1"/>
        <c:axPos val="b"/>
        <c:numFmt formatCode="General" sourceLinked="1"/>
        <c:majorTickMark val="out"/>
        <c:minorTickMark val="none"/>
        <c:tickLblPos val="nextTo"/>
        <c:crossAx val="1948612367"/>
        <c:crosses val="autoZero"/>
        <c:auto val="1"/>
        <c:lblAlgn val="ctr"/>
        <c:lblOffset val="100"/>
        <c:noMultiLvlLbl val="0"/>
      </c:catAx>
      <c:valAx>
        <c:axId val="1948612367"/>
        <c:scaling>
          <c:orientation val="minMax"/>
        </c:scaling>
        <c:delete val="1"/>
        <c:axPos val="l"/>
        <c:numFmt formatCode="0%" sourceLinked="1"/>
        <c:majorTickMark val="out"/>
        <c:minorTickMark val="none"/>
        <c:tickLblPos val="nextTo"/>
        <c:crossAx val="1948619855"/>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685186955385135E-3"/>
          <c:y val="0.1614309379221191"/>
          <c:w val="0.97135669433759309"/>
          <c:h val="0.15456237009857993"/>
        </c:manualLayout>
      </c:layout>
      <c:lineChart>
        <c:grouping val="stacked"/>
        <c:varyColors val="0"/>
        <c:ser>
          <c:idx val="0"/>
          <c:order val="0"/>
          <c:tx>
            <c:strRef>
              <c:f>Sheet1!$E$1</c:f>
              <c:strCache>
                <c:ptCount val="1"/>
                <c:pt idx="0">
                  <c:v>Very happy (9-10)</c:v>
                </c:pt>
              </c:strCache>
            </c:strRef>
          </c:tx>
          <c:spPr>
            <a:ln w="28575" cap="rnd">
              <a:solidFill>
                <a:srgbClr val="009690"/>
              </a:solidFill>
              <a:round/>
            </a:ln>
            <a:effectLst/>
          </c:spPr>
          <c:marker>
            <c:symbol val="circle"/>
            <c:size val="5"/>
            <c:spPr>
              <a:solidFill>
                <a:srgbClr val="009690"/>
              </a:solidFill>
              <a:ln w="9525">
                <a:solidFill>
                  <a:srgbClr val="009690"/>
                </a:solidFill>
              </a:ln>
              <a:effectLst/>
            </c:spPr>
          </c:marker>
          <c:dLbls>
            <c:spPr>
              <a:noFill/>
              <a:ln>
                <a:noFill/>
              </a:ln>
              <a:effectLst/>
            </c:spPr>
            <c:txPr>
              <a:bodyPr rot="0" spcFirstLastPara="1" vertOverflow="ellipsis" vert="horz" wrap="square" lIns="38100" tIns="19050" rIns="38100" bIns="19050" anchor="ctr" anchorCtr="0">
                <a:spAutoFit/>
              </a:bodyPr>
              <a:lstStyle/>
              <a:p>
                <a:pPr algn="ctr">
                  <a:defRPr lang="en-US" sz="1400" b="0" i="0" u="none" strike="noStrike" kern="1200" baseline="0">
                    <a:solidFill>
                      <a:schemeClr val="tx1">
                        <a:lumMod val="65000"/>
                        <a:lumOff val="3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Sheet1!$A$3:$A$8</c:f>
              <c:strCache>
                <c:ptCount val="6"/>
                <c:pt idx="0">
                  <c:v>May '23
 (S7)</c:v>
                </c:pt>
                <c:pt idx="1">
                  <c:v>July '23 
(S8)</c:v>
                </c:pt>
                <c:pt idx="2">
                  <c:v>November '23
(S10)</c:v>
                </c:pt>
                <c:pt idx="3">
                  <c:v>February '24 
(S11)</c:v>
                </c:pt>
                <c:pt idx="4">
                  <c:v>June '24
(S12)</c:v>
                </c:pt>
                <c:pt idx="5">
                  <c:v>July '24
(S13)</c:v>
                </c:pt>
              </c:strCache>
            </c:strRef>
          </c:cat>
          <c:val>
            <c:numRef>
              <c:f>Sheet1!$E$3:$E$8</c:f>
              <c:numCache>
                <c:formatCode>0%</c:formatCode>
                <c:ptCount val="6"/>
                <c:pt idx="0">
                  <c:v>0.21</c:v>
                </c:pt>
                <c:pt idx="1">
                  <c:v>0.24</c:v>
                </c:pt>
                <c:pt idx="2">
                  <c:v>0.2</c:v>
                </c:pt>
                <c:pt idx="3">
                  <c:v>0.22</c:v>
                </c:pt>
                <c:pt idx="4">
                  <c:v>0.23</c:v>
                </c:pt>
                <c:pt idx="5">
                  <c:v>0.22</c:v>
                </c:pt>
              </c:numCache>
            </c:numRef>
          </c:val>
          <c:smooth val="0"/>
          <c:extLst>
            <c:ext xmlns:c16="http://schemas.microsoft.com/office/drawing/2014/chart" uri="{C3380CC4-5D6E-409C-BE32-E72D297353CC}">
              <c16:uniqueId val="{00000000-1416-40B7-83CB-763E073BFC8D}"/>
            </c:ext>
          </c:extLst>
        </c:ser>
        <c:dLbls>
          <c:dLblPos val="t"/>
          <c:showLegendKey val="0"/>
          <c:showVal val="1"/>
          <c:showCatName val="0"/>
          <c:showSerName val="0"/>
          <c:showPercent val="0"/>
          <c:showBubbleSize val="0"/>
        </c:dLbls>
        <c:marker val="1"/>
        <c:smooth val="0"/>
        <c:axId val="1948619855"/>
        <c:axId val="1948612367"/>
      </c:lineChart>
      <c:catAx>
        <c:axId val="1948619855"/>
        <c:scaling>
          <c:orientation val="minMax"/>
        </c:scaling>
        <c:delete val="1"/>
        <c:axPos val="b"/>
        <c:numFmt formatCode="General" sourceLinked="1"/>
        <c:majorTickMark val="out"/>
        <c:minorTickMark val="none"/>
        <c:tickLblPos val="nextTo"/>
        <c:crossAx val="1948612367"/>
        <c:crosses val="autoZero"/>
        <c:auto val="1"/>
        <c:lblAlgn val="ctr"/>
        <c:lblOffset val="100"/>
        <c:noMultiLvlLbl val="0"/>
      </c:catAx>
      <c:valAx>
        <c:axId val="1948612367"/>
        <c:scaling>
          <c:orientation val="minMax"/>
        </c:scaling>
        <c:delete val="1"/>
        <c:axPos val="l"/>
        <c:numFmt formatCode="0%" sourceLinked="1"/>
        <c:majorTickMark val="out"/>
        <c:minorTickMark val="none"/>
        <c:tickLblPos val="nextTo"/>
        <c:crossAx val="1948619855"/>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685186955385135E-3"/>
          <c:y val="0.1614309379221191"/>
          <c:w val="0.97135669433759309"/>
          <c:h val="0.1484180571198557"/>
        </c:manualLayout>
      </c:layout>
      <c:lineChart>
        <c:grouping val="stacked"/>
        <c:varyColors val="0"/>
        <c:ser>
          <c:idx val="0"/>
          <c:order val="0"/>
          <c:tx>
            <c:strRef>
              <c:f>Sheet1!$D$1</c:f>
              <c:strCache>
                <c:ptCount val="1"/>
                <c:pt idx="0">
                  <c:v>Quite happy (7-8)</c:v>
                </c:pt>
              </c:strCache>
            </c:strRef>
          </c:tx>
          <c:spPr>
            <a:ln w="28575" cap="rnd">
              <a:solidFill>
                <a:srgbClr val="6DD5CE"/>
              </a:solidFill>
              <a:round/>
            </a:ln>
            <a:effectLst/>
          </c:spPr>
          <c:marker>
            <c:symbol val="circle"/>
            <c:size val="5"/>
            <c:spPr>
              <a:solidFill>
                <a:srgbClr val="6DD5CE"/>
              </a:solidFill>
              <a:ln w="9525">
                <a:solidFill>
                  <a:srgbClr val="6DD5CE"/>
                </a:solidFill>
              </a:ln>
              <a:effectLst/>
            </c:spPr>
          </c:marker>
          <c:dLbls>
            <c:spPr>
              <a:noFill/>
              <a:ln>
                <a:noFill/>
              </a:ln>
              <a:effectLst/>
            </c:spPr>
            <c:txPr>
              <a:bodyPr rot="0" spcFirstLastPara="1" vertOverflow="ellipsis" vert="horz" wrap="square" lIns="38100" tIns="19050" rIns="38100" bIns="19050" anchor="ctr" anchorCtr="0">
                <a:spAutoFit/>
              </a:bodyPr>
              <a:lstStyle/>
              <a:p>
                <a:pPr algn="ctr">
                  <a:defRPr lang="en-US" sz="1400" b="0" i="0" u="none" strike="noStrike" kern="1200" baseline="0">
                    <a:solidFill>
                      <a:schemeClr val="tx1">
                        <a:lumMod val="65000"/>
                        <a:lumOff val="3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Sheet1!$A$3:$A$8</c:f>
              <c:strCache>
                <c:ptCount val="6"/>
                <c:pt idx="0">
                  <c:v>May '23
 (S7)</c:v>
                </c:pt>
                <c:pt idx="1">
                  <c:v>July '23 
(S8)</c:v>
                </c:pt>
                <c:pt idx="2">
                  <c:v>November '23
(S10)</c:v>
                </c:pt>
                <c:pt idx="3">
                  <c:v>February '24 
(S11)</c:v>
                </c:pt>
                <c:pt idx="4">
                  <c:v>June '24 
(S12)</c:v>
                </c:pt>
                <c:pt idx="5">
                  <c:v>July '24 
(S13)</c:v>
                </c:pt>
              </c:strCache>
            </c:strRef>
          </c:cat>
          <c:val>
            <c:numRef>
              <c:f>Sheet1!$D$3:$D$8</c:f>
              <c:numCache>
                <c:formatCode>0%</c:formatCode>
                <c:ptCount val="6"/>
                <c:pt idx="0">
                  <c:v>0.38</c:v>
                </c:pt>
                <c:pt idx="1">
                  <c:v>0.35</c:v>
                </c:pt>
                <c:pt idx="2">
                  <c:v>0.36</c:v>
                </c:pt>
                <c:pt idx="3">
                  <c:v>0.38</c:v>
                </c:pt>
                <c:pt idx="4">
                  <c:v>0.38</c:v>
                </c:pt>
                <c:pt idx="5">
                  <c:v>0.38</c:v>
                </c:pt>
              </c:numCache>
            </c:numRef>
          </c:val>
          <c:smooth val="0"/>
          <c:extLst>
            <c:ext xmlns:c16="http://schemas.microsoft.com/office/drawing/2014/chart" uri="{C3380CC4-5D6E-409C-BE32-E72D297353CC}">
              <c16:uniqueId val="{00000000-F74C-4CBE-86CF-30009DB8E0DC}"/>
            </c:ext>
          </c:extLst>
        </c:ser>
        <c:dLbls>
          <c:dLblPos val="t"/>
          <c:showLegendKey val="0"/>
          <c:showVal val="1"/>
          <c:showCatName val="0"/>
          <c:showSerName val="0"/>
          <c:showPercent val="0"/>
          <c:showBubbleSize val="0"/>
        </c:dLbls>
        <c:marker val="1"/>
        <c:smooth val="0"/>
        <c:axId val="1948619855"/>
        <c:axId val="1948612367"/>
      </c:lineChart>
      <c:catAx>
        <c:axId val="1948619855"/>
        <c:scaling>
          <c:orientation val="minMax"/>
        </c:scaling>
        <c:delete val="1"/>
        <c:axPos val="b"/>
        <c:numFmt formatCode="General" sourceLinked="1"/>
        <c:majorTickMark val="out"/>
        <c:minorTickMark val="none"/>
        <c:tickLblPos val="nextTo"/>
        <c:crossAx val="1948612367"/>
        <c:crosses val="autoZero"/>
        <c:auto val="1"/>
        <c:lblAlgn val="ctr"/>
        <c:lblOffset val="100"/>
        <c:noMultiLvlLbl val="0"/>
      </c:catAx>
      <c:valAx>
        <c:axId val="1948612367"/>
        <c:scaling>
          <c:orientation val="minMax"/>
        </c:scaling>
        <c:delete val="1"/>
        <c:axPos val="l"/>
        <c:numFmt formatCode="0%" sourceLinked="1"/>
        <c:majorTickMark val="out"/>
        <c:minorTickMark val="none"/>
        <c:tickLblPos val="nextTo"/>
        <c:crossAx val="1948619855"/>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685186955385135E-3"/>
          <c:y val="0.35804895324129438"/>
          <c:w val="0.97135669433759309"/>
          <c:h val="6.2397675417716514E-2"/>
        </c:manualLayout>
      </c:layout>
      <c:lineChart>
        <c:grouping val="stacked"/>
        <c:varyColors val="0"/>
        <c:ser>
          <c:idx val="0"/>
          <c:order val="0"/>
          <c:tx>
            <c:strRef>
              <c:f>Sheet1!$B$1</c:f>
              <c:strCache>
                <c:ptCount val="1"/>
                <c:pt idx="0">
                  <c:v>Not happy (0-4)</c:v>
                </c:pt>
              </c:strCache>
            </c:strRef>
          </c:tx>
          <c:spPr>
            <a:ln w="28575" cap="rnd">
              <a:solidFill>
                <a:srgbClr val="FF0000"/>
              </a:solidFill>
              <a:round/>
            </a:ln>
            <a:effectLst/>
          </c:spPr>
          <c:marker>
            <c:symbol val="circle"/>
            <c:size val="5"/>
            <c:spPr>
              <a:solidFill>
                <a:srgbClr val="FF0000"/>
              </a:solidFill>
              <a:ln w="9525">
                <a:solidFill>
                  <a:srgbClr val="FF0000"/>
                </a:solidFill>
              </a:ln>
              <a:effectLst/>
            </c:spPr>
          </c:marker>
          <c:dLbls>
            <c:spPr>
              <a:noFill/>
              <a:ln>
                <a:noFill/>
              </a:ln>
              <a:effectLst/>
            </c:spPr>
            <c:txPr>
              <a:bodyPr rot="0" spcFirstLastPara="1" vertOverflow="ellipsis" vert="horz" wrap="square" lIns="38100" tIns="19050" rIns="38100" bIns="19050" anchor="ctr" anchorCtr="0">
                <a:spAutoFit/>
              </a:bodyPr>
              <a:lstStyle/>
              <a:p>
                <a:pPr algn="ctr">
                  <a:defRPr lang="en-US" sz="1400" b="0" i="0" u="none" strike="noStrike" kern="1200" baseline="0">
                    <a:solidFill>
                      <a:schemeClr val="tx1">
                        <a:lumMod val="65000"/>
                        <a:lumOff val="3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Sheet1!$A$3:$A$8</c:f>
              <c:strCache>
                <c:ptCount val="6"/>
                <c:pt idx="0">
                  <c:v>May '23
 (S7)</c:v>
                </c:pt>
                <c:pt idx="1">
                  <c:v>July '23 
(S8)</c:v>
                </c:pt>
                <c:pt idx="2">
                  <c:v>November '23
(S10)</c:v>
                </c:pt>
                <c:pt idx="3">
                  <c:v>February '24 
(S11)</c:v>
                </c:pt>
                <c:pt idx="4">
                  <c:v>May '24 
(S12)</c:v>
                </c:pt>
                <c:pt idx="5">
                  <c:v>July '24 
(S13)</c:v>
                </c:pt>
              </c:strCache>
            </c:strRef>
          </c:cat>
          <c:val>
            <c:numRef>
              <c:f>Sheet1!$B$3:$B$8</c:f>
              <c:numCache>
                <c:formatCode>0%</c:formatCode>
                <c:ptCount val="6"/>
                <c:pt idx="0">
                  <c:v>0.17</c:v>
                </c:pt>
                <c:pt idx="1">
                  <c:v>0.17</c:v>
                </c:pt>
                <c:pt idx="2">
                  <c:v>0.18</c:v>
                </c:pt>
                <c:pt idx="3">
                  <c:v>0.16</c:v>
                </c:pt>
                <c:pt idx="4">
                  <c:v>0.14000000000000001</c:v>
                </c:pt>
                <c:pt idx="5">
                  <c:v>0.15</c:v>
                </c:pt>
              </c:numCache>
            </c:numRef>
          </c:val>
          <c:smooth val="0"/>
          <c:extLst>
            <c:ext xmlns:c16="http://schemas.microsoft.com/office/drawing/2014/chart" uri="{C3380CC4-5D6E-409C-BE32-E72D297353CC}">
              <c16:uniqueId val="{00000000-0371-42B7-8EDF-37F67D0DDC8F}"/>
            </c:ext>
          </c:extLst>
        </c:ser>
        <c:dLbls>
          <c:dLblPos val="ctr"/>
          <c:showLegendKey val="0"/>
          <c:showVal val="1"/>
          <c:showCatName val="0"/>
          <c:showSerName val="0"/>
          <c:showPercent val="0"/>
          <c:showBubbleSize val="0"/>
        </c:dLbls>
        <c:marker val="1"/>
        <c:smooth val="0"/>
        <c:axId val="1948619855"/>
        <c:axId val="1948612367"/>
      </c:lineChart>
      <c:catAx>
        <c:axId val="1948619855"/>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rgbClr val="5C5B5A"/>
                </a:solidFill>
                <a:latin typeface="+mn-lt"/>
                <a:ea typeface="+mn-ea"/>
                <a:cs typeface="+mn-cs"/>
              </a:defRPr>
            </a:pPr>
            <a:endParaRPr lang="en-US"/>
          </a:p>
        </c:txPr>
        <c:crossAx val="1948612367"/>
        <c:crosses val="autoZero"/>
        <c:auto val="1"/>
        <c:lblAlgn val="ctr"/>
        <c:lblOffset val="100"/>
        <c:noMultiLvlLbl val="0"/>
      </c:catAx>
      <c:valAx>
        <c:axId val="1948612367"/>
        <c:scaling>
          <c:orientation val="minMax"/>
        </c:scaling>
        <c:delete val="1"/>
        <c:axPos val="l"/>
        <c:numFmt formatCode="0%" sourceLinked="1"/>
        <c:majorTickMark val="out"/>
        <c:minorTickMark val="none"/>
        <c:tickLblPos val="nextTo"/>
        <c:crossAx val="1948619855"/>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3961069611435919"/>
          <c:y val="2.9111838849196714E-2"/>
          <c:w val="0.46038930388564081"/>
          <c:h val="0.91876964300839947"/>
        </c:manualLayout>
      </c:layout>
      <c:barChart>
        <c:barDir val="bar"/>
        <c:grouping val="clustered"/>
        <c:varyColors val="0"/>
        <c:ser>
          <c:idx val="0"/>
          <c:order val="0"/>
          <c:tx>
            <c:strRef>
              <c:f>Sheet1!$B$1</c:f>
              <c:strCache>
                <c:ptCount val="1"/>
                <c:pt idx="0">
                  <c:v>Greater Manchester</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5C5B5A"/>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Summary: Mental health negatively affected in any way</c:v>
                </c:pt>
                <c:pt idx="1">
                  <c:v>Waiting too long for a GP or hospital appointment</c:v>
                </c:pt>
                <c:pt idx="2">
                  <c:v>Having to cut back on energy use at home</c:v>
                </c:pt>
                <c:pt idx="3">
                  <c:v>Having to borrow money to cover household costs</c:v>
                </c:pt>
                <c:pt idx="4">
                  <c:v>Having to work extra hours or find an additional job</c:v>
                </c:pt>
                <c:pt idx="5">
                  <c:v>Not being able to afford enough food</c:v>
                </c:pt>
                <c:pt idx="6">
                  <c:v>Living with damp or mould at home</c:v>
                </c:pt>
                <c:pt idx="7">
                  <c:v>Not being able to afford fuel for my vehicle / cutting back on public transport</c:v>
                </c:pt>
                <c:pt idx="8">
                  <c:v>Not being able to afford rent or mortgage</c:v>
                </c:pt>
                <c:pt idx="9">
                  <c:v>Other</c:v>
                </c:pt>
                <c:pt idx="10">
                  <c:v>My mental health has not been negatively affected</c:v>
                </c:pt>
              </c:strCache>
            </c:strRef>
          </c:cat>
          <c:val>
            <c:numRef>
              <c:f>Sheet1!$B$2:$B$12</c:f>
              <c:numCache>
                <c:formatCode>0%</c:formatCode>
                <c:ptCount val="11"/>
                <c:pt idx="0">
                  <c:v>0.53</c:v>
                </c:pt>
                <c:pt idx="1">
                  <c:v>0.24</c:v>
                </c:pt>
                <c:pt idx="2">
                  <c:v>0.17</c:v>
                </c:pt>
                <c:pt idx="3">
                  <c:v>0.14000000000000001</c:v>
                </c:pt>
                <c:pt idx="4">
                  <c:v>0.14000000000000001</c:v>
                </c:pt>
                <c:pt idx="5">
                  <c:v>0.12</c:v>
                </c:pt>
                <c:pt idx="6">
                  <c:v>0.09</c:v>
                </c:pt>
                <c:pt idx="7">
                  <c:v>0.08</c:v>
                </c:pt>
                <c:pt idx="8">
                  <c:v>7.0000000000000007E-2</c:v>
                </c:pt>
                <c:pt idx="9">
                  <c:v>0.06</c:v>
                </c:pt>
                <c:pt idx="10">
                  <c:v>0.47</c:v>
                </c:pt>
              </c:numCache>
            </c:numRef>
          </c:val>
          <c:extLst>
            <c:ext xmlns:c16="http://schemas.microsoft.com/office/drawing/2014/chart" uri="{C3380CC4-5D6E-409C-BE32-E72D297353CC}">
              <c16:uniqueId val="{00000000-66D4-46EF-BFD2-1F4244F2C2A5}"/>
            </c:ext>
          </c:extLst>
        </c:ser>
        <c:ser>
          <c:idx val="1"/>
          <c:order val="1"/>
          <c:tx>
            <c:strRef>
              <c:f>Sheet1!$C$1</c:f>
              <c:strCache>
                <c:ptCount val="1"/>
                <c:pt idx="0">
                  <c:v>Great Britain </c:v>
                </c:pt>
              </c:strCache>
            </c:strRef>
          </c:tx>
          <c:spPr>
            <a:solidFill>
              <a:srgbClr val="E7B4F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Summary: Mental health negatively affected in any way</c:v>
                </c:pt>
                <c:pt idx="1">
                  <c:v>Waiting too long for a GP or hospital appointment</c:v>
                </c:pt>
                <c:pt idx="2">
                  <c:v>Having to cut back on energy use at home</c:v>
                </c:pt>
                <c:pt idx="3">
                  <c:v>Having to borrow money to cover household costs</c:v>
                </c:pt>
                <c:pt idx="4">
                  <c:v>Having to work extra hours or find an additional job</c:v>
                </c:pt>
                <c:pt idx="5">
                  <c:v>Not being able to afford enough food</c:v>
                </c:pt>
                <c:pt idx="6">
                  <c:v>Living with damp or mould at home</c:v>
                </c:pt>
                <c:pt idx="7">
                  <c:v>Not being able to afford fuel for my vehicle / cutting back on public transport</c:v>
                </c:pt>
                <c:pt idx="8">
                  <c:v>Not being able to afford rent or mortgage</c:v>
                </c:pt>
                <c:pt idx="9">
                  <c:v>Other</c:v>
                </c:pt>
                <c:pt idx="10">
                  <c:v>My mental health has not been negatively affected</c:v>
                </c:pt>
              </c:strCache>
            </c:strRef>
          </c:cat>
          <c:val>
            <c:numRef>
              <c:f>Sheet1!$C$2:$C$12</c:f>
              <c:numCache>
                <c:formatCode>0%</c:formatCode>
                <c:ptCount val="11"/>
                <c:pt idx="0">
                  <c:v>0.52</c:v>
                </c:pt>
                <c:pt idx="1">
                  <c:v>0.24</c:v>
                </c:pt>
                <c:pt idx="2">
                  <c:v>0.24</c:v>
                </c:pt>
                <c:pt idx="3">
                  <c:v>0.09</c:v>
                </c:pt>
                <c:pt idx="4">
                  <c:v>0.09</c:v>
                </c:pt>
                <c:pt idx="5">
                  <c:v>0.09</c:v>
                </c:pt>
                <c:pt idx="6">
                  <c:v>0.08</c:v>
                </c:pt>
                <c:pt idx="7">
                  <c:v>0.06</c:v>
                </c:pt>
                <c:pt idx="8">
                  <c:v>0.06</c:v>
                </c:pt>
                <c:pt idx="9">
                  <c:v>0.11</c:v>
                </c:pt>
                <c:pt idx="10">
                  <c:v>0.48</c:v>
                </c:pt>
              </c:numCache>
            </c:numRef>
          </c:val>
          <c:extLst>
            <c:ext xmlns:c16="http://schemas.microsoft.com/office/drawing/2014/chart" uri="{C3380CC4-5D6E-409C-BE32-E72D297353CC}">
              <c16:uniqueId val="{00000000-1853-4072-92B1-C35C737611C4}"/>
            </c:ext>
          </c:extLst>
        </c:ser>
        <c:dLbls>
          <c:dLblPos val="outEnd"/>
          <c:showLegendKey val="0"/>
          <c:showVal val="1"/>
          <c:showCatName val="0"/>
          <c:showSerName val="0"/>
          <c:showPercent val="0"/>
          <c:showBubbleSize val="0"/>
        </c:dLbls>
        <c:gapWidth val="95"/>
        <c:axId val="1967027568"/>
        <c:axId val="1967040528"/>
      </c:barChart>
      <c:catAx>
        <c:axId val="19670275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en-US"/>
          </a:p>
        </c:txPr>
        <c:crossAx val="1967040528"/>
        <c:crosses val="autoZero"/>
        <c:auto val="1"/>
        <c:lblAlgn val="ctr"/>
        <c:lblOffset val="100"/>
        <c:noMultiLvlLbl val="0"/>
      </c:catAx>
      <c:valAx>
        <c:axId val="1967040528"/>
        <c:scaling>
          <c:orientation val="minMax"/>
        </c:scaling>
        <c:delete val="1"/>
        <c:axPos val="t"/>
        <c:numFmt formatCode="0%" sourceLinked="1"/>
        <c:majorTickMark val="none"/>
        <c:minorTickMark val="none"/>
        <c:tickLblPos val="nextTo"/>
        <c:crossAx val="1967027568"/>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3961069611435919"/>
          <c:y val="2.9111838849196714E-2"/>
          <c:w val="0.46038930388564081"/>
          <c:h val="0.91876964300839947"/>
        </c:manualLayout>
      </c:layout>
      <c:barChart>
        <c:barDir val="bar"/>
        <c:grouping val="clustered"/>
        <c:varyColors val="0"/>
        <c:ser>
          <c:idx val="0"/>
          <c:order val="0"/>
          <c:tx>
            <c:strRef>
              <c:f>Sheet1!$B$1</c:f>
              <c:strCache>
                <c:ptCount val="1"/>
                <c:pt idx="0">
                  <c:v>Greater Manchester</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5C5B5A"/>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Summary: Physical health negatively affected in any way</c:v>
                </c:pt>
                <c:pt idx="1">
                  <c:v>Waiting too long for a GP or hospital appointment</c:v>
                </c:pt>
                <c:pt idx="2">
                  <c:v>Having to cut back on energy use at home</c:v>
                </c:pt>
                <c:pt idx="3">
                  <c:v>Having to work extra hours or find an additional job</c:v>
                </c:pt>
                <c:pt idx="4">
                  <c:v>Not being able to afford enough food</c:v>
                </c:pt>
                <c:pt idx="5">
                  <c:v>Having to borrow money to cover household costs</c:v>
                </c:pt>
                <c:pt idx="6">
                  <c:v>Living with damp or mould at home</c:v>
                </c:pt>
                <c:pt idx="7">
                  <c:v>Not being able to afford rent or mortgage</c:v>
                </c:pt>
                <c:pt idx="8">
                  <c:v>Not being able to afford fuel for my vehicle or having to cut back on public transport</c:v>
                </c:pt>
                <c:pt idx="9">
                  <c:v>Other</c:v>
                </c:pt>
                <c:pt idx="10">
                  <c:v>My physical health has not been negatively affected</c:v>
                </c:pt>
              </c:strCache>
            </c:strRef>
          </c:cat>
          <c:val>
            <c:numRef>
              <c:f>Sheet1!$B$2:$B$12</c:f>
              <c:numCache>
                <c:formatCode>0%</c:formatCode>
                <c:ptCount val="11"/>
                <c:pt idx="0">
                  <c:v>0.43</c:v>
                </c:pt>
                <c:pt idx="1">
                  <c:v>0.2</c:v>
                </c:pt>
                <c:pt idx="2">
                  <c:v>0.1</c:v>
                </c:pt>
                <c:pt idx="3">
                  <c:v>0.1</c:v>
                </c:pt>
                <c:pt idx="4">
                  <c:v>0.09</c:v>
                </c:pt>
                <c:pt idx="5">
                  <c:v>7.0000000000000007E-2</c:v>
                </c:pt>
                <c:pt idx="6">
                  <c:v>7.0000000000000007E-2</c:v>
                </c:pt>
                <c:pt idx="7">
                  <c:v>0.04</c:v>
                </c:pt>
                <c:pt idx="8">
                  <c:v>0.04</c:v>
                </c:pt>
                <c:pt idx="9">
                  <c:v>0.04</c:v>
                </c:pt>
                <c:pt idx="10">
                  <c:v>0.56999999999999995</c:v>
                </c:pt>
              </c:numCache>
            </c:numRef>
          </c:val>
          <c:extLst>
            <c:ext xmlns:c16="http://schemas.microsoft.com/office/drawing/2014/chart" uri="{C3380CC4-5D6E-409C-BE32-E72D297353CC}">
              <c16:uniqueId val="{00000000-66D4-46EF-BFD2-1F4244F2C2A5}"/>
            </c:ext>
          </c:extLst>
        </c:ser>
        <c:ser>
          <c:idx val="1"/>
          <c:order val="1"/>
          <c:tx>
            <c:strRef>
              <c:f>Sheet1!$C$1</c:f>
              <c:strCache>
                <c:ptCount val="1"/>
                <c:pt idx="0">
                  <c:v>Great Britain </c:v>
                </c:pt>
              </c:strCache>
            </c:strRef>
          </c:tx>
          <c:spPr>
            <a:solidFill>
              <a:srgbClr val="E7B4F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Summary: Physical health negatively affected in any way</c:v>
                </c:pt>
                <c:pt idx="1">
                  <c:v>Waiting too long for a GP or hospital appointment</c:v>
                </c:pt>
                <c:pt idx="2">
                  <c:v>Having to cut back on energy use at home</c:v>
                </c:pt>
                <c:pt idx="3">
                  <c:v>Having to work extra hours or find an additional job</c:v>
                </c:pt>
                <c:pt idx="4">
                  <c:v>Not being able to afford enough food</c:v>
                </c:pt>
                <c:pt idx="5">
                  <c:v>Having to borrow money to cover household costs</c:v>
                </c:pt>
                <c:pt idx="6">
                  <c:v>Living with damp or mould at home</c:v>
                </c:pt>
                <c:pt idx="7">
                  <c:v>Not being able to afford rent or mortgage</c:v>
                </c:pt>
                <c:pt idx="8">
                  <c:v>Not being able to afford fuel for my vehicle or having to cut back on public transport</c:v>
                </c:pt>
                <c:pt idx="9">
                  <c:v>Other</c:v>
                </c:pt>
                <c:pt idx="10">
                  <c:v>My physical health has not been negatively affected</c:v>
                </c:pt>
              </c:strCache>
            </c:strRef>
          </c:cat>
          <c:val>
            <c:numRef>
              <c:f>Sheet1!$C$2:$C$12</c:f>
              <c:numCache>
                <c:formatCode>0%</c:formatCode>
                <c:ptCount val="11"/>
                <c:pt idx="0">
                  <c:v>0.36</c:v>
                </c:pt>
                <c:pt idx="1">
                  <c:v>0.18</c:v>
                </c:pt>
                <c:pt idx="2">
                  <c:v>0.14000000000000001</c:v>
                </c:pt>
                <c:pt idx="3">
                  <c:v>0.06</c:v>
                </c:pt>
                <c:pt idx="4">
                  <c:v>0.06</c:v>
                </c:pt>
                <c:pt idx="5">
                  <c:v>0.04</c:v>
                </c:pt>
                <c:pt idx="6">
                  <c:v>0.05</c:v>
                </c:pt>
                <c:pt idx="7">
                  <c:v>0.03</c:v>
                </c:pt>
                <c:pt idx="8">
                  <c:v>0.03</c:v>
                </c:pt>
                <c:pt idx="9">
                  <c:v>0.06</c:v>
                </c:pt>
                <c:pt idx="10">
                  <c:v>0.64</c:v>
                </c:pt>
              </c:numCache>
            </c:numRef>
          </c:val>
          <c:extLst>
            <c:ext xmlns:c16="http://schemas.microsoft.com/office/drawing/2014/chart" uri="{C3380CC4-5D6E-409C-BE32-E72D297353CC}">
              <c16:uniqueId val="{00000000-1853-4072-92B1-C35C737611C4}"/>
            </c:ext>
          </c:extLst>
        </c:ser>
        <c:dLbls>
          <c:dLblPos val="outEnd"/>
          <c:showLegendKey val="0"/>
          <c:showVal val="1"/>
          <c:showCatName val="0"/>
          <c:showSerName val="0"/>
          <c:showPercent val="0"/>
          <c:showBubbleSize val="0"/>
        </c:dLbls>
        <c:gapWidth val="95"/>
        <c:axId val="1967027568"/>
        <c:axId val="1967040528"/>
      </c:barChart>
      <c:catAx>
        <c:axId val="19670275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en-US"/>
          </a:p>
        </c:txPr>
        <c:crossAx val="1967040528"/>
        <c:crosses val="autoZero"/>
        <c:auto val="1"/>
        <c:lblAlgn val="ctr"/>
        <c:lblOffset val="100"/>
        <c:noMultiLvlLbl val="0"/>
      </c:catAx>
      <c:valAx>
        <c:axId val="1967040528"/>
        <c:scaling>
          <c:orientation val="minMax"/>
        </c:scaling>
        <c:delete val="1"/>
        <c:axPos val="t"/>
        <c:numFmt formatCode="0%" sourceLinked="1"/>
        <c:majorTickMark val="none"/>
        <c:minorTickMark val="none"/>
        <c:tickLblPos val="nextTo"/>
        <c:crossAx val="1967027568"/>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300470891998209"/>
          <c:y val="2.5759145808463273E-2"/>
          <c:w val="0.66825183848933856"/>
          <c:h val="0.83398571110357722"/>
        </c:manualLayout>
      </c:layout>
      <c:barChart>
        <c:barDir val="col"/>
        <c:grouping val="percentStacked"/>
        <c:varyColors val="0"/>
        <c:ser>
          <c:idx val="0"/>
          <c:order val="0"/>
          <c:tx>
            <c:strRef>
              <c:f>Sheet1!$B$1</c:f>
              <c:strCache>
                <c:ptCount val="1"/>
                <c:pt idx="0">
                  <c:v>Don't know / Prefer not to say</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July '24 
(S14)</c:v>
                </c:pt>
                <c:pt idx="1">
                  <c:v>GB Benchmarking*</c:v>
                </c:pt>
              </c:strCache>
            </c:strRef>
          </c:cat>
          <c:val>
            <c:numRef>
              <c:f>Sheet1!$B$2:$B$3</c:f>
            </c:numRef>
          </c:val>
          <c:extLst xmlns:c15="http://schemas.microsoft.com/office/drawing/2012/chart">
            <c:ext xmlns:c16="http://schemas.microsoft.com/office/drawing/2014/chart" uri="{C3380CC4-5D6E-409C-BE32-E72D297353CC}">
              <c16:uniqueId val="{00000000-007F-47BB-9AE9-6617E8F68E54}"/>
            </c:ext>
          </c:extLst>
        </c:ser>
        <c:ser>
          <c:idx val="1"/>
          <c:order val="1"/>
          <c:tx>
            <c:strRef>
              <c:f>Sheet1!$C$1</c:f>
              <c:strCache>
                <c:ptCount val="1"/>
                <c:pt idx="0">
                  <c:v>Unhopeful</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July '24 
(S14)</c:v>
                </c:pt>
                <c:pt idx="1">
                  <c:v>GB Benchmarking*</c:v>
                </c:pt>
              </c:strCache>
            </c:strRef>
          </c:cat>
          <c:val>
            <c:numRef>
              <c:f>Sheet1!$C$2:$C$3</c:f>
              <c:numCache>
                <c:formatCode>0%</c:formatCode>
                <c:ptCount val="2"/>
                <c:pt idx="0">
                  <c:v>0.14000000000000001</c:v>
                </c:pt>
                <c:pt idx="1">
                  <c:v>0.16219008264462809</c:v>
                </c:pt>
              </c:numCache>
            </c:numRef>
          </c:val>
          <c:extLst>
            <c:ext xmlns:c16="http://schemas.microsoft.com/office/drawing/2014/chart" uri="{C3380CC4-5D6E-409C-BE32-E72D297353CC}">
              <c16:uniqueId val="{00000001-007F-47BB-9AE9-6617E8F68E54}"/>
            </c:ext>
          </c:extLst>
        </c:ser>
        <c:ser>
          <c:idx val="2"/>
          <c:order val="2"/>
          <c:tx>
            <c:strRef>
              <c:f>Sheet1!$D$1</c:f>
              <c:strCache>
                <c:ptCount val="1"/>
                <c:pt idx="0">
                  <c:v>Neither hopeful nor unhopeful</c:v>
                </c:pt>
              </c:strCache>
            </c:strRef>
          </c:tx>
          <c:spPr>
            <a:solidFill>
              <a:srgbClr val="BFBFBF"/>
            </a:solidFill>
            <a:ln>
              <a:noFill/>
            </a:ln>
            <a:effectLst/>
          </c:spPr>
          <c:invertIfNegative val="0"/>
          <c:dPt>
            <c:idx val="2"/>
            <c:invertIfNegative val="0"/>
            <c:bubble3D val="0"/>
            <c:spPr>
              <a:solidFill>
                <a:srgbClr val="BFBFBF"/>
              </a:solidFill>
              <a:ln>
                <a:noFill/>
              </a:ln>
              <a:effectLst/>
            </c:spPr>
            <c:extLst>
              <c:ext xmlns:c16="http://schemas.microsoft.com/office/drawing/2014/chart" uri="{C3380CC4-5D6E-409C-BE32-E72D297353CC}">
                <c16:uniqueId val="{00000007-007F-47BB-9AE9-6617E8F68E54}"/>
              </c:ext>
            </c:extLst>
          </c:dPt>
          <c:dPt>
            <c:idx val="3"/>
            <c:invertIfNegative val="0"/>
            <c:bubble3D val="0"/>
            <c:spPr>
              <a:solidFill>
                <a:srgbClr val="BFBFBF"/>
              </a:solidFill>
              <a:ln>
                <a:noFill/>
              </a:ln>
              <a:effectLst/>
            </c:spPr>
            <c:extLst>
              <c:ext xmlns:c16="http://schemas.microsoft.com/office/drawing/2014/chart" uri="{C3380CC4-5D6E-409C-BE32-E72D297353CC}">
                <c16:uniqueId val="{00000009-007F-47BB-9AE9-6617E8F68E54}"/>
              </c:ext>
            </c:extLst>
          </c:dPt>
          <c:dPt>
            <c:idx val="4"/>
            <c:invertIfNegative val="0"/>
            <c:bubble3D val="0"/>
            <c:spPr>
              <a:solidFill>
                <a:srgbClr val="BFBFBF"/>
              </a:solidFill>
              <a:ln>
                <a:noFill/>
              </a:ln>
              <a:effectLst/>
            </c:spPr>
            <c:extLst>
              <c:ext xmlns:c16="http://schemas.microsoft.com/office/drawing/2014/chart" uri="{C3380CC4-5D6E-409C-BE32-E72D297353CC}">
                <c16:uniqueId val="{0000000B-007F-47BB-9AE9-6617E8F68E54}"/>
              </c:ext>
            </c:extLst>
          </c:dPt>
          <c:dLbls>
            <c:spPr>
              <a:noFill/>
              <a:ln>
                <a:noFill/>
              </a:ln>
              <a:effectLst/>
            </c:spPr>
            <c:txPr>
              <a:bodyPr rot="0" spcFirstLastPara="1" vertOverflow="ellipsis" vert="horz" wrap="square" lIns="38100" tIns="19050" rIns="38100" bIns="19050" anchor="ctr" anchorCtr="0">
                <a:spAutoFit/>
              </a:bodyPr>
              <a:lstStyle/>
              <a:p>
                <a:pPr algn="ctr">
                  <a:defRPr lang="en-US" sz="1400" b="0" i="0" u="none" strike="noStrike" kern="1200" baseline="0">
                    <a:solidFill>
                      <a:srgbClr val="5C5B5A"/>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July '24 
(S14)</c:v>
                </c:pt>
                <c:pt idx="1">
                  <c:v>GB Benchmarking*</c:v>
                </c:pt>
              </c:strCache>
            </c:strRef>
          </c:cat>
          <c:val>
            <c:numRef>
              <c:f>Sheet1!$D$2:$D$3</c:f>
              <c:numCache>
                <c:formatCode>0%</c:formatCode>
                <c:ptCount val="2"/>
                <c:pt idx="0">
                  <c:v>0.1</c:v>
                </c:pt>
                <c:pt idx="1">
                  <c:v>0.11260330578512395</c:v>
                </c:pt>
              </c:numCache>
            </c:numRef>
          </c:val>
          <c:extLst>
            <c:ext xmlns:c16="http://schemas.microsoft.com/office/drawing/2014/chart" uri="{C3380CC4-5D6E-409C-BE32-E72D297353CC}">
              <c16:uniqueId val="{0000000C-007F-47BB-9AE9-6617E8F68E54}"/>
            </c:ext>
          </c:extLst>
        </c:ser>
        <c:ser>
          <c:idx val="3"/>
          <c:order val="3"/>
          <c:tx>
            <c:strRef>
              <c:f>Sheet1!$E$1</c:f>
              <c:strCache>
                <c:ptCount val="1"/>
                <c:pt idx="0">
                  <c:v>Hopeful </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July '24 
(S14)</c:v>
                </c:pt>
                <c:pt idx="1">
                  <c:v>GB Benchmarking*</c:v>
                </c:pt>
              </c:strCache>
            </c:strRef>
          </c:cat>
          <c:val>
            <c:numRef>
              <c:f>Sheet1!$E$2:$E$3</c:f>
              <c:numCache>
                <c:formatCode>0%</c:formatCode>
                <c:ptCount val="2"/>
                <c:pt idx="0">
                  <c:v>0.76</c:v>
                </c:pt>
                <c:pt idx="1">
                  <c:v>0.72520661157024791</c:v>
                </c:pt>
              </c:numCache>
            </c:numRef>
          </c:val>
          <c:extLst>
            <c:ext xmlns:c16="http://schemas.microsoft.com/office/drawing/2014/chart" uri="{C3380CC4-5D6E-409C-BE32-E72D297353CC}">
              <c16:uniqueId val="{0000000D-007F-47BB-9AE9-6617E8F68E54}"/>
            </c:ext>
          </c:extLst>
        </c:ser>
        <c:dLbls>
          <c:dLblPos val="ctr"/>
          <c:showLegendKey val="0"/>
          <c:showVal val="1"/>
          <c:showCatName val="0"/>
          <c:showSerName val="0"/>
          <c:showPercent val="0"/>
          <c:showBubbleSize val="0"/>
        </c:dLbls>
        <c:gapWidth val="75"/>
        <c:overlap val="100"/>
        <c:axId val="1948619855"/>
        <c:axId val="1948612367"/>
        <c:extLst/>
      </c:barChart>
      <c:catAx>
        <c:axId val="1948619855"/>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rgbClr val="5C5B5A"/>
                </a:solidFill>
                <a:latin typeface="+mn-lt"/>
                <a:ea typeface="+mn-ea"/>
                <a:cs typeface="+mn-cs"/>
              </a:defRPr>
            </a:pPr>
            <a:endParaRPr lang="en-US"/>
          </a:p>
        </c:txPr>
        <c:crossAx val="1948612367"/>
        <c:crosses val="autoZero"/>
        <c:auto val="1"/>
        <c:lblAlgn val="ctr"/>
        <c:lblOffset val="100"/>
        <c:noMultiLvlLbl val="0"/>
      </c:catAx>
      <c:valAx>
        <c:axId val="1948612367"/>
        <c:scaling>
          <c:orientation val="minMax"/>
        </c:scaling>
        <c:delete val="1"/>
        <c:axPos val="l"/>
        <c:numFmt formatCode="0%" sourceLinked="1"/>
        <c:majorTickMark val="out"/>
        <c:minorTickMark val="none"/>
        <c:tickLblPos val="nextTo"/>
        <c:crossAx val="1948619855"/>
        <c:crosses val="autoZero"/>
        <c:crossBetween val="between"/>
      </c:valAx>
      <c:spPr>
        <a:noFill/>
        <a:ln>
          <a:noFill/>
        </a:ln>
        <a:effectLst/>
      </c:spPr>
    </c:plotArea>
    <c:legend>
      <c:legendPos val="r"/>
      <c:layout>
        <c:manualLayout>
          <c:xMode val="edge"/>
          <c:yMode val="edge"/>
          <c:x val="6.5051263957083237E-3"/>
          <c:y val="0.17050574575166111"/>
          <c:w val="0.2733071116409998"/>
          <c:h val="0.62723241867087465"/>
        </c:manualLayout>
      </c:layout>
      <c:overlay val="0"/>
      <c:spPr>
        <a:noFill/>
        <a:ln>
          <a:noFill/>
        </a:ln>
        <a:effectLst/>
      </c:spPr>
      <c:txPr>
        <a:bodyPr rot="0" spcFirstLastPara="1" vertOverflow="ellipsis" vert="horz" wrap="square" anchor="ctr" anchorCtr="1"/>
        <a:lstStyle/>
        <a:p>
          <a:pPr>
            <a:defRPr sz="1200" b="0" i="0" u="none" strike="noStrike" kern="1200" baseline="0">
              <a:solidFill>
                <a:srgbClr val="5C5B5A"/>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2753025610998827E-3"/>
          <c:y val="7.8421884648361806E-2"/>
          <c:w val="0.97084904909368608"/>
          <c:h val="0.4726056191689984"/>
        </c:manualLayout>
      </c:layout>
      <c:lineChart>
        <c:grouping val="stacked"/>
        <c:varyColors val="0"/>
        <c:ser>
          <c:idx val="0"/>
          <c:order val="0"/>
          <c:tx>
            <c:strRef>
              <c:f>Sheet1!$B$1</c:f>
              <c:strCache>
                <c:ptCount val="1"/>
                <c:pt idx="0">
                  <c:v>Very high (9-10)</c:v>
                </c:pt>
              </c:strCache>
            </c:strRef>
          </c:tx>
          <c:spPr>
            <a:ln w="28575" cap="rnd">
              <a:solidFill>
                <a:srgbClr val="009690"/>
              </a:solidFill>
              <a:round/>
            </a:ln>
            <a:effectLst/>
          </c:spPr>
          <c:marker>
            <c:symbol val="circle"/>
            <c:size val="5"/>
            <c:spPr>
              <a:solidFill>
                <a:srgbClr val="009690"/>
              </a:solidFill>
              <a:ln w="9525">
                <a:solidFill>
                  <a:srgbClr val="009690"/>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Nov '22
(S4)</c:v>
                </c:pt>
                <c:pt idx="1">
                  <c:v>Dec '22
(S5)</c:v>
                </c:pt>
                <c:pt idx="2">
                  <c:v>Mar '23 
(S6)</c:v>
                </c:pt>
                <c:pt idx="3">
                  <c:v>May '23
 (S7)</c:v>
                </c:pt>
                <c:pt idx="4">
                  <c:v>July '23
(S8)</c:v>
                </c:pt>
                <c:pt idx="5">
                  <c:v>Sept '23
(S9)</c:v>
                </c:pt>
                <c:pt idx="6">
                  <c:v>Nov '23
 (S10)</c:v>
                </c:pt>
                <c:pt idx="7">
                  <c:v>Feb '24 
(S11)</c:v>
                </c:pt>
                <c:pt idx="8">
                  <c:v>June '24
(S12)</c:v>
                </c:pt>
                <c:pt idx="9">
                  <c:v>July '24 (S13)</c:v>
                </c:pt>
              </c:strCache>
            </c:strRef>
          </c:cat>
          <c:val>
            <c:numRef>
              <c:f>Sheet1!$B$2:$B$11</c:f>
              <c:numCache>
                <c:formatCode>0%</c:formatCode>
                <c:ptCount val="10"/>
                <c:pt idx="0">
                  <c:v>0.16</c:v>
                </c:pt>
                <c:pt idx="1">
                  <c:v>0.18</c:v>
                </c:pt>
                <c:pt idx="2">
                  <c:v>0.2</c:v>
                </c:pt>
                <c:pt idx="3">
                  <c:v>0.18</c:v>
                </c:pt>
                <c:pt idx="4">
                  <c:v>0.2</c:v>
                </c:pt>
                <c:pt idx="5">
                  <c:v>0.19</c:v>
                </c:pt>
                <c:pt idx="6">
                  <c:v>0.18</c:v>
                </c:pt>
                <c:pt idx="7">
                  <c:v>0.18</c:v>
                </c:pt>
                <c:pt idx="8">
                  <c:v>0.2</c:v>
                </c:pt>
                <c:pt idx="9">
                  <c:v>0.18</c:v>
                </c:pt>
              </c:numCache>
            </c:numRef>
          </c:val>
          <c:smooth val="0"/>
          <c:extLst>
            <c:ext xmlns:c16="http://schemas.microsoft.com/office/drawing/2014/chart" uri="{C3380CC4-5D6E-409C-BE32-E72D297353CC}">
              <c16:uniqueId val="{00000000-057A-4E4A-BD32-6479E4ED4551}"/>
            </c:ext>
          </c:extLst>
        </c:ser>
        <c:dLbls>
          <c:showLegendKey val="0"/>
          <c:showVal val="0"/>
          <c:showCatName val="0"/>
          <c:showSerName val="0"/>
          <c:showPercent val="0"/>
          <c:showBubbleSize val="0"/>
        </c:dLbls>
        <c:marker val="1"/>
        <c:smooth val="0"/>
        <c:axId val="10674208"/>
        <c:axId val="10676608"/>
      </c:lineChart>
      <c:catAx>
        <c:axId val="10674208"/>
        <c:scaling>
          <c:orientation val="minMax"/>
        </c:scaling>
        <c:delete val="1"/>
        <c:axPos val="b"/>
        <c:numFmt formatCode="General" sourceLinked="1"/>
        <c:majorTickMark val="none"/>
        <c:minorTickMark val="none"/>
        <c:tickLblPos val="nextTo"/>
        <c:crossAx val="10676608"/>
        <c:crosses val="autoZero"/>
        <c:auto val="1"/>
        <c:lblAlgn val="ctr"/>
        <c:lblOffset val="100"/>
        <c:noMultiLvlLbl val="0"/>
      </c:catAx>
      <c:valAx>
        <c:axId val="10676608"/>
        <c:scaling>
          <c:orientation val="minMax"/>
          <c:max val="0.5"/>
        </c:scaling>
        <c:delete val="1"/>
        <c:axPos val="l"/>
        <c:numFmt formatCode="0%" sourceLinked="1"/>
        <c:majorTickMark val="none"/>
        <c:minorTickMark val="none"/>
        <c:tickLblPos val="nextTo"/>
        <c:crossAx val="106742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328016270096217"/>
          <c:y val="2.5759145808463273E-2"/>
          <c:w val="0.68484150629835305"/>
          <c:h val="0.83398571110357722"/>
        </c:manualLayout>
      </c:layout>
      <c:barChart>
        <c:barDir val="col"/>
        <c:grouping val="percentStacked"/>
        <c:varyColors val="0"/>
        <c:ser>
          <c:idx val="0"/>
          <c:order val="0"/>
          <c:tx>
            <c:strRef>
              <c:f>Sheet1!$B$1</c:f>
              <c:strCache>
                <c:ptCount val="1"/>
                <c:pt idx="0">
                  <c:v>Don't know/Prefer not to say </c:v>
                </c:pt>
              </c:strCache>
            </c:strRef>
          </c:tx>
          <c:spPr>
            <a:solidFill>
              <a:schemeClr val="bg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July '24 
(S13)</c:v>
                </c:pt>
                <c:pt idx="1">
                  <c:v>GB Benchmarking </c:v>
                </c:pt>
              </c:strCache>
            </c:strRef>
          </c:cat>
          <c:val>
            <c:numRef>
              <c:f>Sheet1!$B$2:$B$3</c:f>
              <c:numCache>
                <c:formatCode>0%</c:formatCode>
                <c:ptCount val="2"/>
                <c:pt idx="0">
                  <c:v>0.02</c:v>
                </c:pt>
                <c:pt idx="1">
                  <c:v>4.1000000000000002E-2</c:v>
                </c:pt>
              </c:numCache>
            </c:numRef>
          </c:val>
          <c:extLst>
            <c:ext xmlns:c16="http://schemas.microsoft.com/office/drawing/2014/chart" uri="{C3380CC4-5D6E-409C-BE32-E72D297353CC}">
              <c16:uniqueId val="{00000000-0371-42B7-8EDF-37F67D0DDC8F}"/>
            </c:ext>
          </c:extLst>
        </c:ser>
        <c:ser>
          <c:idx val="1"/>
          <c:order val="1"/>
          <c:tx>
            <c:strRef>
              <c:f>Sheet1!$C$1</c:f>
              <c:strCache>
                <c:ptCount val="1"/>
                <c:pt idx="0">
                  <c:v>Very unfairly </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July '24 
(S13)</c:v>
                </c:pt>
                <c:pt idx="1">
                  <c:v>GB Benchmarking </c:v>
                </c:pt>
              </c:strCache>
            </c:strRef>
          </c:cat>
          <c:val>
            <c:numRef>
              <c:f>Sheet1!$C$2:$C$3</c:f>
              <c:numCache>
                <c:formatCode>0%</c:formatCode>
                <c:ptCount val="2"/>
                <c:pt idx="0">
                  <c:v>0.03</c:v>
                </c:pt>
                <c:pt idx="1">
                  <c:v>2.5000000000000001E-2</c:v>
                </c:pt>
              </c:numCache>
            </c:numRef>
          </c:val>
          <c:extLst>
            <c:ext xmlns:c16="http://schemas.microsoft.com/office/drawing/2014/chart" uri="{C3380CC4-5D6E-409C-BE32-E72D297353CC}">
              <c16:uniqueId val="{00000001-0371-42B7-8EDF-37F67D0DDC8F}"/>
            </c:ext>
          </c:extLst>
        </c:ser>
        <c:ser>
          <c:idx val="2"/>
          <c:order val="2"/>
          <c:tx>
            <c:strRef>
              <c:f>Sheet1!$D$1</c:f>
              <c:strCache>
                <c:ptCount val="1"/>
                <c:pt idx="0">
                  <c:v>Somewhat unfairly </c:v>
                </c:pt>
              </c:strCache>
            </c:strRef>
          </c:tx>
          <c:spPr>
            <a:solidFill>
              <a:srgbClr val="FFC5C5"/>
            </a:solidFill>
            <a:ln>
              <a:noFill/>
            </a:ln>
            <a:effectLst/>
          </c:spPr>
          <c:invertIfNegative val="0"/>
          <c:dPt>
            <c:idx val="2"/>
            <c:invertIfNegative val="0"/>
            <c:bubble3D val="0"/>
            <c:spPr>
              <a:solidFill>
                <a:srgbClr val="FFC5C5"/>
              </a:solidFill>
              <a:ln>
                <a:noFill/>
              </a:ln>
              <a:effectLst/>
            </c:spPr>
            <c:extLst>
              <c:ext xmlns:c16="http://schemas.microsoft.com/office/drawing/2014/chart" uri="{C3380CC4-5D6E-409C-BE32-E72D297353CC}">
                <c16:uniqueId val="{00000007-0371-42B7-8EDF-37F67D0DDC8F}"/>
              </c:ext>
            </c:extLst>
          </c:dPt>
          <c:dPt>
            <c:idx val="3"/>
            <c:invertIfNegative val="0"/>
            <c:bubble3D val="0"/>
            <c:spPr>
              <a:solidFill>
                <a:srgbClr val="FFC5C5"/>
              </a:solidFill>
              <a:ln>
                <a:noFill/>
              </a:ln>
              <a:effectLst/>
            </c:spPr>
            <c:extLst>
              <c:ext xmlns:c16="http://schemas.microsoft.com/office/drawing/2014/chart" uri="{C3380CC4-5D6E-409C-BE32-E72D297353CC}">
                <c16:uniqueId val="{00000009-0371-42B7-8EDF-37F67D0DDC8F}"/>
              </c:ext>
            </c:extLst>
          </c:dPt>
          <c:dPt>
            <c:idx val="4"/>
            <c:invertIfNegative val="0"/>
            <c:bubble3D val="0"/>
            <c:spPr>
              <a:solidFill>
                <a:srgbClr val="FFC5C5"/>
              </a:solidFill>
              <a:ln>
                <a:noFill/>
              </a:ln>
              <a:effectLst/>
            </c:spPr>
            <c:extLst>
              <c:ext xmlns:c16="http://schemas.microsoft.com/office/drawing/2014/chart" uri="{C3380CC4-5D6E-409C-BE32-E72D297353CC}">
                <c16:uniqueId val="{0000000B-0371-42B7-8EDF-37F67D0DDC8F}"/>
              </c:ext>
            </c:extLst>
          </c:dPt>
          <c:dLbls>
            <c:spPr>
              <a:noFill/>
              <a:ln>
                <a:noFill/>
              </a:ln>
              <a:effectLst/>
            </c:spPr>
            <c:txPr>
              <a:bodyPr rot="0" spcFirstLastPara="1" vertOverflow="ellipsis" vert="horz" wrap="square" lIns="38100" tIns="19050" rIns="38100" bIns="19050" anchor="ctr" anchorCtr="0">
                <a:spAutoFit/>
              </a:bodyPr>
              <a:lstStyle/>
              <a:p>
                <a:pPr algn="ctr">
                  <a:defRPr lang="en-US" sz="1400" b="0" i="0" u="none" strike="noStrike" kern="1200" baseline="0">
                    <a:solidFill>
                      <a:srgbClr val="5C5B5A"/>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July '24 
(S13)</c:v>
                </c:pt>
                <c:pt idx="1">
                  <c:v>GB Benchmarking </c:v>
                </c:pt>
              </c:strCache>
            </c:strRef>
          </c:cat>
          <c:val>
            <c:numRef>
              <c:f>Sheet1!$D$2:$D$3</c:f>
              <c:numCache>
                <c:formatCode>0%</c:formatCode>
                <c:ptCount val="2"/>
                <c:pt idx="0">
                  <c:v>0.13</c:v>
                </c:pt>
                <c:pt idx="1">
                  <c:v>0.109</c:v>
                </c:pt>
              </c:numCache>
            </c:numRef>
          </c:val>
          <c:extLst>
            <c:ext xmlns:c16="http://schemas.microsoft.com/office/drawing/2014/chart" uri="{C3380CC4-5D6E-409C-BE32-E72D297353CC}">
              <c16:uniqueId val="{0000000C-0371-42B7-8EDF-37F67D0DDC8F}"/>
            </c:ext>
          </c:extLst>
        </c:ser>
        <c:ser>
          <c:idx val="3"/>
          <c:order val="3"/>
          <c:tx>
            <c:strRef>
              <c:f>Sheet1!$E$1</c:f>
              <c:strCache>
                <c:ptCount val="1"/>
                <c:pt idx="0">
                  <c:v>Neither fairly nor unfairly</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400" b="0" i="0" u="none" strike="noStrike" kern="1200" baseline="0">
                    <a:solidFill>
                      <a:srgbClr val="5C5B5A"/>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July '24 
(S13)</c:v>
                </c:pt>
                <c:pt idx="1">
                  <c:v>GB Benchmarking </c:v>
                </c:pt>
              </c:strCache>
            </c:strRef>
          </c:cat>
          <c:val>
            <c:numRef>
              <c:f>Sheet1!$E$2:$E$3</c:f>
              <c:numCache>
                <c:formatCode>0%</c:formatCode>
                <c:ptCount val="2"/>
                <c:pt idx="0">
                  <c:v>0.23</c:v>
                </c:pt>
                <c:pt idx="1">
                  <c:v>0.23400000000000001</c:v>
                </c:pt>
              </c:numCache>
            </c:numRef>
          </c:val>
          <c:extLst>
            <c:ext xmlns:c16="http://schemas.microsoft.com/office/drawing/2014/chart" uri="{C3380CC4-5D6E-409C-BE32-E72D297353CC}">
              <c16:uniqueId val="{0000000D-0371-42B7-8EDF-37F67D0DDC8F}"/>
            </c:ext>
          </c:extLst>
        </c:ser>
        <c:ser>
          <c:idx val="4"/>
          <c:order val="4"/>
          <c:tx>
            <c:strRef>
              <c:f>Sheet1!$F$1</c:f>
              <c:strCache>
                <c:ptCount val="1"/>
                <c:pt idx="0">
                  <c:v>Somewhat fairly</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July '24 
(S13)</c:v>
                </c:pt>
                <c:pt idx="1">
                  <c:v>GB Benchmarking </c:v>
                </c:pt>
              </c:strCache>
            </c:strRef>
          </c:cat>
          <c:val>
            <c:numRef>
              <c:f>Sheet1!$F$2:$F$3</c:f>
              <c:numCache>
                <c:formatCode>0%</c:formatCode>
                <c:ptCount val="2"/>
                <c:pt idx="0">
                  <c:v>0.38</c:v>
                </c:pt>
                <c:pt idx="1">
                  <c:v>0.35099999999999998</c:v>
                </c:pt>
              </c:numCache>
            </c:numRef>
          </c:val>
          <c:extLst>
            <c:ext xmlns:c16="http://schemas.microsoft.com/office/drawing/2014/chart" uri="{C3380CC4-5D6E-409C-BE32-E72D297353CC}">
              <c16:uniqueId val="{00000000-A360-4FE3-A777-2C7773D1DD0A}"/>
            </c:ext>
          </c:extLst>
        </c:ser>
        <c:ser>
          <c:idx val="5"/>
          <c:order val="5"/>
          <c:tx>
            <c:strRef>
              <c:f>Sheet1!$G$1</c:f>
              <c:strCache>
                <c:ptCount val="1"/>
                <c:pt idx="0">
                  <c:v>Very fairly</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July '24 
(S13)</c:v>
                </c:pt>
                <c:pt idx="1">
                  <c:v>GB Benchmarking </c:v>
                </c:pt>
              </c:strCache>
            </c:strRef>
          </c:cat>
          <c:val>
            <c:numRef>
              <c:f>Sheet1!$G$2:$G$3</c:f>
              <c:numCache>
                <c:formatCode>0%</c:formatCode>
                <c:ptCount val="2"/>
                <c:pt idx="0">
                  <c:v>0.21</c:v>
                </c:pt>
                <c:pt idx="1">
                  <c:v>0.24</c:v>
                </c:pt>
              </c:numCache>
            </c:numRef>
          </c:val>
          <c:extLst>
            <c:ext xmlns:c16="http://schemas.microsoft.com/office/drawing/2014/chart" uri="{C3380CC4-5D6E-409C-BE32-E72D297353CC}">
              <c16:uniqueId val="{00000001-A360-4FE3-A777-2C7773D1DD0A}"/>
            </c:ext>
          </c:extLst>
        </c:ser>
        <c:dLbls>
          <c:dLblPos val="ctr"/>
          <c:showLegendKey val="0"/>
          <c:showVal val="1"/>
          <c:showCatName val="0"/>
          <c:showSerName val="0"/>
          <c:showPercent val="0"/>
          <c:showBubbleSize val="0"/>
        </c:dLbls>
        <c:gapWidth val="75"/>
        <c:overlap val="100"/>
        <c:axId val="1948619855"/>
        <c:axId val="1948612367"/>
      </c:barChart>
      <c:catAx>
        <c:axId val="1948619855"/>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rgbClr val="5C5B5A"/>
                </a:solidFill>
                <a:latin typeface="+mn-lt"/>
                <a:ea typeface="+mn-ea"/>
                <a:cs typeface="+mn-cs"/>
              </a:defRPr>
            </a:pPr>
            <a:endParaRPr lang="en-US"/>
          </a:p>
        </c:txPr>
        <c:crossAx val="1948612367"/>
        <c:crosses val="autoZero"/>
        <c:auto val="1"/>
        <c:lblAlgn val="ctr"/>
        <c:lblOffset val="100"/>
        <c:noMultiLvlLbl val="0"/>
      </c:catAx>
      <c:valAx>
        <c:axId val="1948612367"/>
        <c:scaling>
          <c:orientation val="minMax"/>
        </c:scaling>
        <c:delete val="1"/>
        <c:axPos val="l"/>
        <c:numFmt formatCode="0%" sourceLinked="1"/>
        <c:majorTickMark val="out"/>
        <c:minorTickMark val="none"/>
        <c:tickLblPos val="nextTo"/>
        <c:crossAx val="1948619855"/>
        <c:crosses val="autoZero"/>
        <c:crossBetween val="between"/>
      </c:valAx>
      <c:spPr>
        <a:noFill/>
        <a:ln>
          <a:noFill/>
        </a:ln>
        <a:effectLst/>
      </c:spPr>
    </c:plotArea>
    <c:legend>
      <c:legendPos val="r"/>
      <c:layout>
        <c:manualLayout>
          <c:xMode val="edge"/>
          <c:yMode val="edge"/>
          <c:x val="7.7047164391348634E-3"/>
          <c:y val="0.1612142332194442"/>
          <c:w val="0.29316567385025311"/>
          <c:h val="0.55584044628265528"/>
        </c:manualLayout>
      </c:layout>
      <c:overlay val="0"/>
      <c:spPr>
        <a:noFill/>
        <a:ln>
          <a:noFill/>
        </a:ln>
        <a:effectLst/>
      </c:spPr>
      <c:txPr>
        <a:bodyPr rot="0" spcFirstLastPara="1" vertOverflow="ellipsis" vert="horz" wrap="square" anchor="ctr" anchorCtr="1"/>
        <a:lstStyle/>
        <a:p>
          <a:pPr>
            <a:defRPr sz="1200" b="0" i="0" u="none" strike="noStrike" kern="1200" baseline="0">
              <a:solidFill>
                <a:srgbClr val="5C5B5A"/>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9984738911407166E-3"/>
          <c:y val="0.10880043451307245"/>
          <c:w val="0.99398174847961962"/>
          <c:h val="0.61590213067676169"/>
        </c:manualLayout>
      </c:layout>
      <c:barChart>
        <c:barDir val="col"/>
        <c:grouping val="percentStacked"/>
        <c:varyColors val="0"/>
        <c:ser>
          <c:idx val="6"/>
          <c:order val="0"/>
          <c:tx>
            <c:strRef>
              <c:f>Sheet1!$B$1</c:f>
              <c:strCache>
                <c:ptCount val="1"/>
                <c:pt idx="0">
                  <c:v>Don't know </c:v>
                </c:pt>
              </c:strCache>
            </c:strRef>
          </c:tx>
          <c:spPr>
            <a:solidFill>
              <a:schemeClr val="bg1">
                <a:lumMod val="50000"/>
              </a:schemeClr>
            </a:solidFill>
            <a:ln>
              <a:noFill/>
            </a:ln>
            <a:effectLst/>
          </c:spPr>
          <c:invertIfNegative val="0"/>
          <c:cat>
            <c:strRef>
              <c:f>Sheet1!$A$2:$A$5</c:f>
              <c:strCache>
                <c:ptCount val="4"/>
                <c:pt idx="0">
                  <c:v>I am involved in decisions about me</c:v>
                </c:pt>
                <c:pt idx="1">
                  <c:v>I can look after my health</c:v>
                </c:pt>
                <c:pt idx="2">
                  <c:v>I know enough about my health</c:v>
                </c:pt>
                <c:pt idx="3">
                  <c:v>I can get the right help if I need it</c:v>
                </c:pt>
              </c:strCache>
            </c:strRef>
          </c:cat>
          <c:val>
            <c:numRef>
              <c:f>Sheet1!$B$2:$B$5</c:f>
              <c:numCache>
                <c:formatCode>0%</c:formatCode>
                <c:ptCount val="4"/>
                <c:pt idx="0">
                  <c:v>0</c:v>
                </c:pt>
                <c:pt idx="1">
                  <c:v>0.01</c:v>
                </c:pt>
                <c:pt idx="2">
                  <c:v>0.01</c:v>
                </c:pt>
                <c:pt idx="3">
                  <c:v>0.02</c:v>
                </c:pt>
              </c:numCache>
            </c:numRef>
          </c:val>
          <c:extLst xmlns:c15="http://schemas.microsoft.com/office/drawing/2012/chart">
            <c:ext xmlns:c16="http://schemas.microsoft.com/office/drawing/2014/chart" uri="{C3380CC4-5D6E-409C-BE32-E72D297353CC}">
              <c16:uniqueId val="{00000002-7464-4AAE-908E-E85B3EB92856}"/>
            </c:ext>
          </c:extLst>
        </c:ser>
        <c:ser>
          <c:idx val="5"/>
          <c:order val="1"/>
          <c:tx>
            <c:strRef>
              <c:f>Sheet1!$C$1</c:f>
              <c:strCache>
                <c:ptCount val="1"/>
                <c:pt idx="0">
                  <c:v>Disagree</c:v>
                </c:pt>
              </c:strCache>
            </c:strRef>
          </c:tx>
          <c:spPr>
            <a:solidFill>
              <a:srgbClr val="FF0000"/>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CFD8-4207-8B1F-587778DDB2C3}"/>
                </c:ext>
              </c:extLst>
            </c:dLbl>
            <c:dLbl>
              <c:idx val="1"/>
              <c:layout>
                <c:manualLayout>
                  <c:x val="-1.8744277091777686E-2"/>
                  <c:y val="-1.0425387297337629E-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F58-4D47-B9DF-888C693FA6C1}"/>
                </c:ext>
              </c:extLst>
            </c:dLbl>
            <c:dLbl>
              <c:idx val="2"/>
              <c:layout>
                <c:manualLayout>
                  <c:x val="-1.624504014620733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A99-4207-B058-6F71D27BD505}"/>
                </c:ext>
              </c:extLst>
            </c:dLbl>
            <c:dLbl>
              <c:idx val="3"/>
              <c:layout>
                <c:manualLayout>
                  <c:x val="-2.4915030863608374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300-4120-AFF0-A8E235055767}"/>
                </c:ext>
              </c:extLst>
            </c:dLbl>
            <c:spPr>
              <a:noFill/>
              <a:ln>
                <a:noFill/>
              </a:ln>
              <a:effectLst/>
            </c:spPr>
            <c:txPr>
              <a:bodyPr rot="0" spcFirstLastPara="1" vertOverflow="ellipsis" vert="horz" wrap="square" lIns="38100" tIns="19050" rIns="38100" bIns="19050" anchor="ctr" anchorCtr="0">
                <a:spAutoFit/>
              </a:bodyPr>
              <a:lstStyle/>
              <a:p>
                <a:pPr algn="ctr">
                  <a:defRPr lang="en-US"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I am involved in decisions about me</c:v>
                </c:pt>
                <c:pt idx="1">
                  <c:v>I can look after my health</c:v>
                </c:pt>
                <c:pt idx="2">
                  <c:v>I know enough about my health</c:v>
                </c:pt>
                <c:pt idx="3">
                  <c:v>I can get the right help if I need it</c:v>
                </c:pt>
              </c:strCache>
            </c:strRef>
          </c:cat>
          <c:val>
            <c:numRef>
              <c:f>Sheet1!$C$2:$C$5</c:f>
              <c:numCache>
                <c:formatCode>0%</c:formatCode>
                <c:ptCount val="4"/>
                <c:pt idx="0">
                  <c:v>0.02</c:v>
                </c:pt>
                <c:pt idx="1">
                  <c:v>0.04</c:v>
                </c:pt>
                <c:pt idx="2">
                  <c:v>7.0000000000000007E-2</c:v>
                </c:pt>
                <c:pt idx="3">
                  <c:v>7.0000000000000007E-2</c:v>
                </c:pt>
              </c:numCache>
            </c:numRef>
          </c:val>
          <c:extLst xmlns:c15="http://schemas.microsoft.com/office/drawing/2012/chart">
            <c:ext xmlns:c16="http://schemas.microsoft.com/office/drawing/2014/chart" uri="{C3380CC4-5D6E-409C-BE32-E72D297353CC}">
              <c16:uniqueId val="{00000001-7464-4AAE-908E-E85B3EB92856}"/>
            </c:ext>
          </c:extLst>
        </c:ser>
        <c:ser>
          <c:idx val="4"/>
          <c:order val="2"/>
          <c:tx>
            <c:strRef>
              <c:f>Sheet1!$D$1</c:f>
              <c:strCache>
                <c:ptCount val="1"/>
                <c:pt idx="0">
                  <c:v>Neutral</c:v>
                </c:pt>
              </c:strCache>
            </c:strRef>
          </c:tx>
          <c:spPr>
            <a:solidFill>
              <a:schemeClr val="bg1">
                <a:lumMod val="85000"/>
              </a:schemeClr>
            </a:solidFill>
            <a:ln>
              <a:noFill/>
            </a:ln>
            <a:effectLst/>
          </c:spPr>
          <c:invertIfNegative val="0"/>
          <c:dLbls>
            <c:dLbl>
              <c:idx val="0"/>
              <c:layout>
                <c:manualLayout>
                  <c:x val="-1.1246566255066613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A99-4207-B058-6F71D27BD505}"/>
                </c:ext>
              </c:extLst>
            </c:dLbl>
            <c:dLbl>
              <c:idx val="1"/>
              <c:layout>
                <c:manualLayout>
                  <c:x val="-4.5818814699265961E-17"/>
                  <c:y val="-1.990324203439343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A99-4207-B058-6F71D27BD505}"/>
                </c:ext>
              </c:extLst>
            </c:dLbl>
            <c:dLbl>
              <c:idx val="2"/>
              <c:layout>
                <c:manualLayout>
                  <c:x val="0"/>
                  <c:y val="-1.421660145313816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A99-4207-B058-6F71D27BD50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I am involved in decisions about me</c:v>
                </c:pt>
                <c:pt idx="1">
                  <c:v>I can look after my health</c:v>
                </c:pt>
                <c:pt idx="2">
                  <c:v>I know enough about my health</c:v>
                </c:pt>
                <c:pt idx="3">
                  <c:v>I can get the right help if I need it</c:v>
                </c:pt>
              </c:strCache>
            </c:strRef>
          </c:cat>
          <c:val>
            <c:numRef>
              <c:f>Sheet1!$D$2:$D$5</c:f>
              <c:numCache>
                <c:formatCode>0%</c:formatCode>
                <c:ptCount val="4"/>
                <c:pt idx="0">
                  <c:v>0.05</c:v>
                </c:pt>
                <c:pt idx="1">
                  <c:v>0.11</c:v>
                </c:pt>
                <c:pt idx="2">
                  <c:v>0.13</c:v>
                </c:pt>
                <c:pt idx="3">
                  <c:v>0.14000000000000001</c:v>
                </c:pt>
              </c:numCache>
            </c:numRef>
          </c:val>
          <c:extLst xmlns:c15="http://schemas.microsoft.com/office/drawing/2012/chart">
            <c:ext xmlns:c16="http://schemas.microsoft.com/office/drawing/2014/chart" uri="{C3380CC4-5D6E-409C-BE32-E72D297353CC}">
              <c16:uniqueId val="{00000000-7464-4AAE-908E-E85B3EB92856}"/>
            </c:ext>
          </c:extLst>
        </c:ser>
        <c:ser>
          <c:idx val="3"/>
          <c:order val="3"/>
          <c:tx>
            <c:strRef>
              <c:f>Sheet1!$E$1</c:f>
              <c:strCache>
                <c:ptCount val="1"/>
                <c:pt idx="0">
                  <c:v>Agree</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I am involved in decisions about me</c:v>
                </c:pt>
                <c:pt idx="1">
                  <c:v>I can look after my health</c:v>
                </c:pt>
                <c:pt idx="2">
                  <c:v>I know enough about my health</c:v>
                </c:pt>
                <c:pt idx="3">
                  <c:v>I can get the right help if I need it</c:v>
                </c:pt>
              </c:strCache>
            </c:strRef>
          </c:cat>
          <c:val>
            <c:numRef>
              <c:f>Sheet1!$E$2:$E$5</c:f>
              <c:numCache>
                <c:formatCode>0%</c:formatCode>
                <c:ptCount val="4"/>
                <c:pt idx="0">
                  <c:v>0.4</c:v>
                </c:pt>
                <c:pt idx="1">
                  <c:v>0.51</c:v>
                </c:pt>
                <c:pt idx="2">
                  <c:v>0.51</c:v>
                </c:pt>
                <c:pt idx="3">
                  <c:v>0.48</c:v>
                </c:pt>
              </c:numCache>
            </c:numRef>
          </c:val>
          <c:extLst>
            <c:ext xmlns:c16="http://schemas.microsoft.com/office/drawing/2014/chart" uri="{C3380CC4-5D6E-409C-BE32-E72D297353CC}">
              <c16:uniqueId val="{00000003-2D59-47C5-AEF5-8C77A3583080}"/>
            </c:ext>
          </c:extLst>
        </c:ser>
        <c:ser>
          <c:idx val="2"/>
          <c:order val="4"/>
          <c:tx>
            <c:strRef>
              <c:f>Sheet1!$F$1</c:f>
              <c:strCache>
                <c:ptCount val="1"/>
                <c:pt idx="0">
                  <c:v>Strongly agree</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I am involved in decisions about me</c:v>
                </c:pt>
                <c:pt idx="1">
                  <c:v>I can look after my health</c:v>
                </c:pt>
                <c:pt idx="2">
                  <c:v>I know enough about my health</c:v>
                </c:pt>
                <c:pt idx="3">
                  <c:v>I can get the right help if I need it</c:v>
                </c:pt>
              </c:strCache>
            </c:strRef>
          </c:cat>
          <c:val>
            <c:numRef>
              <c:f>Sheet1!$F$2:$F$5</c:f>
              <c:numCache>
                <c:formatCode>0%</c:formatCode>
                <c:ptCount val="4"/>
                <c:pt idx="0">
                  <c:v>0.53</c:v>
                </c:pt>
                <c:pt idx="1">
                  <c:v>0.33</c:v>
                </c:pt>
                <c:pt idx="2">
                  <c:v>0.28000000000000003</c:v>
                </c:pt>
                <c:pt idx="3">
                  <c:v>0.28999999999999998</c:v>
                </c:pt>
              </c:numCache>
            </c:numRef>
          </c:val>
          <c:extLst>
            <c:ext xmlns:c16="http://schemas.microsoft.com/office/drawing/2014/chart" uri="{C3380CC4-5D6E-409C-BE32-E72D297353CC}">
              <c16:uniqueId val="{00000002-2D59-47C5-AEF5-8C77A3583080}"/>
            </c:ext>
          </c:extLst>
        </c:ser>
        <c:dLbls>
          <c:showLegendKey val="0"/>
          <c:showVal val="0"/>
          <c:showCatName val="0"/>
          <c:showSerName val="0"/>
          <c:showPercent val="0"/>
          <c:showBubbleSize val="0"/>
        </c:dLbls>
        <c:gapWidth val="150"/>
        <c:overlap val="100"/>
        <c:axId val="542284431"/>
        <c:axId val="542308143"/>
        <c:extLst/>
      </c:barChart>
      <c:catAx>
        <c:axId val="542284431"/>
        <c:scaling>
          <c:orientation val="minMax"/>
        </c:scaling>
        <c:delete val="1"/>
        <c:axPos val="b"/>
        <c:numFmt formatCode="General" sourceLinked="1"/>
        <c:majorTickMark val="out"/>
        <c:minorTickMark val="none"/>
        <c:tickLblPos val="nextTo"/>
        <c:crossAx val="542308143"/>
        <c:crosses val="autoZero"/>
        <c:auto val="1"/>
        <c:lblAlgn val="ctr"/>
        <c:lblOffset val="100"/>
        <c:noMultiLvlLbl val="0"/>
      </c:catAx>
      <c:valAx>
        <c:axId val="542308143"/>
        <c:scaling>
          <c:orientation val="minMax"/>
        </c:scaling>
        <c:delete val="1"/>
        <c:axPos val="l"/>
        <c:numFmt formatCode="0%" sourceLinked="1"/>
        <c:majorTickMark val="none"/>
        <c:minorTickMark val="none"/>
        <c:tickLblPos val="nextTo"/>
        <c:crossAx val="542284431"/>
        <c:crosses val="autoZero"/>
        <c:crossBetween val="between"/>
      </c:valAx>
      <c:spPr>
        <a:noFill/>
        <a:ln w="25400">
          <a:noFill/>
        </a:ln>
        <a:effectLst/>
      </c:spPr>
    </c:plotArea>
    <c:legend>
      <c:legendPos val="l"/>
      <c:layout>
        <c:manualLayout>
          <c:xMode val="edge"/>
          <c:yMode val="edge"/>
          <c:x val="1.3668458764353715E-2"/>
          <c:y val="0.71530147366827934"/>
          <c:w val="0.97117285845239598"/>
          <c:h val="0.14374775137022291"/>
        </c:manualLayout>
      </c:layout>
      <c:overlay val="0"/>
      <c:spPr>
        <a:noFill/>
        <a:ln>
          <a:noFill/>
        </a:ln>
        <a:effectLst/>
      </c:spPr>
      <c:txPr>
        <a:bodyPr rot="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456853093180064E-3"/>
          <c:y val="3.3935007232203794E-2"/>
          <c:w val="0.99395431469068196"/>
          <c:h val="0.75156006485856863"/>
        </c:manualLayout>
      </c:layout>
      <c:lineChart>
        <c:grouping val="standard"/>
        <c:varyColors val="0"/>
        <c:ser>
          <c:idx val="0"/>
          <c:order val="0"/>
          <c:tx>
            <c:strRef>
              <c:f>Sheet1!$B$1</c:f>
              <c:strCache>
                <c:ptCount val="1"/>
                <c:pt idx="0">
                  <c:v>Overall HCS</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accent6"/>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May '23 
(S7)</c:v>
                </c:pt>
                <c:pt idx="1">
                  <c:v>July '23
(S8)</c:v>
                </c:pt>
                <c:pt idx="2">
                  <c:v>Sep '23
(S9)</c:v>
                </c:pt>
                <c:pt idx="3">
                  <c:v>Nov '23
(S10)</c:v>
                </c:pt>
                <c:pt idx="4">
                  <c:v>Feb '24
(S11)</c:v>
                </c:pt>
                <c:pt idx="5">
                  <c:v>May '24
(S12)</c:v>
                </c:pt>
                <c:pt idx="6">
                  <c:v>July '24
(S13)</c:v>
                </c:pt>
              </c:strCache>
            </c:strRef>
          </c:cat>
          <c:val>
            <c:numRef>
              <c:f>Sheet1!$B$2:$B$8</c:f>
            </c:numRef>
          </c:val>
          <c:smooth val="0"/>
          <c:extLst>
            <c:ext xmlns:c16="http://schemas.microsoft.com/office/drawing/2014/chart" uri="{C3380CC4-5D6E-409C-BE32-E72D297353CC}">
              <c16:uniqueId val="{00000000-D253-4BAE-A580-07C2D6A22809}"/>
            </c:ext>
          </c:extLst>
        </c:ser>
        <c:ser>
          <c:idx val="1"/>
          <c:order val="1"/>
          <c:tx>
            <c:strRef>
              <c:f>Sheet1!$C$1</c:f>
              <c:strCache>
                <c:ptCount val="1"/>
                <c:pt idx="0">
                  <c:v>Knowledge</c:v>
                </c:pt>
              </c:strCache>
            </c:strRef>
          </c:tx>
          <c:spPr>
            <a:ln w="28575" cap="rnd">
              <a:solidFill>
                <a:srgbClr val="CC99FF"/>
              </a:solidFill>
              <a:round/>
            </a:ln>
            <a:effectLst/>
          </c:spPr>
          <c:marker>
            <c:symbol val="none"/>
          </c:marker>
          <c:dLbls>
            <c:dLbl>
              <c:idx val="4"/>
              <c:layout>
                <c:manualLayout>
                  <c:x val="-2.0770839716056887E-2"/>
                  <c:y val="2.449673026784744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C89-4053-B286-0A5C6347A003}"/>
                </c:ext>
              </c:extLst>
            </c:dLbl>
            <c:dLbl>
              <c:idx val="5"/>
              <c:layout>
                <c:manualLayout>
                  <c:x val="-1.7291637083551543E-2"/>
                  <c:y val="-3.557938241166842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7DD-4851-B820-3C21693053CD}"/>
                </c:ext>
              </c:extLst>
            </c:dLbl>
            <c:dLbl>
              <c:idx val="6"/>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CC99FF"/>
                      </a:solidFill>
                      <a:latin typeface="+mn-lt"/>
                      <a:ea typeface="+mn-ea"/>
                      <a:cs typeface="+mn-cs"/>
                    </a:defRPr>
                  </a:pPr>
                  <a:endParaRPr lang="en-US"/>
                </a:p>
              </c:txPr>
              <c:dLblPos val="b"/>
              <c:showLegendKey val="0"/>
              <c:showVal val="1"/>
              <c:showCatName val="0"/>
              <c:showSerName val="0"/>
              <c:showPercent val="0"/>
              <c:showBubbleSize val="0"/>
              <c:extLst>
                <c:ext xmlns:c16="http://schemas.microsoft.com/office/drawing/2014/chart" uri="{C3380CC4-5D6E-409C-BE32-E72D297353CC}">
                  <c16:uniqueId val="{00000003-20CA-4E65-A08C-AFAF33BEAD36}"/>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CC99FF"/>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May '23 
(S7)</c:v>
                </c:pt>
                <c:pt idx="1">
                  <c:v>July '23
(S8)</c:v>
                </c:pt>
                <c:pt idx="2">
                  <c:v>Sep '23
(S9)</c:v>
                </c:pt>
                <c:pt idx="3">
                  <c:v>Nov '23
(S10)</c:v>
                </c:pt>
                <c:pt idx="4">
                  <c:v>Feb '24
(S11)</c:v>
                </c:pt>
                <c:pt idx="5">
                  <c:v>May '24
(S12)</c:v>
                </c:pt>
                <c:pt idx="6">
                  <c:v>July '24
(S13)</c:v>
                </c:pt>
              </c:strCache>
            </c:strRef>
          </c:cat>
          <c:val>
            <c:numRef>
              <c:f>Sheet1!$C$2:$C$8</c:f>
              <c:numCache>
                <c:formatCode>General</c:formatCode>
                <c:ptCount val="7"/>
                <c:pt idx="0">
                  <c:v>66.8</c:v>
                </c:pt>
                <c:pt idx="1">
                  <c:v>68.400000000000006</c:v>
                </c:pt>
                <c:pt idx="2" formatCode="0.0">
                  <c:v>68.099999999999994</c:v>
                </c:pt>
                <c:pt idx="3" formatCode="0.0">
                  <c:v>65.900000000000006</c:v>
                </c:pt>
                <c:pt idx="4">
                  <c:v>67.599999999999994</c:v>
                </c:pt>
                <c:pt idx="5">
                  <c:v>68.099999999999994</c:v>
                </c:pt>
                <c:pt idx="6">
                  <c:v>66.599999999999994</c:v>
                </c:pt>
              </c:numCache>
            </c:numRef>
          </c:val>
          <c:smooth val="0"/>
          <c:extLst>
            <c:ext xmlns:c16="http://schemas.microsoft.com/office/drawing/2014/chart" uri="{C3380CC4-5D6E-409C-BE32-E72D297353CC}">
              <c16:uniqueId val="{00000001-D253-4BAE-A580-07C2D6A22809}"/>
            </c:ext>
          </c:extLst>
        </c:ser>
        <c:ser>
          <c:idx val="2"/>
          <c:order val="2"/>
          <c:tx>
            <c:strRef>
              <c:f>Sheet1!$D$1</c:f>
              <c:strCache>
                <c:ptCount val="1"/>
                <c:pt idx="0">
                  <c:v>Self-management</c:v>
                </c:pt>
              </c:strCache>
            </c:strRef>
          </c:tx>
          <c:spPr>
            <a:ln w="28575" cap="rnd">
              <a:solidFill>
                <a:srgbClr val="FF99CC"/>
              </a:solidFill>
              <a:round/>
            </a:ln>
            <a:effectLst/>
          </c:spPr>
          <c:marker>
            <c:symbol val="none"/>
          </c:marker>
          <c:dLbls>
            <c:dLbl>
              <c:idx val="0"/>
              <c:layout>
                <c:manualLayout>
                  <c:x val="-2.6844190584555099E-2"/>
                  <c:y val="2.580690731483202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16A-4A74-835D-AAFDFE6CACFA}"/>
                </c:ext>
              </c:extLst>
            </c:dLbl>
            <c:dLbl>
              <c:idx val="1"/>
              <c:layout>
                <c:manualLayout>
                  <c:x val="-2.4174120524649893E-2"/>
                  <c:y val="2.048317291216860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16A-4A74-835D-AAFDFE6CACFA}"/>
                </c:ext>
              </c:extLst>
            </c:dLbl>
            <c:dLbl>
              <c:idx val="4"/>
              <c:layout>
                <c:manualLayout>
                  <c:x val="-1.0333231818540862E-2"/>
                  <c:y val="2.730366367903738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C89-4053-B286-0A5C6347A003}"/>
                </c:ext>
              </c:extLst>
            </c:dLbl>
            <c:dLbl>
              <c:idx val="6"/>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FF99CC"/>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1-20CA-4E65-A08C-AFAF33BEAD36}"/>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FF99CC"/>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May '23 
(S7)</c:v>
                </c:pt>
                <c:pt idx="1">
                  <c:v>July '23
(S8)</c:v>
                </c:pt>
                <c:pt idx="2">
                  <c:v>Sep '23
(S9)</c:v>
                </c:pt>
                <c:pt idx="3">
                  <c:v>Nov '23
(S10)</c:v>
                </c:pt>
                <c:pt idx="4">
                  <c:v>Feb '24
(S11)</c:v>
                </c:pt>
                <c:pt idx="5">
                  <c:v>May '24
(S12)</c:v>
                </c:pt>
                <c:pt idx="6">
                  <c:v>July '24
(S13)</c:v>
                </c:pt>
              </c:strCache>
            </c:strRef>
          </c:cat>
          <c:val>
            <c:numRef>
              <c:f>Sheet1!$D$2:$D$8</c:f>
              <c:numCache>
                <c:formatCode>General</c:formatCode>
                <c:ptCount val="7"/>
                <c:pt idx="0">
                  <c:v>70.400000000000006</c:v>
                </c:pt>
                <c:pt idx="1">
                  <c:v>71.599999999999994</c:v>
                </c:pt>
                <c:pt idx="2" formatCode="0.0">
                  <c:v>72</c:v>
                </c:pt>
                <c:pt idx="3" formatCode="0.0">
                  <c:v>71.099999999999994</c:v>
                </c:pt>
                <c:pt idx="4">
                  <c:v>71.3</c:v>
                </c:pt>
                <c:pt idx="5">
                  <c:v>71.400000000000006</c:v>
                </c:pt>
                <c:pt idx="6">
                  <c:v>71.2</c:v>
                </c:pt>
              </c:numCache>
            </c:numRef>
          </c:val>
          <c:smooth val="0"/>
          <c:extLst>
            <c:ext xmlns:c16="http://schemas.microsoft.com/office/drawing/2014/chart" uri="{C3380CC4-5D6E-409C-BE32-E72D297353CC}">
              <c16:uniqueId val="{00000002-D253-4BAE-A580-07C2D6A22809}"/>
            </c:ext>
          </c:extLst>
        </c:ser>
        <c:ser>
          <c:idx val="3"/>
          <c:order val="3"/>
          <c:tx>
            <c:strRef>
              <c:f>Sheet1!$E$1</c:f>
              <c:strCache>
                <c:ptCount val="1"/>
                <c:pt idx="0">
                  <c:v>Access</c:v>
                </c:pt>
              </c:strCache>
            </c:strRef>
          </c:tx>
          <c:spPr>
            <a:ln w="28575" cap="rnd">
              <a:solidFill>
                <a:srgbClr val="FF5050"/>
              </a:solidFill>
              <a:round/>
            </a:ln>
            <a:effectLst/>
          </c:spPr>
          <c:marker>
            <c:symbol val="none"/>
          </c:marker>
          <c:dLbls>
            <c:dLbl>
              <c:idx val="4"/>
              <c:layout>
                <c:manualLayout>
                  <c:x val="-5.6942949752004082E-3"/>
                  <c:y val="2.906780974394352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C89-4053-B286-0A5C6347A003}"/>
                </c:ext>
              </c:extLst>
            </c:dLbl>
            <c:dLbl>
              <c:idx val="6"/>
              <c:tx>
                <c:rich>
                  <a:bodyPr/>
                  <a:lstStyle/>
                  <a:p>
                    <a:fld id="{B844EAFA-81EC-4D1C-BB52-05E964E940EC}" type="VALUE">
                      <a:rPr lang="en-US" b="1"/>
                      <a:pPr/>
                      <a:t>[VALUE]</a:t>
                    </a:fld>
                    <a:endParaRPr lang="en-GB"/>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20CA-4E65-A08C-AFAF33BEAD36}"/>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FF5050"/>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May '23 
(S7)</c:v>
                </c:pt>
                <c:pt idx="1">
                  <c:v>July '23
(S8)</c:v>
                </c:pt>
                <c:pt idx="2">
                  <c:v>Sep '23
(S9)</c:v>
                </c:pt>
                <c:pt idx="3">
                  <c:v>Nov '23
(S10)</c:v>
                </c:pt>
                <c:pt idx="4">
                  <c:v>Feb '24
(S11)</c:v>
                </c:pt>
                <c:pt idx="5">
                  <c:v>May '24
(S12)</c:v>
                </c:pt>
                <c:pt idx="6">
                  <c:v>July '24
(S13)</c:v>
                </c:pt>
              </c:strCache>
            </c:strRef>
          </c:cat>
          <c:val>
            <c:numRef>
              <c:f>Sheet1!$E$2:$E$8</c:f>
              <c:numCache>
                <c:formatCode>General</c:formatCode>
                <c:ptCount val="7"/>
                <c:pt idx="0">
                  <c:v>64</c:v>
                </c:pt>
                <c:pt idx="1">
                  <c:v>65.5</c:v>
                </c:pt>
                <c:pt idx="2" formatCode="0.0">
                  <c:v>64.5</c:v>
                </c:pt>
                <c:pt idx="3" formatCode="0.0">
                  <c:v>63.3</c:v>
                </c:pt>
                <c:pt idx="4">
                  <c:v>65.3</c:v>
                </c:pt>
                <c:pt idx="5">
                  <c:v>66.599999999999994</c:v>
                </c:pt>
                <c:pt idx="6">
                  <c:v>67.400000000000006</c:v>
                </c:pt>
              </c:numCache>
            </c:numRef>
          </c:val>
          <c:smooth val="0"/>
          <c:extLst>
            <c:ext xmlns:c16="http://schemas.microsoft.com/office/drawing/2014/chart" uri="{C3380CC4-5D6E-409C-BE32-E72D297353CC}">
              <c16:uniqueId val="{00000003-D253-4BAE-A580-07C2D6A22809}"/>
            </c:ext>
          </c:extLst>
        </c:ser>
        <c:ser>
          <c:idx val="4"/>
          <c:order val="4"/>
          <c:tx>
            <c:strRef>
              <c:f>Sheet1!$F$1</c:f>
              <c:strCache>
                <c:ptCount val="1"/>
                <c:pt idx="0">
                  <c:v>Shared decisions </c:v>
                </c:pt>
              </c:strCache>
            </c:strRef>
          </c:tx>
          <c:spPr>
            <a:ln w="28575" cap="rnd">
              <a:solidFill>
                <a:schemeClr val="accent5"/>
              </a:solidFill>
              <a:round/>
            </a:ln>
            <a:effectLst/>
          </c:spPr>
          <c:marker>
            <c:symbol val="none"/>
          </c:marker>
          <c:dLbls>
            <c:dLbl>
              <c:idx val="6"/>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accent1"/>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2-20CA-4E65-A08C-AFAF33BEAD36}"/>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accent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May '23 
(S7)</c:v>
                </c:pt>
                <c:pt idx="1">
                  <c:v>July '23
(S8)</c:v>
                </c:pt>
                <c:pt idx="2">
                  <c:v>Sep '23
(S9)</c:v>
                </c:pt>
                <c:pt idx="3">
                  <c:v>Nov '23
(S10)</c:v>
                </c:pt>
                <c:pt idx="4">
                  <c:v>Feb '24
(S11)</c:v>
                </c:pt>
                <c:pt idx="5">
                  <c:v>May '24
(S12)</c:v>
                </c:pt>
                <c:pt idx="6">
                  <c:v>July '24
(S13)</c:v>
                </c:pt>
              </c:strCache>
            </c:strRef>
          </c:cat>
          <c:val>
            <c:numRef>
              <c:f>Sheet1!$F$2:$F$8</c:f>
              <c:numCache>
                <c:formatCode>General</c:formatCode>
                <c:ptCount val="7"/>
                <c:pt idx="0">
                  <c:v>80.599999999999994</c:v>
                </c:pt>
                <c:pt idx="1">
                  <c:v>81.7</c:v>
                </c:pt>
                <c:pt idx="2" formatCode="0.0">
                  <c:v>81.2</c:v>
                </c:pt>
                <c:pt idx="3" formatCode="0.0">
                  <c:v>79.7</c:v>
                </c:pt>
                <c:pt idx="4">
                  <c:v>81.2</c:v>
                </c:pt>
                <c:pt idx="5">
                  <c:v>82.3</c:v>
                </c:pt>
                <c:pt idx="6">
                  <c:v>81.3</c:v>
                </c:pt>
              </c:numCache>
            </c:numRef>
          </c:val>
          <c:smooth val="0"/>
          <c:extLst>
            <c:ext xmlns:c16="http://schemas.microsoft.com/office/drawing/2014/chart" uri="{C3380CC4-5D6E-409C-BE32-E72D297353CC}">
              <c16:uniqueId val="{00000004-D253-4BAE-A580-07C2D6A22809}"/>
            </c:ext>
          </c:extLst>
        </c:ser>
        <c:dLbls>
          <c:showLegendKey val="0"/>
          <c:showVal val="0"/>
          <c:showCatName val="0"/>
          <c:showSerName val="0"/>
          <c:showPercent val="0"/>
          <c:showBubbleSize val="0"/>
        </c:dLbls>
        <c:smooth val="0"/>
        <c:axId val="970033424"/>
        <c:axId val="970030904"/>
      </c:lineChart>
      <c:catAx>
        <c:axId val="97003342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70030904"/>
        <c:crosses val="autoZero"/>
        <c:auto val="1"/>
        <c:lblAlgn val="ctr"/>
        <c:lblOffset val="100"/>
        <c:noMultiLvlLbl val="0"/>
      </c:catAx>
      <c:valAx>
        <c:axId val="970030904"/>
        <c:scaling>
          <c:orientation val="minMax"/>
          <c:max val="85"/>
          <c:min val="60"/>
        </c:scaling>
        <c:delete val="1"/>
        <c:axPos val="l"/>
        <c:numFmt formatCode="General" sourceLinked="1"/>
        <c:majorTickMark val="out"/>
        <c:minorTickMark val="none"/>
        <c:tickLblPos val="nextTo"/>
        <c:crossAx val="970033424"/>
        <c:crosses val="autoZero"/>
        <c:crossBetween val="between"/>
      </c:valAx>
      <c:spPr>
        <a:noFill/>
        <a:ln>
          <a:noFill/>
        </a:ln>
        <a:effectLst/>
      </c:spPr>
    </c:plotArea>
    <c:legend>
      <c:legendPos val="b"/>
      <c:layout>
        <c:manualLayout>
          <c:xMode val="edge"/>
          <c:yMode val="edge"/>
          <c:x val="1.1147511342794146E-2"/>
          <c:y val="0.92422400959360895"/>
          <c:w val="0.98002451208411667"/>
          <c:h val="5.4472282731377566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0371638327821462E-6"/>
          <c:y val="3.3934956355755441E-2"/>
          <c:w val="0.99395431469068196"/>
          <c:h val="0.75156006485856863"/>
        </c:manualLayout>
      </c:layout>
      <c:lineChart>
        <c:grouping val="standard"/>
        <c:varyColors val="0"/>
        <c:ser>
          <c:idx val="0"/>
          <c:order val="0"/>
          <c:tx>
            <c:strRef>
              <c:f>Sheet1!$B$1</c:f>
              <c:strCache>
                <c:ptCount val="1"/>
                <c:pt idx="0">
                  <c:v>Overall HCS</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accent6"/>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May '23 
(S7)</c:v>
                </c:pt>
                <c:pt idx="1">
                  <c:v>July '23
(S8)</c:v>
                </c:pt>
                <c:pt idx="2">
                  <c:v>Sep '23
(S9)</c:v>
                </c:pt>
                <c:pt idx="3">
                  <c:v>Nov '23
(S10)</c:v>
                </c:pt>
                <c:pt idx="4">
                  <c:v>Feb '24
(S11)</c:v>
                </c:pt>
                <c:pt idx="5">
                  <c:v>May '24
(S12)</c:v>
                </c:pt>
                <c:pt idx="6">
                  <c:v>July '24
(S13)</c:v>
                </c:pt>
              </c:strCache>
            </c:strRef>
          </c:cat>
          <c:val>
            <c:numRef>
              <c:f>Sheet1!$B$2:$B$8</c:f>
            </c:numRef>
          </c:val>
          <c:smooth val="0"/>
          <c:extLst>
            <c:ext xmlns:c16="http://schemas.microsoft.com/office/drawing/2014/chart" uri="{C3380CC4-5D6E-409C-BE32-E72D297353CC}">
              <c16:uniqueId val="{00000000-D253-4BAE-A580-07C2D6A22809}"/>
            </c:ext>
          </c:extLst>
        </c:ser>
        <c:ser>
          <c:idx val="1"/>
          <c:order val="1"/>
          <c:tx>
            <c:strRef>
              <c:f>Sheet1!$C$1</c:f>
              <c:strCache>
                <c:ptCount val="1"/>
                <c:pt idx="0">
                  <c:v>Knowledge</c:v>
                </c:pt>
              </c:strCache>
            </c:strRef>
          </c:tx>
          <c:spPr>
            <a:ln w="28575" cap="rnd">
              <a:solidFill>
                <a:srgbClr val="CC99FF"/>
              </a:solidFill>
              <a:round/>
            </a:ln>
            <a:effectLst/>
          </c:spPr>
          <c:marker>
            <c:symbol val="none"/>
          </c:marker>
          <c:dLbls>
            <c:dLbl>
              <c:idx val="6"/>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CC99FF"/>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2-21EF-4EDE-9272-503A7158A009}"/>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CC99FF"/>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May '23 
(S7)</c:v>
                </c:pt>
                <c:pt idx="1">
                  <c:v>July '23
(S8)</c:v>
                </c:pt>
                <c:pt idx="2">
                  <c:v>Sep '23
(S9)</c:v>
                </c:pt>
                <c:pt idx="3">
                  <c:v>Nov '23
(S10)</c:v>
                </c:pt>
                <c:pt idx="4">
                  <c:v>Feb '24
(S11)</c:v>
                </c:pt>
                <c:pt idx="5">
                  <c:v>May '24
(S12)</c:v>
                </c:pt>
                <c:pt idx="6">
                  <c:v>July '24
(S13)</c:v>
                </c:pt>
              </c:strCache>
            </c:strRef>
          </c:cat>
          <c:val>
            <c:numRef>
              <c:f>Sheet1!$C$2:$C$8</c:f>
              <c:numCache>
                <c:formatCode>0.0</c:formatCode>
                <c:ptCount val="7"/>
                <c:pt idx="0" formatCode="General">
                  <c:v>60.2</c:v>
                </c:pt>
                <c:pt idx="1">
                  <c:v>63.714000000000006</c:v>
                </c:pt>
                <c:pt idx="2">
                  <c:v>60.9</c:v>
                </c:pt>
                <c:pt idx="3">
                  <c:v>61.7</c:v>
                </c:pt>
                <c:pt idx="4">
                  <c:v>61.87745454545454</c:v>
                </c:pt>
                <c:pt idx="5" formatCode="General">
                  <c:v>64.5</c:v>
                </c:pt>
                <c:pt idx="6" formatCode="General">
                  <c:v>62.5</c:v>
                </c:pt>
              </c:numCache>
            </c:numRef>
          </c:val>
          <c:smooth val="0"/>
          <c:extLst>
            <c:ext xmlns:c16="http://schemas.microsoft.com/office/drawing/2014/chart" uri="{C3380CC4-5D6E-409C-BE32-E72D297353CC}">
              <c16:uniqueId val="{00000001-D253-4BAE-A580-07C2D6A22809}"/>
            </c:ext>
          </c:extLst>
        </c:ser>
        <c:ser>
          <c:idx val="2"/>
          <c:order val="2"/>
          <c:tx>
            <c:strRef>
              <c:f>Sheet1!$D$1</c:f>
              <c:strCache>
                <c:ptCount val="1"/>
                <c:pt idx="0">
                  <c:v>Self-management</c:v>
                </c:pt>
              </c:strCache>
            </c:strRef>
          </c:tx>
          <c:spPr>
            <a:ln w="28575" cap="rnd">
              <a:solidFill>
                <a:schemeClr val="accent6">
                  <a:lumMod val="60000"/>
                  <a:lumOff val="40000"/>
                </a:schemeClr>
              </a:solidFill>
              <a:round/>
            </a:ln>
            <a:effectLst/>
          </c:spPr>
          <c:marker>
            <c:symbol val="none"/>
          </c:marker>
          <c:dLbls>
            <c:dLbl>
              <c:idx val="6"/>
              <c:layout>
                <c:manualLayout>
                  <c:x val="-2.1754250827342413E-2"/>
                  <c:y val="1.4544722412863097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92D050"/>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1EF-4EDE-9272-503A7158A009}"/>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92D050"/>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May '23 
(S7)</c:v>
                </c:pt>
                <c:pt idx="1">
                  <c:v>July '23
(S8)</c:v>
                </c:pt>
                <c:pt idx="2">
                  <c:v>Sep '23
(S9)</c:v>
                </c:pt>
                <c:pt idx="3">
                  <c:v>Nov '23
(S10)</c:v>
                </c:pt>
                <c:pt idx="4">
                  <c:v>Feb '24
(S11)</c:v>
                </c:pt>
                <c:pt idx="5">
                  <c:v>May '24
(S12)</c:v>
                </c:pt>
                <c:pt idx="6">
                  <c:v>July '24
(S13)</c:v>
                </c:pt>
              </c:strCache>
            </c:strRef>
          </c:cat>
          <c:val>
            <c:numRef>
              <c:f>Sheet1!$D$2:$D$8</c:f>
              <c:numCache>
                <c:formatCode>0.0</c:formatCode>
                <c:ptCount val="7"/>
                <c:pt idx="0" formatCode="General">
                  <c:v>56.8</c:v>
                </c:pt>
                <c:pt idx="1">
                  <c:v>57.660402684563756</c:v>
                </c:pt>
                <c:pt idx="2">
                  <c:v>57.8</c:v>
                </c:pt>
                <c:pt idx="3">
                  <c:v>58.5</c:v>
                </c:pt>
                <c:pt idx="4">
                  <c:v>57.102888086642601</c:v>
                </c:pt>
                <c:pt idx="5" formatCode="General">
                  <c:v>60.5</c:v>
                </c:pt>
                <c:pt idx="6" formatCode="General">
                  <c:v>58.7</c:v>
                </c:pt>
              </c:numCache>
            </c:numRef>
          </c:val>
          <c:smooth val="0"/>
          <c:extLst>
            <c:ext xmlns:c16="http://schemas.microsoft.com/office/drawing/2014/chart" uri="{C3380CC4-5D6E-409C-BE32-E72D297353CC}">
              <c16:uniqueId val="{00000002-D253-4BAE-A580-07C2D6A22809}"/>
            </c:ext>
          </c:extLst>
        </c:ser>
        <c:ser>
          <c:idx val="3"/>
          <c:order val="3"/>
          <c:tx>
            <c:strRef>
              <c:f>Sheet1!$E$1</c:f>
              <c:strCache>
                <c:ptCount val="1"/>
                <c:pt idx="0">
                  <c:v>Access</c:v>
                </c:pt>
              </c:strCache>
            </c:strRef>
          </c:tx>
          <c:spPr>
            <a:ln w="28575" cap="rnd">
              <a:solidFill>
                <a:srgbClr val="FF5050"/>
              </a:solidFill>
              <a:round/>
            </a:ln>
            <a:effectLst/>
          </c:spPr>
          <c:marker>
            <c:symbol val="none"/>
          </c:marker>
          <c:dLbls>
            <c:dLbl>
              <c:idx val="3"/>
              <c:layout>
                <c:manualLayout>
                  <c:x val="-2.1930573926891999E-2"/>
                  <c:y val="-3.587484052115701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CB6-49EF-AA9E-575F492EEE98}"/>
                </c:ext>
              </c:extLst>
            </c:dLbl>
            <c:dLbl>
              <c:idx val="4"/>
              <c:layout>
                <c:manualLayout>
                  <c:x val="-5.6942949752004082E-3"/>
                  <c:y val="1.478468860345335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C89-4053-B286-0A5C6347A003}"/>
                </c:ext>
              </c:extLst>
            </c:dLbl>
            <c:dLbl>
              <c:idx val="6"/>
              <c:layout>
                <c:manualLayout>
                  <c:x val="-1.9263760508197345E-3"/>
                  <c:y val="-1.1878221462131005E-2"/>
                </c:manualLayout>
              </c:layout>
              <c:tx>
                <c:rich>
                  <a:bodyPr/>
                  <a:lstStyle/>
                  <a:p>
                    <a:fld id="{079790C5-C376-44C6-A984-145CFDA10257}" type="VALUE">
                      <a:rPr lang="en-US" b="1"/>
                      <a:pPr/>
                      <a:t>[VALUE]</a:t>
                    </a:fld>
                    <a:endParaRPr lang="en-GB"/>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21EF-4EDE-9272-503A7158A009}"/>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FF5050"/>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May '23 
(S7)</c:v>
                </c:pt>
                <c:pt idx="1">
                  <c:v>July '23
(S8)</c:v>
                </c:pt>
                <c:pt idx="2">
                  <c:v>Sep '23
(S9)</c:v>
                </c:pt>
                <c:pt idx="3">
                  <c:v>Nov '23
(S10)</c:v>
                </c:pt>
                <c:pt idx="4">
                  <c:v>Feb '24
(S11)</c:v>
                </c:pt>
                <c:pt idx="5">
                  <c:v>May '24
(S12)</c:v>
                </c:pt>
                <c:pt idx="6">
                  <c:v>July '24
(S13)</c:v>
                </c:pt>
              </c:strCache>
            </c:strRef>
          </c:cat>
          <c:val>
            <c:numRef>
              <c:f>Sheet1!$E$2:$E$8</c:f>
              <c:numCache>
                <c:formatCode>0.0</c:formatCode>
                <c:ptCount val="7"/>
                <c:pt idx="0" formatCode="General">
                  <c:v>52.1</c:v>
                </c:pt>
                <c:pt idx="1">
                  <c:v>54.634576271186447</c:v>
                </c:pt>
                <c:pt idx="2">
                  <c:v>57.6</c:v>
                </c:pt>
                <c:pt idx="3">
                  <c:v>52</c:v>
                </c:pt>
                <c:pt idx="4">
                  <c:v>54.602205882352941</c:v>
                </c:pt>
                <c:pt idx="5" formatCode="General">
                  <c:v>57.2</c:v>
                </c:pt>
                <c:pt idx="6">
                  <c:v>60</c:v>
                </c:pt>
              </c:numCache>
            </c:numRef>
          </c:val>
          <c:smooth val="0"/>
          <c:extLst>
            <c:ext xmlns:c16="http://schemas.microsoft.com/office/drawing/2014/chart" uri="{C3380CC4-5D6E-409C-BE32-E72D297353CC}">
              <c16:uniqueId val="{00000003-D253-4BAE-A580-07C2D6A22809}"/>
            </c:ext>
          </c:extLst>
        </c:ser>
        <c:ser>
          <c:idx val="4"/>
          <c:order val="4"/>
          <c:tx>
            <c:strRef>
              <c:f>Sheet1!$F$1</c:f>
              <c:strCache>
                <c:ptCount val="1"/>
                <c:pt idx="0">
                  <c:v>Shared decisions </c:v>
                </c:pt>
              </c:strCache>
            </c:strRef>
          </c:tx>
          <c:spPr>
            <a:ln w="28575" cap="rnd">
              <a:solidFill>
                <a:schemeClr val="accent5"/>
              </a:solidFill>
              <a:round/>
            </a:ln>
            <a:effectLst/>
          </c:spPr>
          <c:marker>
            <c:symbol val="none"/>
          </c:marker>
          <c:dLbls>
            <c:dLbl>
              <c:idx val="6"/>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accent1"/>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3-21EF-4EDE-9272-503A7158A009}"/>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accent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May '23 
(S7)</c:v>
                </c:pt>
                <c:pt idx="1">
                  <c:v>July '23
(S8)</c:v>
                </c:pt>
                <c:pt idx="2">
                  <c:v>Sep '23
(S9)</c:v>
                </c:pt>
                <c:pt idx="3">
                  <c:v>Nov '23
(S10)</c:v>
                </c:pt>
                <c:pt idx="4">
                  <c:v>Feb '24
(S11)</c:v>
                </c:pt>
                <c:pt idx="5">
                  <c:v>May '24
(S12)</c:v>
                </c:pt>
                <c:pt idx="6">
                  <c:v>July '24
(S13)</c:v>
                </c:pt>
              </c:strCache>
            </c:strRef>
          </c:cat>
          <c:val>
            <c:numRef>
              <c:f>Sheet1!$F$2:$F$8</c:f>
              <c:numCache>
                <c:formatCode>0.0</c:formatCode>
                <c:ptCount val="7"/>
                <c:pt idx="0">
                  <c:v>73</c:v>
                </c:pt>
                <c:pt idx="1">
                  <c:v>76.368000000000009</c:v>
                </c:pt>
                <c:pt idx="2">
                  <c:v>74</c:v>
                </c:pt>
                <c:pt idx="3">
                  <c:v>74.400000000000006</c:v>
                </c:pt>
                <c:pt idx="4">
                  <c:v>72.270652173913049</c:v>
                </c:pt>
                <c:pt idx="5" formatCode="General">
                  <c:v>76.5</c:v>
                </c:pt>
                <c:pt idx="6" formatCode="General">
                  <c:v>74.7</c:v>
                </c:pt>
              </c:numCache>
            </c:numRef>
          </c:val>
          <c:smooth val="0"/>
          <c:extLst>
            <c:ext xmlns:c16="http://schemas.microsoft.com/office/drawing/2014/chart" uri="{C3380CC4-5D6E-409C-BE32-E72D297353CC}">
              <c16:uniqueId val="{00000004-D253-4BAE-A580-07C2D6A22809}"/>
            </c:ext>
          </c:extLst>
        </c:ser>
        <c:dLbls>
          <c:showLegendKey val="0"/>
          <c:showVal val="0"/>
          <c:showCatName val="0"/>
          <c:showSerName val="0"/>
          <c:showPercent val="0"/>
          <c:showBubbleSize val="0"/>
        </c:dLbls>
        <c:smooth val="0"/>
        <c:axId val="970033424"/>
        <c:axId val="970030904"/>
      </c:lineChart>
      <c:catAx>
        <c:axId val="97003342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70030904"/>
        <c:crosses val="autoZero"/>
        <c:auto val="1"/>
        <c:lblAlgn val="ctr"/>
        <c:lblOffset val="100"/>
        <c:noMultiLvlLbl val="0"/>
      </c:catAx>
      <c:valAx>
        <c:axId val="970030904"/>
        <c:scaling>
          <c:orientation val="minMax"/>
          <c:max val="90"/>
          <c:min val="50"/>
        </c:scaling>
        <c:delete val="1"/>
        <c:axPos val="l"/>
        <c:numFmt formatCode="General" sourceLinked="1"/>
        <c:majorTickMark val="out"/>
        <c:minorTickMark val="none"/>
        <c:tickLblPos val="nextTo"/>
        <c:crossAx val="970033424"/>
        <c:crosses val="autoZero"/>
        <c:crossBetween val="between"/>
      </c:valAx>
      <c:spPr>
        <a:noFill/>
        <a:ln>
          <a:noFill/>
        </a:ln>
        <a:effectLst/>
      </c:spPr>
    </c:plotArea>
    <c:legend>
      <c:legendPos val="b"/>
      <c:layout>
        <c:manualLayout>
          <c:xMode val="edge"/>
          <c:yMode val="edge"/>
          <c:x val="1.1147511342794146E-2"/>
          <c:y val="0.92422400959360895"/>
          <c:w val="0.98002451208411667"/>
          <c:h val="5.4472282731377566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456853093180064E-3"/>
          <c:y val="3.3935007232203794E-2"/>
          <c:w val="0.99395431469068196"/>
          <c:h val="0.66628883598852473"/>
        </c:manualLayout>
      </c:layout>
      <c:lineChart>
        <c:grouping val="standard"/>
        <c:varyColors val="0"/>
        <c:ser>
          <c:idx val="0"/>
          <c:order val="0"/>
          <c:tx>
            <c:strRef>
              <c:f>Sheet1!$B$1</c:f>
              <c:strCache>
                <c:ptCount val="1"/>
                <c:pt idx="0">
                  <c:v>Overall HCS</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accent6"/>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May '23 
(S7)</c:v>
                </c:pt>
                <c:pt idx="1">
                  <c:v>July '23
(S8)</c:v>
                </c:pt>
                <c:pt idx="2">
                  <c:v>Sep '23
(S9)</c:v>
                </c:pt>
                <c:pt idx="3">
                  <c:v>Nov '23
(S10)</c:v>
                </c:pt>
                <c:pt idx="4">
                  <c:v>Feb '24
(S11)</c:v>
                </c:pt>
                <c:pt idx="5">
                  <c:v>May '24
(S12)</c:v>
                </c:pt>
                <c:pt idx="6">
                  <c:v>July '24
(S13)</c:v>
                </c:pt>
              </c:strCache>
            </c:strRef>
          </c:cat>
          <c:val>
            <c:numRef>
              <c:f>Sheet1!$B$2:$B$8</c:f>
            </c:numRef>
          </c:val>
          <c:smooth val="0"/>
          <c:extLst>
            <c:ext xmlns:c16="http://schemas.microsoft.com/office/drawing/2014/chart" uri="{C3380CC4-5D6E-409C-BE32-E72D297353CC}">
              <c16:uniqueId val="{00000000-0A67-4089-A827-1AB5BD5A33B9}"/>
            </c:ext>
          </c:extLst>
        </c:ser>
        <c:ser>
          <c:idx val="1"/>
          <c:order val="1"/>
          <c:tx>
            <c:strRef>
              <c:f>Sheet1!$C$1</c:f>
              <c:strCache>
                <c:ptCount val="1"/>
                <c:pt idx="0">
                  <c:v>Disabled</c:v>
                </c:pt>
              </c:strCache>
            </c:strRef>
          </c:tx>
          <c:spPr>
            <a:ln w="28575" cap="rnd">
              <a:solidFill>
                <a:schemeClr val="accent2"/>
              </a:solidFill>
              <a:round/>
            </a:ln>
            <a:effectLst/>
          </c:spPr>
          <c:marker>
            <c:symbol val="none"/>
          </c:marker>
          <c:dLbls>
            <c:dLbl>
              <c:idx val="0"/>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0A67-4089-A827-1AB5BD5A33B9}"/>
                </c:ext>
              </c:extLst>
            </c:dLbl>
            <c:dLbl>
              <c:idx val="1"/>
              <c:delete val="1"/>
              <c:extLst>
                <c:ext xmlns:c15="http://schemas.microsoft.com/office/drawing/2012/chart" uri="{CE6537A1-D6FC-4f65-9D91-7224C49458BB}"/>
                <c:ext xmlns:c16="http://schemas.microsoft.com/office/drawing/2014/chart" uri="{C3380CC4-5D6E-409C-BE32-E72D297353CC}">
                  <c16:uniqueId val="{0000000F-0A67-4089-A827-1AB5BD5A33B9}"/>
                </c:ext>
              </c:extLst>
            </c:dLbl>
            <c:dLbl>
              <c:idx val="2"/>
              <c:delete val="1"/>
              <c:extLst>
                <c:ext xmlns:c15="http://schemas.microsoft.com/office/drawing/2012/chart" uri="{CE6537A1-D6FC-4f65-9D91-7224C49458BB}"/>
                <c:ext xmlns:c16="http://schemas.microsoft.com/office/drawing/2014/chart" uri="{C3380CC4-5D6E-409C-BE32-E72D297353CC}">
                  <c16:uniqueId val="{00000010-0A67-4089-A827-1AB5BD5A33B9}"/>
                </c:ext>
              </c:extLst>
            </c:dLbl>
            <c:dLbl>
              <c:idx val="3"/>
              <c:delete val="1"/>
              <c:extLst>
                <c:ext xmlns:c15="http://schemas.microsoft.com/office/drawing/2012/chart" uri="{CE6537A1-D6FC-4f65-9D91-7224C49458BB}"/>
                <c:ext xmlns:c16="http://schemas.microsoft.com/office/drawing/2014/chart" uri="{C3380CC4-5D6E-409C-BE32-E72D297353CC}">
                  <c16:uniqueId val="{00000011-0A67-4089-A827-1AB5BD5A33B9}"/>
                </c:ext>
              </c:extLst>
            </c:dLbl>
            <c:dLbl>
              <c:idx val="4"/>
              <c:delete val="1"/>
              <c:extLst>
                <c:ext xmlns:c15="http://schemas.microsoft.com/office/drawing/2012/chart" uri="{CE6537A1-D6FC-4f65-9D91-7224C49458BB}"/>
                <c:ext xmlns:c16="http://schemas.microsoft.com/office/drawing/2014/chart" uri="{C3380CC4-5D6E-409C-BE32-E72D297353CC}">
                  <c16:uniqueId val="{00000001-0A67-4089-A827-1AB5BD5A33B9}"/>
                </c:ext>
              </c:extLst>
            </c:dLbl>
            <c:dLbl>
              <c:idx val="5"/>
              <c:delete val="1"/>
              <c:extLst>
                <c:ext xmlns:c15="http://schemas.microsoft.com/office/drawing/2012/chart" uri="{CE6537A1-D6FC-4f65-9D91-7224C49458BB}"/>
                <c:ext xmlns:c16="http://schemas.microsoft.com/office/drawing/2014/chart" uri="{C3380CC4-5D6E-409C-BE32-E72D297353CC}">
                  <c16:uniqueId val="{00000002-0A67-4089-A827-1AB5BD5A33B9}"/>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accent2"/>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May '23 
(S7)</c:v>
                </c:pt>
                <c:pt idx="1">
                  <c:v>July '23
(S8)</c:v>
                </c:pt>
                <c:pt idx="2">
                  <c:v>Sep '23
(S9)</c:v>
                </c:pt>
                <c:pt idx="3">
                  <c:v>Nov '23
(S10)</c:v>
                </c:pt>
                <c:pt idx="4">
                  <c:v>Feb '24
(S11)</c:v>
                </c:pt>
                <c:pt idx="5">
                  <c:v>May '24
(S12)</c:v>
                </c:pt>
                <c:pt idx="6">
                  <c:v>July '24
(S13)</c:v>
                </c:pt>
              </c:strCache>
            </c:strRef>
          </c:cat>
          <c:val>
            <c:numRef>
              <c:f>Sheet1!$C$2:$C$8</c:f>
              <c:numCache>
                <c:formatCode>General</c:formatCode>
                <c:ptCount val="7"/>
                <c:pt idx="0">
                  <c:v>60.5</c:v>
                </c:pt>
                <c:pt idx="1">
                  <c:v>63.1</c:v>
                </c:pt>
                <c:pt idx="2" formatCode="0.0">
                  <c:v>62.6</c:v>
                </c:pt>
                <c:pt idx="3" formatCode="0.0">
                  <c:v>61.7</c:v>
                </c:pt>
                <c:pt idx="4">
                  <c:v>61.5</c:v>
                </c:pt>
                <c:pt idx="5">
                  <c:v>64.7</c:v>
                </c:pt>
                <c:pt idx="6">
                  <c:v>64</c:v>
                </c:pt>
              </c:numCache>
            </c:numRef>
          </c:val>
          <c:smooth val="0"/>
          <c:extLst>
            <c:ext xmlns:c16="http://schemas.microsoft.com/office/drawing/2014/chart" uri="{C3380CC4-5D6E-409C-BE32-E72D297353CC}">
              <c16:uniqueId val="{00000003-0A67-4089-A827-1AB5BD5A33B9}"/>
            </c:ext>
          </c:extLst>
        </c:ser>
        <c:ser>
          <c:idx val="2"/>
          <c:order val="2"/>
          <c:tx>
            <c:strRef>
              <c:f>Sheet1!$D$1</c:f>
              <c:strCache>
                <c:ptCount val="1"/>
                <c:pt idx="0">
                  <c:v>Overall</c:v>
                </c:pt>
              </c:strCache>
            </c:strRef>
          </c:tx>
          <c:spPr>
            <a:ln w="28575" cap="rnd">
              <a:solidFill>
                <a:srgbClr val="009690"/>
              </a:solidFill>
              <a:round/>
            </a:ln>
            <a:effectLst/>
          </c:spPr>
          <c:marker>
            <c:symbol val="none"/>
          </c:marker>
          <c:dLbls>
            <c:dLbl>
              <c:idx val="0"/>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A67-4089-A827-1AB5BD5A33B9}"/>
                </c:ext>
              </c:extLst>
            </c:dLbl>
            <c:dLbl>
              <c:idx val="1"/>
              <c:delete val="1"/>
              <c:extLst>
                <c:ext xmlns:c15="http://schemas.microsoft.com/office/drawing/2012/chart" uri="{CE6537A1-D6FC-4f65-9D91-7224C49458BB}"/>
                <c:ext xmlns:c16="http://schemas.microsoft.com/office/drawing/2014/chart" uri="{C3380CC4-5D6E-409C-BE32-E72D297353CC}">
                  <c16:uniqueId val="{00000005-0A67-4089-A827-1AB5BD5A33B9}"/>
                </c:ext>
              </c:extLst>
            </c:dLbl>
            <c:dLbl>
              <c:idx val="2"/>
              <c:delete val="1"/>
              <c:extLst>
                <c:ext xmlns:c15="http://schemas.microsoft.com/office/drawing/2012/chart" uri="{CE6537A1-D6FC-4f65-9D91-7224C49458BB}"/>
                <c:ext xmlns:c16="http://schemas.microsoft.com/office/drawing/2014/chart" uri="{C3380CC4-5D6E-409C-BE32-E72D297353CC}">
                  <c16:uniqueId val="{00000013-0A67-4089-A827-1AB5BD5A33B9}"/>
                </c:ext>
              </c:extLst>
            </c:dLbl>
            <c:dLbl>
              <c:idx val="3"/>
              <c:delete val="1"/>
              <c:extLst>
                <c:ext xmlns:c15="http://schemas.microsoft.com/office/drawing/2012/chart" uri="{CE6537A1-D6FC-4f65-9D91-7224C49458BB}"/>
                <c:ext xmlns:c16="http://schemas.microsoft.com/office/drawing/2014/chart" uri="{C3380CC4-5D6E-409C-BE32-E72D297353CC}">
                  <c16:uniqueId val="{00000012-0A67-4089-A827-1AB5BD5A33B9}"/>
                </c:ext>
              </c:extLst>
            </c:dLbl>
            <c:dLbl>
              <c:idx val="4"/>
              <c:delete val="1"/>
              <c:extLst>
                <c:ext xmlns:c15="http://schemas.microsoft.com/office/drawing/2012/chart" uri="{CE6537A1-D6FC-4f65-9D91-7224C49458BB}"/>
                <c:ext xmlns:c16="http://schemas.microsoft.com/office/drawing/2014/chart" uri="{C3380CC4-5D6E-409C-BE32-E72D297353CC}">
                  <c16:uniqueId val="{00000006-0A67-4089-A827-1AB5BD5A33B9}"/>
                </c:ext>
              </c:extLst>
            </c:dLbl>
            <c:dLbl>
              <c:idx val="5"/>
              <c:delete val="1"/>
              <c:extLst>
                <c:ext xmlns:c15="http://schemas.microsoft.com/office/drawing/2012/chart" uri="{CE6537A1-D6FC-4f65-9D91-7224C49458BB}"/>
                <c:ext xmlns:c16="http://schemas.microsoft.com/office/drawing/2014/chart" uri="{C3380CC4-5D6E-409C-BE32-E72D297353CC}">
                  <c16:uniqueId val="{00000007-0A67-4089-A827-1AB5BD5A33B9}"/>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009690"/>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May '23 
(S7)</c:v>
                </c:pt>
                <c:pt idx="1">
                  <c:v>July '23
(S8)</c:v>
                </c:pt>
                <c:pt idx="2">
                  <c:v>Sep '23
(S9)</c:v>
                </c:pt>
                <c:pt idx="3">
                  <c:v>Nov '23
(S10)</c:v>
                </c:pt>
                <c:pt idx="4">
                  <c:v>Feb '24
(S11)</c:v>
                </c:pt>
                <c:pt idx="5">
                  <c:v>May '24
(S12)</c:v>
                </c:pt>
                <c:pt idx="6">
                  <c:v>July '24
(S13)</c:v>
                </c:pt>
              </c:strCache>
            </c:strRef>
          </c:cat>
          <c:val>
            <c:numRef>
              <c:f>Sheet1!$D$2:$D$8</c:f>
              <c:numCache>
                <c:formatCode>General</c:formatCode>
                <c:ptCount val="7"/>
                <c:pt idx="0">
                  <c:v>70.5</c:v>
                </c:pt>
                <c:pt idx="1">
                  <c:v>71.8</c:v>
                </c:pt>
                <c:pt idx="2" formatCode="0.0">
                  <c:v>71.5</c:v>
                </c:pt>
                <c:pt idx="3" formatCode="0.0">
                  <c:v>70</c:v>
                </c:pt>
                <c:pt idx="4">
                  <c:v>71.400000000000006</c:v>
                </c:pt>
                <c:pt idx="5">
                  <c:v>72.099999999999994</c:v>
                </c:pt>
                <c:pt idx="6">
                  <c:v>71.599999999999994</c:v>
                </c:pt>
              </c:numCache>
            </c:numRef>
          </c:val>
          <c:smooth val="0"/>
          <c:extLst>
            <c:ext xmlns:c16="http://schemas.microsoft.com/office/drawing/2014/chart" uri="{C3380CC4-5D6E-409C-BE32-E72D297353CC}">
              <c16:uniqueId val="{00000008-0A67-4089-A827-1AB5BD5A33B9}"/>
            </c:ext>
          </c:extLst>
        </c:ser>
        <c:dLbls>
          <c:showLegendKey val="0"/>
          <c:showVal val="0"/>
          <c:showCatName val="0"/>
          <c:showSerName val="0"/>
          <c:showPercent val="0"/>
          <c:showBubbleSize val="0"/>
        </c:dLbls>
        <c:smooth val="0"/>
        <c:axId val="970033424"/>
        <c:axId val="970030904"/>
      </c:lineChart>
      <c:catAx>
        <c:axId val="97003342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70030904"/>
        <c:crosses val="autoZero"/>
        <c:auto val="1"/>
        <c:lblAlgn val="ctr"/>
        <c:lblOffset val="100"/>
        <c:noMultiLvlLbl val="0"/>
      </c:catAx>
      <c:valAx>
        <c:axId val="970030904"/>
        <c:scaling>
          <c:orientation val="minMax"/>
          <c:max val="85"/>
          <c:min val="55"/>
        </c:scaling>
        <c:delete val="1"/>
        <c:axPos val="l"/>
        <c:numFmt formatCode="General" sourceLinked="1"/>
        <c:majorTickMark val="out"/>
        <c:minorTickMark val="none"/>
        <c:tickLblPos val="nextTo"/>
        <c:crossAx val="97003342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456853093180064E-3"/>
          <c:y val="3.3935007232203794E-2"/>
          <c:w val="0.99395431469068196"/>
          <c:h val="0.66628883598852473"/>
        </c:manualLayout>
      </c:layout>
      <c:lineChart>
        <c:grouping val="standard"/>
        <c:varyColors val="0"/>
        <c:ser>
          <c:idx val="0"/>
          <c:order val="0"/>
          <c:tx>
            <c:strRef>
              <c:f>Sheet1!$B$1</c:f>
              <c:strCache>
                <c:ptCount val="1"/>
                <c:pt idx="0">
                  <c:v>Overall HCS</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accent6"/>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May '23 
(S7)</c:v>
                </c:pt>
                <c:pt idx="1">
                  <c:v>July '23
(S8)</c:v>
                </c:pt>
                <c:pt idx="2">
                  <c:v>Sep '23
(S9)</c:v>
                </c:pt>
                <c:pt idx="3">
                  <c:v>Nov '23
(S10)</c:v>
                </c:pt>
                <c:pt idx="4">
                  <c:v>Feb '24
(S11)</c:v>
                </c:pt>
                <c:pt idx="5">
                  <c:v>May '24
(S12)</c:v>
                </c:pt>
                <c:pt idx="6">
                  <c:v>July '24
(S13)</c:v>
                </c:pt>
              </c:strCache>
            </c:strRef>
          </c:cat>
          <c:val>
            <c:numRef>
              <c:f>Sheet1!$B$2:$B$8</c:f>
            </c:numRef>
          </c:val>
          <c:smooth val="0"/>
          <c:extLst>
            <c:ext xmlns:c16="http://schemas.microsoft.com/office/drawing/2014/chart" uri="{C3380CC4-5D6E-409C-BE32-E72D297353CC}">
              <c16:uniqueId val="{00000000-9395-4BD6-B84A-1B78DE58808E}"/>
            </c:ext>
          </c:extLst>
        </c:ser>
        <c:ser>
          <c:idx val="1"/>
          <c:order val="1"/>
          <c:tx>
            <c:strRef>
              <c:f>Sheet1!$C$1</c:f>
              <c:strCache>
                <c:ptCount val="1"/>
                <c:pt idx="0">
                  <c:v>Disabled</c:v>
                </c:pt>
              </c:strCache>
            </c:strRef>
          </c:tx>
          <c:spPr>
            <a:ln w="28575" cap="rnd">
              <a:solidFill>
                <a:schemeClr val="accent2"/>
              </a:solidFill>
              <a:round/>
            </a:ln>
            <a:effectLst/>
          </c:spPr>
          <c:marker>
            <c:symbol val="none"/>
          </c:marker>
          <c:dLbls>
            <c:dLbl>
              <c:idx val="0"/>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395-4BD6-B84A-1B78DE58808E}"/>
                </c:ext>
              </c:extLst>
            </c:dLbl>
            <c:dLbl>
              <c:idx val="1"/>
              <c:delete val="1"/>
              <c:extLst>
                <c:ext xmlns:c15="http://schemas.microsoft.com/office/drawing/2012/chart" uri="{CE6537A1-D6FC-4f65-9D91-7224C49458BB}"/>
                <c:ext xmlns:c16="http://schemas.microsoft.com/office/drawing/2014/chart" uri="{C3380CC4-5D6E-409C-BE32-E72D297353CC}">
                  <c16:uniqueId val="{00000002-9395-4BD6-B84A-1B78DE58808E}"/>
                </c:ext>
              </c:extLst>
            </c:dLbl>
            <c:dLbl>
              <c:idx val="2"/>
              <c:delete val="1"/>
              <c:extLst>
                <c:ext xmlns:c15="http://schemas.microsoft.com/office/drawing/2012/chart" uri="{CE6537A1-D6FC-4f65-9D91-7224C49458BB}"/>
                <c:ext xmlns:c16="http://schemas.microsoft.com/office/drawing/2014/chart" uri="{C3380CC4-5D6E-409C-BE32-E72D297353CC}">
                  <c16:uniqueId val="{00000003-9395-4BD6-B84A-1B78DE58808E}"/>
                </c:ext>
              </c:extLst>
            </c:dLbl>
            <c:dLbl>
              <c:idx val="3"/>
              <c:delete val="1"/>
              <c:extLst>
                <c:ext xmlns:c15="http://schemas.microsoft.com/office/drawing/2012/chart" uri="{CE6537A1-D6FC-4f65-9D91-7224C49458BB}"/>
                <c:ext xmlns:c16="http://schemas.microsoft.com/office/drawing/2014/chart" uri="{C3380CC4-5D6E-409C-BE32-E72D297353CC}">
                  <c16:uniqueId val="{00000004-9395-4BD6-B84A-1B78DE58808E}"/>
                </c:ext>
              </c:extLst>
            </c:dLbl>
            <c:dLbl>
              <c:idx val="4"/>
              <c:delete val="1"/>
              <c:extLst>
                <c:ext xmlns:c15="http://schemas.microsoft.com/office/drawing/2012/chart" uri="{CE6537A1-D6FC-4f65-9D91-7224C49458BB}"/>
                <c:ext xmlns:c16="http://schemas.microsoft.com/office/drawing/2014/chart" uri="{C3380CC4-5D6E-409C-BE32-E72D297353CC}">
                  <c16:uniqueId val="{00000005-9395-4BD6-B84A-1B78DE58808E}"/>
                </c:ext>
              </c:extLst>
            </c:dLbl>
            <c:dLbl>
              <c:idx val="5"/>
              <c:delete val="1"/>
              <c:extLst>
                <c:ext xmlns:c15="http://schemas.microsoft.com/office/drawing/2012/chart" uri="{CE6537A1-D6FC-4f65-9D91-7224C49458BB}"/>
                <c:ext xmlns:c16="http://schemas.microsoft.com/office/drawing/2014/chart" uri="{C3380CC4-5D6E-409C-BE32-E72D297353CC}">
                  <c16:uniqueId val="{00000006-9395-4BD6-B84A-1B78DE58808E}"/>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accent2"/>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May '23 
(S7)</c:v>
                </c:pt>
                <c:pt idx="1">
                  <c:v>July '23
(S8)</c:v>
                </c:pt>
                <c:pt idx="2">
                  <c:v>Sep '23
(S9)</c:v>
                </c:pt>
                <c:pt idx="3">
                  <c:v>Nov '23
(S10)</c:v>
                </c:pt>
                <c:pt idx="4">
                  <c:v>Feb '24
(S11)</c:v>
                </c:pt>
                <c:pt idx="5">
                  <c:v>May '24
(S12)</c:v>
                </c:pt>
                <c:pt idx="6">
                  <c:v>July '24
(S13)</c:v>
                </c:pt>
              </c:strCache>
            </c:strRef>
          </c:cat>
          <c:val>
            <c:numRef>
              <c:f>Sheet1!$C$2:$C$8</c:f>
              <c:numCache>
                <c:formatCode>0.0</c:formatCode>
                <c:ptCount val="7"/>
                <c:pt idx="0" formatCode="General">
                  <c:v>60.2</c:v>
                </c:pt>
                <c:pt idx="1">
                  <c:v>63.714000000000006</c:v>
                </c:pt>
                <c:pt idx="2">
                  <c:v>60.9</c:v>
                </c:pt>
                <c:pt idx="3">
                  <c:v>61.7</c:v>
                </c:pt>
                <c:pt idx="4">
                  <c:v>61.87745454545454</c:v>
                </c:pt>
                <c:pt idx="5" formatCode="General">
                  <c:v>64.5</c:v>
                </c:pt>
                <c:pt idx="6" formatCode="General">
                  <c:v>62.5</c:v>
                </c:pt>
              </c:numCache>
            </c:numRef>
          </c:val>
          <c:smooth val="0"/>
          <c:extLst>
            <c:ext xmlns:c16="http://schemas.microsoft.com/office/drawing/2014/chart" uri="{C3380CC4-5D6E-409C-BE32-E72D297353CC}">
              <c16:uniqueId val="{00000007-9395-4BD6-B84A-1B78DE58808E}"/>
            </c:ext>
          </c:extLst>
        </c:ser>
        <c:ser>
          <c:idx val="2"/>
          <c:order val="2"/>
          <c:tx>
            <c:strRef>
              <c:f>Sheet1!$D$1</c:f>
              <c:strCache>
                <c:ptCount val="1"/>
                <c:pt idx="0">
                  <c:v>Overall</c:v>
                </c:pt>
              </c:strCache>
            </c:strRef>
          </c:tx>
          <c:spPr>
            <a:ln w="28575" cap="rnd">
              <a:solidFill>
                <a:srgbClr val="009690"/>
              </a:solidFill>
              <a:round/>
            </a:ln>
            <a:effectLst/>
          </c:spPr>
          <c:marker>
            <c:symbol val="none"/>
          </c:marker>
          <c:dLbls>
            <c:dLbl>
              <c:idx val="0"/>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9395-4BD6-B84A-1B78DE58808E}"/>
                </c:ext>
              </c:extLst>
            </c:dLbl>
            <c:dLbl>
              <c:idx val="1"/>
              <c:delete val="1"/>
              <c:extLst>
                <c:ext xmlns:c15="http://schemas.microsoft.com/office/drawing/2012/chart" uri="{CE6537A1-D6FC-4f65-9D91-7224C49458BB}"/>
                <c:ext xmlns:c16="http://schemas.microsoft.com/office/drawing/2014/chart" uri="{C3380CC4-5D6E-409C-BE32-E72D297353CC}">
                  <c16:uniqueId val="{00000009-9395-4BD6-B84A-1B78DE58808E}"/>
                </c:ext>
              </c:extLst>
            </c:dLbl>
            <c:dLbl>
              <c:idx val="2"/>
              <c:delete val="1"/>
              <c:extLst>
                <c:ext xmlns:c15="http://schemas.microsoft.com/office/drawing/2012/chart" uri="{CE6537A1-D6FC-4f65-9D91-7224C49458BB}"/>
                <c:ext xmlns:c16="http://schemas.microsoft.com/office/drawing/2014/chart" uri="{C3380CC4-5D6E-409C-BE32-E72D297353CC}">
                  <c16:uniqueId val="{0000000A-9395-4BD6-B84A-1B78DE58808E}"/>
                </c:ext>
              </c:extLst>
            </c:dLbl>
            <c:dLbl>
              <c:idx val="3"/>
              <c:delete val="1"/>
              <c:extLst>
                <c:ext xmlns:c15="http://schemas.microsoft.com/office/drawing/2012/chart" uri="{CE6537A1-D6FC-4f65-9D91-7224C49458BB}"/>
                <c:ext xmlns:c16="http://schemas.microsoft.com/office/drawing/2014/chart" uri="{C3380CC4-5D6E-409C-BE32-E72D297353CC}">
                  <c16:uniqueId val="{0000000B-9395-4BD6-B84A-1B78DE58808E}"/>
                </c:ext>
              </c:extLst>
            </c:dLbl>
            <c:dLbl>
              <c:idx val="4"/>
              <c:delete val="1"/>
              <c:extLst>
                <c:ext xmlns:c15="http://schemas.microsoft.com/office/drawing/2012/chart" uri="{CE6537A1-D6FC-4f65-9D91-7224C49458BB}"/>
                <c:ext xmlns:c16="http://schemas.microsoft.com/office/drawing/2014/chart" uri="{C3380CC4-5D6E-409C-BE32-E72D297353CC}">
                  <c16:uniqueId val="{0000000C-9395-4BD6-B84A-1B78DE58808E}"/>
                </c:ext>
              </c:extLst>
            </c:dLbl>
            <c:dLbl>
              <c:idx val="5"/>
              <c:delete val="1"/>
              <c:extLst>
                <c:ext xmlns:c15="http://schemas.microsoft.com/office/drawing/2012/chart" uri="{CE6537A1-D6FC-4f65-9D91-7224C49458BB}"/>
                <c:ext xmlns:c16="http://schemas.microsoft.com/office/drawing/2014/chart" uri="{C3380CC4-5D6E-409C-BE32-E72D297353CC}">
                  <c16:uniqueId val="{0000000D-9395-4BD6-B84A-1B78DE58808E}"/>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009690"/>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May '23 
(S7)</c:v>
                </c:pt>
                <c:pt idx="1">
                  <c:v>July '23
(S8)</c:v>
                </c:pt>
                <c:pt idx="2">
                  <c:v>Sep '23
(S9)</c:v>
                </c:pt>
                <c:pt idx="3">
                  <c:v>Nov '23
(S10)</c:v>
                </c:pt>
                <c:pt idx="4">
                  <c:v>Feb '24
(S11)</c:v>
                </c:pt>
                <c:pt idx="5">
                  <c:v>May '24
(S12)</c:v>
                </c:pt>
                <c:pt idx="6">
                  <c:v>July '24
(S13)</c:v>
                </c:pt>
              </c:strCache>
            </c:strRef>
          </c:cat>
          <c:val>
            <c:numRef>
              <c:f>Sheet1!$D$2:$D$8</c:f>
              <c:numCache>
                <c:formatCode>General</c:formatCode>
                <c:ptCount val="7"/>
                <c:pt idx="0">
                  <c:v>66.8</c:v>
                </c:pt>
                <c:pt idx="1">
                  <c:v>68.400000000000006</c:v>
                </c:pt>
                <c:pt idx="2" formatCode="0.0">
                  <c:v>68.099999999999994</c:v>
                </c:pt>
                <c:pt idx="3" formatCode="0.0">
                  <c:v>65.900000000000006</c:v>
                </c:pt>
                <c:pt idx="4">
                  <c:v>67.599999999999994</c:v>
                </c:pt>
                <c:pt idx="5">
                  <c:v>68.099999999999994</c:v>
                </c:pt>
                <c:pt idx="6">
                  <c:v>66.599999999999994</c:v>
                </c:pt>
              </c:numCache>
            </c:numRef>
          </c:val>
          <c:smooth val="0"/>
          <c:extLst>
            <c:ext xmlns:c16="http://schemas.microsoft.com/office/drawing/2014/chart" uri="{C3380CC4-5D6E-409C-BE32-E72D297353CC}">
              <c16:uniqueId val="{0000000E-9395-4BD6-B84A-1B78DE58808E}"/>
            </c:ext>
          </c:extLst>
        </c:ser>
        <c:dLbls>
          <c:showLegendKey val="0"/>
          <c:showVal val="0"/>
          <c:showCatName val="0"/>
          <c:showSerName val="0"/>
          <c:showPercent val="0"/>
          <c:showBubbleSize val="0"/>
        </c:dLbls>
        <c:smooth val="0"/>
        <c:axId val="970033424"/>
        <c:axId val="970030904"/>
      </c:lineChart>
      <c:catAx>
        <c:axId val="97003342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70030904"/>
        <c:crosses val="autoZero"/>
        <c:auto val="1"/>
        <c:lblAlgn val="ctr"/>
        <c:lblOffset val="100"/>
        <c:noMultiLvlLbl val="0"/>
      </c:catAx>
      <c:valAx>
        <c:axId val="970030904"/>
        <c:scaling>
          <c:orientation val="minMax"/>
          <c:max val="100"/>
          <c:min val="50"/>
        </c:scaling>
        <c:delete val="1"/>
        <c:axPos val="l"/>
        <c:numFmt formatCode="General" sourceLinked="1"/>
        <c:majorTickMark val="out"/>
        <c:minorTickMark val="none"/>
        <c:tickLblPos val="nextTo"/>
        <c:crossAx val="9700334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456853093180064E-3"/>
          <c:y val="3.3935007232203794E-2"/>
          <c:w val="0.99395431469068196"/>
          <c:h val="0.66628883598852473"/>
        </c:manualLayout>
      </c:layout>
      <c:lineChart>
        <c:grouping val="standard"/>
        <c:varyColors val="0"/>
        <c:ser>
          <c:idx val="0"/>
          <c:order val="0"/>
          <c:tx>
            <c:strRef>
              <c:f>Sheet1!$B$1</c:f>
              <c:strCache>
                <c:ptCount val="1"/>
                <c:pt idx="0">
                  <c:v>Overall HCS</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accent6"/>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May '23 
(S7)</c:v>
                </c:pt>
                <c:pt idx="1">
                  <c:v>July '23
(S8)</c:v>
                </c:pt>
                <c:pt idx="2">
                  <c:v>Sep '23
(S9)</c:v>
                </c:pt>
                <c:pt idx="3">
                  <c:v>Nov '23
(S10)</c:v>
                </c:pt>
                <c:pt idx="4">
                  <c:v>Feb '24
(S11)</c:v>
                </c:pt>
                <c:pt idx="5">
                  <c:v>May '24
(S12)</c:v>
                </c:pt>
                <c:pt idx="6">
                  <c:v>July '24
(S13)</c:v>
                </c:pt>
              </c:strCache>
            </c:strRef>
          </c:cat>
          <c:val>
            <c:numRef>
              <c:f>Sheet1!$B$2:$B$8</c:f>
            </c:numRef>
          </c:val>
          <c:smooth val="0"/>
          <c:extLst>
            <c:ext xmlns:c16="http://schemas.microsoft.com/office/drawing/2014/chart" uri="{C3380CC4-5D6E-409C-BE32-E72D297353CC}">
              <c16:uniqueId val="{00000000-9F1A-417E-942F-9A70A8808F70}"/>
            </c:ext>
          </c:extLst>
        </c:ser>
        <c:ser>
          <c:idx val="1"/>
          <c:order val="1"/>
          <c:tx>
            <c:strRef>
              <c:f>Sheet1!$C$1</c:f>
              <c:strCache>
                <c:ptCount val="1"/>
                <c:pt idx="0">
                  <c:v>Disabled</c:v>
                </c:pt>
              </c:strCache>
            </c:strRef>
          </c:tx>
          <c:spPr>
            <a:ln w="28575" cap="rnd">
              <a:solidFill>
                <a:schemeClr val="accent2"/>
              </a:solidFill>
              <a:round/>
            </a:ln>
            <a:effectLst/>
          </c:spPr>
          <c:marker>
            <c:symbol val="none"/>
          </c:marker>
          <c:dLbls>
            <c:dLbl>
              <c:idx val="0"/>
              <c:layout>
                <c:manualLayout>
                  <c:x val="-0.10089407920669824"/>
                  <c:y val="-1.912561311143606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F1A-417E-942F-9A70A8808F70}"/>
                </c:ext>
              </c:extLst>
            </c:dLbl>
            <c:dLbl>
              <c:idx val="1"/>
              <c:delete val="1"/>
              <c:extLst>
                <c:ext xmlns:c15="http://schemas.microsoft.com/office/drawing/2012/chart" uri="{CE6537A1-D6FC-4f65-9D91-7224C49458BB}"/>
                <c:ext xmlns:c16="http://schemas.microsoft.com/office/drawing/2014/chart" uri="{C3380CC4-5D6E-409C-BE32-E72D297353CC}">
                  <c16:uniqueId val="{00000002-9F1A-417E-942F-9A70A8808F70}"/>
                </c:ext>
              </c:extLst>
            </c:dLbl>
            <c:dLbl>
              <c:idx val="2"/>
              <c:delete val="1"/>
              <c:extLst>
                <c:ext xmlns:c15="http://schemas.microsoft.com/office/drawing/2012/chart" uri="{CE6537A1-D6FC-4f65-9D91-7224C49458BB}"/>
                <c:ext xmlns:c16="http://schemas.microsoft.com/office/drawing/2014/chart" uri="{C3380CC4-5D6E-409C-BE32-E72D297353CC}">
                  <c16:uniqueId val="{00000003-9F1A-417E-942F-9A70A8808F70}"/>
                </c:ext>
              </c:extLst>
            </c:dLbl>
            <c:dLbl>
              <c:idx val="3"/>
              <c:delete val="1"/>
              <c:extLst>
                <c:ext xmlns:c15="http://schemas.microsoft.com/office/drawing/2012/chart" uri="{CE6537A1-D6FC-4f65-9D91-7224C49458BB}"/>
                <c:ext xmlns:c16="http://schemas.microsoft.com/office/drawing/2014/chart" uri="{C3380CC4-5D6E-409C-BE32-E72D297353CC}">
                  <c16:uniqueId val="{00000004-9F1A-417E-942F-9A70A8808F70}"/>
                </c:ext>
              </c:extLst>
            </c:dLbl>
            <c:dLbl>
              <c:idx val="4"/>
              <c:delete val="1"/>
              <c:extLst>
                <c:ext xmlns:c15="http://schemas.microsoft.com/office/drawing/2012/chart" uri="{CE6537A1-D6FC-4f65-9D91-7224C49458BB}"/>
                <c:ext xmlns:c16="http://schemas.microsoft.com/office/drawing/2014/chart" uri="{C3380CC4-5D6E-409C-BE32-E72D297353CC}">
                  <c16:uniqueId val="{00000005-9F1A-417E-942F-9A70A8808F70}"/>
                </c:ext>
              </c:extLst>
            </c:dLbl>
            <c:dLbl>
              <c:idx val="5"/>
              <c:delete val="1"/>
              <c:extLst>
                <c:ext xmlns:c15="http://schemas.microsoft.com/office/drawing/2012/chart" uri="{CE6537A1-D6FC-4f65-9D91-7224C49458BB}"/>
                <c:ext xmlns:c16="http://schemas.microsoft.com/office/drawing/2014/chart" uri="{C3380CC4-5D6E-409C-BE32-E72D297353CC}">
                  <c16:uniqueId val="{00000006-9F1A-417E-942F-9A70A8808F70}"/>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accent2"/>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May '23 
(S7)</c:v>
                </c:pt>
                <c:pt idx="1">
                  <c:v>July '23
(S8)</c:v>
                </c:pt>
                <c:pt idx="2">
                  <c:v>Sep '23
(S9)</c:v>
                </c:pt>
                <c:pt idx="3">
                  <c:v>Nov '23
(S10)</c:v>
                </c:pt>
                <c:pt idx="4">
                  <c:v>Feb '24
(S11)</c:v>
                </c:pt>
                <c:pt idx="5">
                  <c:v>May '24
(S12)</c:v>
                </c:pt>
                <c:pt idx="6">
                  <c:v>July '24
(S13)</c:v>
                </c:pt>
              </c:strCache>
            </c:strRef>
          </c:cat>
          <c:val>
            <c:numRef>
              <c:f>Sheet1!$C$2:$C$8</c:f>
              <c:numCache>
                <c:formatCode>0.0</c:formatCode>
                <c:ptCount val="7"/>
                <c:pt idx="0" formatCode="General">
                  <c:v>52.1</c:v>
                </c:pt>
                <c:pt idx="1">
                  <c:v>54.634576271186447</c:v>
                </c:pt>
                <c:pt idx="2">
                  <c:v>57.6</c:v>
                </c:pt>
                <c:pt idx="3">
                  <c:v>52</c:v>
                </c:pt>
                <c:pt idx="4">
                  <c:v>54.602205882352941</c:v>
                </c:pt>
                <c:pt idx="5" formatCode="General">
                  <c:v>57.2</c:v>
                </c:pt>
                <c:pt idx="6" formatCode="General">
                  <c:v>60</c:v>
                </c:pt>
              </c:numCache>
            </c:numRef>
          </c:val>
          <c:smooth val="0"/>
          <c:extLst>
            <c:ext xmlns:c16="http://schemas.microsoft.com/office/drawing/2014/chart" uri="{C3380CC4-5D6E-409C-BE32-E72D297353CC}">
              <c16:uniqueId val="{00000007-9F1A-417E-942F-9A70A8808F70}"/>
            </c:ext>
          </c:extLst>
        </c:ser>
        <c:ser>
          <c:idx val="2"/>
          <c:order val="2"/>
          <c:tx>
            <c:strRef>
              <c:f>Sheet1!$D$1</c:f>
              <c:strCache>
                <c:ptCount val="1"/>
                <c:pt idx="0">
                  <c:v>Overall</c:v>
                </c:pt>
              </c:strCache>
            </c:strRef>
          </c:tx>
          <c:spPr>
            <a:ln w="28575" cap="rnd">
              <a:solidFill>
                <a:srgbClr val="009690"/>
              </a:solidFill>
              <a:round/>
            </a:ln>
            <a:effectLst/>
          </c:spPr>
          <c:marker>
            <c:symbol val="none"/>
          </c:marker>
          <c:dLbls>
            <c:dLbl>
              <c:idx val="0"/>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9F1A-417E-942F-9A70A8808F70}"/>
                </c:ext>
              </c:extLst>
            </c:dLbl>
            <c:dLbl>
              <c:idx val="1"/>
              <c:delete val="1"/>
              <c:extLst>
                <c:ext xmlns:c15="http://schemas.microsoft.com/office/drawing/2012/chart" uri="{CE6537A1-D6FC-4f65-9D91-7224C49458BB}"/>
                <c:ext xmlns:c16="http://schemas.microsoft.com/office/drawing/2014/chart" uri="{C3380CC4-5D6E-409C-BE32-E72D297353CC}">
                  <c16:uniqueId val="{00000009-9F1A-417E-942F-9A70A8808F70}"/>
                </c:ext>
              </c:extLst>
            </c:dLbl>
            <c:dLbl>
              <c:idx val="2"/>
              <c:delete val="1"/>
              <c:extLst>
                <c:ext xmlns:c15="http://schemas.microsoft.com/office/drawing/2012/chart" uri="{CE6537A1-D6FC-4f65-9D91-7224C49458BB}"/>
                <c:ext xmlns:c16="http://schemas.microsoft.com/office/drawing/2014/chart" uri="{C3380CC4-5D6E-409C-BE32-E72D297353CC}">
                  <c16:uniqueId val="{0000000A-9F1A-417E-942F-9A70A8808F70}"/>
                </c:ext>
              </c:extLst>
            </c:dLbl>
            <c:dLbl>
              <c:idx val="3"/>
              <c:delete val="1"/>
              <c:extLst>
                <c:ext xmlns:c15="http://schemas.microsoft.com/office/drawing/2012/chart" uri="{CE6537A1-D6FC-4f65-9D91-7224C49458BB}"/>
                <c:ext xmlns:c16="http://schemas.microsoft.com/office/drawing/2014/chart" uri="{C3380CC4-5D6E-409C-BE32-E72D297353CC}">
                  <c16:uniqueId val="{0000000B-9F1A-417E-942F-9A70A8808F70}"/>
                </c:ext>
              </c:extLst>
            </c:dLbl>
            <c:dLbl>
              <c:idx val="4"/>
              <c:delete val="1"/>
              <c:extLst>
                <c:ext xmlns:c15="http://schemas.microsoft.com/office/drawing/2012/chart" uri="{CE6537A1-D6FC-4f65-9D91-7224C49458BB}"/>
                <c:ext xmlns:c16="http://schemas.microsoft.com/office/drawing/2014/chart" uri="{C3380CC4-5D6E-409C-BE32-E72D297353CC}">
                  <c16:uniqueId val="{0000000C-9F1A-417E-942F-9A70A8808F70}"/>
                </c:ext>
              </c:extLst>
            </c:dLbl>
            <c:dLbl>
              <c:idx val="5"/>
              <c:delete val="1"/>
              <c:extLst>
                <c:ext xmlns:c15="http://schemas.microsoft.com/office/drawing/2012/chart" uri="{CE6537A1-D6FC-4f65-9D91-7224C49458BB}"/>
                <c:ext xmlns:c16="http://schemas.microsoft.com/office/drawing/2014/chart" uri="{C3380CC4-5D6E-409C-BE32-E72D297353CC}">
                  <c16:uniqueId val="{0000000D-9F1A-417E-942F-9A70A8808F70}"/>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009690"/>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May '23 
(S7)</c:v>
                </c:pt>
                <c:pt idx="1">
                  <c:v>July '23
(S8)</c:v>
                </c:pt>
                <c:pt idx="2">
                  <c:v>Sep '23
(S9)</c:v>
                </c:pt>
                <c:pt idx="3">
                  <c:v>Nov '23
(S10)</c:v>
                </c:pt>
                <c:pt idx="4">
                  <c:v>Feb '24
(S11)</c:v>
                </c:pt>
                <c:pt idx="5">
                  <c:v>May '24
(S12)</c:v>
                </c:pt>
                <c:pt idx="6">
                  <c:v>July '24
(S13)</c:v>
                </c:pt>
              </c:strCache>
            </c:strRef>
          </c:cat>
          <c:val>
            <c:numRef>
              <c:f>Sheet1!$D$2:$D$8</c:f>
              <c:numCache>
                <c:formatCode>General</c:formatCode>
                <c:ptCount val="7"/>
                <c:pt idx="0">
                  <c:v>64</c:v>
                </c:pt>
                <c:pt idx="1">
                  <c:v>65.5</c:v>
                </c:pt>
                <c:pt idx="2" formatCode="0.0">
                  <c:v>64.5</c:v>
                </c:pt>
                <c:pt idx="3" formatCode="0.0">
                  <c:v>63.3</c:v>
                </c:pt>
                <c:pt idx="4">
                  <c:v>65.3</c:v>
                </c:pt>
                <c:pt idx="5">
                  <c:v>66.599999999999994</c:v>
                </c:pt>
                <c:pt idx="6">
                  <c:v>67.400000000000006</c:v>
                </c:pt>
              </c:numCache>
            </c:numRef>
          </c:val>
          <c:smooth val="0"/>
          <c:extLst>
            <c:ext xmlns:c16="http://schemas.microsoft.com/office/drawing/2014/chart" uri="{C3380CC4-5D6E-409C-BE32-E72D297353CC}">
              <c16:uniqueId val="{0000000E-9F1A-417E-942F-9A70A8808F70}"/>
            </c:ext>
          </c:extLst>
        </c:ser>
        <c:dLbls>
          <c:showLegendKey val="0"/>
          <c:showVal val="0"/>
          <c:showCatName val="0"/>
          <c:showSerName val="0"/>
          <c:showPercent val="0"/>
          <c:showBubbleSize val="0"/>
        </c:dLbls>
        <c:smooth val="0"/>
        <c:axId val="970033424"/>
        <c:axId val="970030904"/>
      </c:lineChart>
      <c:catAx>
        <c:axId val="97003342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70030904"/>
        <c:crosses val="autoZero"/>
        <c:auto val="1"/>
        <c:lblAlgn val="ctr"/>
        <c:lblOffset val="100"/>
        <c:noMultiLvlLbl val="0"/>
      </c:catAx>
      <c:valAx>
        <c:axId val="970030904"/>
        <c:scaling>
          <c:orientation val="minMax"/>
          <c:max val="100"/>
          <c:min val="50"/>
        </c:scaling>
        <c:delete val="1"/>
        <c:axPos val="l"/>
        <c:numFmt formatCode="General" sourceLinked="1"/>
        <c:majorTickMark val="out"/>
        <c:minorTickMark val="none"/>
        <c:tickLblPos val="nextTo"/>
        <c:crossAx val="9700334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456853093180064E-3"/>
          <c:y val="3.3935007232203794E-2"/>
          <c:w val="0.99395431469068196"/>
          <c:h val="0.66628883598852473"/>
        </c:manualLayout>
      </c:layout>
      <c:lineChart>
        <c:grouping val="standard"/>
        <c:varyColors val="0"/>
        <c:ser>
          <c:idx val="0"/>
          <c:order val="0"/>
          <c:tx>
            <c:strRef>
              <c:f>Sheet1!$B$1</c:f>
              <c:strCache>
                <c:ptCount val="1"/>
                <c:pt idx="0">
                  <c:v>Overall HCS</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accent6"/>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May '23 
(S7)</c:v>
                </c:pt>
                <c:pt idx="1">
                  <c:v>July '23
(S8)</c:v>
                </c:pt>
                <c:pt idx="2">
                  <c:v>Sep '23
(S9)</c:v>
                </c:pt>
                <c:pt idx="3">
                  <c:v>Nov '23
(S10)</c:v>
                </c:pt>
                <c:pt idx="4">
                  <c:v>Feb '24
(S11)</c:v>
                </c:pt>
                <c:pt idx="5">
                  <c:v>May '24
(S12)</c:v>
                </c:pt>
                <c:pt idx="6">
                  <c:v>July '24
(S12)</c:v>
                </c:pt>
              </c:strCache>
            </c:strRef>
          </c:cat>
          <c:val>
            <c:numRef>
              <c:f>Sheet1!$B$2:$B$8</c:f>
            </c:numRef>
          </c:val>
          <c:smooth val="0"/>
          <c:extLst>
            <c:ext xmlns:c16="http://schemas.microsoft.com/office/drawing/2014/chart" uri="{C3380CC4-5D6E-409C-BE32-E72D297353CC}">
              <c16:uniqueId val="{00000000-20D1-40B6-B6D4-35EC5AE28220}"/>
            </c:ext>
          </c:extLst>
        </c:ser>
        <c:ser>
          <c:idx val="1"/>
          <c:order val="1"/>
          <c:tx>
            <c:strRef>
              <c:f>Sheet1!$C$1</c:f>
              <c:strCache>
                <c:ptCount val="1"/>
                <c:pt idx="0">
                  <c:v>Disabled</c:v>
                </c:pt>
              </c:strCache>
            </c:strRef>
          </c:tx>
          <c:spPr>
            <a:ln w="28575" cap="rnd">
              <a:solidFill>
                <a:schemeClr val="accent2"/>
              </a:solidFill>
              <a:round/>
            </a:ln>
            <a:effectLst/>
          </c:spPr>
          <c:marker>
            <c:symbol val="none"/>
          </c:marker>
          <c:dLbls>
            <c:dLbl>
              <c:idx val="0"/>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0D1-40B6-B6D4-35EC5AE28220}"/>
                </c:ext>
              </c:extLst>
            </c:dLbl>
            <c:dLbl>
              <c:idx val="1"/>
              <c:delete val="1"/>
              <c:extLst>
                <c:ext xmlns:c15="http://schemas.microsoft.com/office/drawing/2012/chart" uri="{CE6537A1-D6FC-4f65-9D91-7224C49458BB}"/>
                <c:ext xmlns:c16="http://schemas.microsoft.com/office/drawing/2014/chart" uri="{C3380CC4-5D6E-409C-BE32-E72D297353CC}">
                  <c16:uniqueId val="{00000002-20D1-40B6-B6D4-35EC5AE28220}"/>
                </c:ext>
              </c:extLst>
            </c:dLbl>
            <c:dLbl>
              <c:idx val="2"/>
              <c:delete val="1"/>
              <c:extLst>
                <c:ext xmlns:c15="http://schemas.microsoft.com/office/drawing/2012/chart" uri="{CE6537A1-D6FC-4f65-9D91-7224C49458BB}"/>
                <c:ext xmlns:c16="http://schemas.microsoft.com/office/drawing/2014/chart" uri="{C3380CC4-5D6E-409C-BE32-E72D297353CC}">
                  <c16:uniqueId val="{00000003-20D1-40B6-B6D4-35EC5AE28220}"/>
                </c:ext>
              </c:extLst>
            </c:dLbl>
            <c:dLbl>
              <c:idx val="3"/>
              <c:delete val="1"/>
              <c:extLst>
                <c:ext xmlns:c15="http://schemas.microsoft.com/office/drawing/2012/chart" uri="{CE6537A1-D6FC-4f65-9D91-7224C49458BB}"/>
                <c:ext xmlns:c16="http://schemas.microsoft.com/office/drawing/2014/chart" uri="{C3380CC4-5D6E-409C-BE32-E72D297353CC}">
                  <c16:uniqueId val="{00000004-20D1-40B6-B6D4-35EC5AE28220}"/>
                </c:ext>
              </c:extLst>
            </c:dLbl>
            <c:dLbl>
              <c:idx val="4"/>
              <c:delete val="1"/>
              <c:extLst>
                <c:ext xmlns:c15="http://schemas.microsoft.com/office/drawing/2012/chart" uri="{CE6537A1-D6FC-4f65-9D91-7224C49458BB}"/>
                <c:ext xmlns:c16="http://schemas.microsoft.com/office/drawing/2014/chart" uri="{C3380CC4-5D6E-409C-BE32-E72D297353CC}">
                  <c16:uniqueId val="{00000005-20D1-40B6-B6D4-35EC5AE28220}"/>
                </c:ext>
              </c:extLst>
            </c:dLbl>
            <c:dLbl>
              <c:idx val="5"/>
              <c:delete val="1"/>
              <c:extLst>
                <c:ext xmlns:c15="http://schemas.microsoft.com/office/drawing/2012/chart" uri="{CE6537A1-D6FC-4f65-9D91-7224C49458BB}"/>
                <c:ext xmlns:c16="http://schemas.microsoft.com/office/drawing/2014/chart" uri="{C3380CC4-5D6E-409C-BE32-E72D297353CC}">
                  <c16:uniqueId val="{00000006-20D1-40B6-B6D4-35EC5AE28220}"/>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accent2"/>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May '23 
(S7)</c:v>
                </c:pt>
                <c:pt idx="1">
                  <c:v>July '23
(S8)</c:v>
                </c:pt>
                <c:pt idx="2">
                  <c:v>Sep '23
(S9)</c:v>
                </c:pt>
                <c:pt idx="3">
                  <c:v>Nov '23
(S10)</c:v>
                </c:pt>
                <c:pt idx="4">
                  <c:v>Feb '24
(S11)</c:v>
                </c:pt>
                <c:pt idx="5">
                  <c:v>May '24
(S12)</c:v>
                </c:pt>
                <c:pt idx="6">
                  <c:v>July '24
(S12)</c:v>
                </c:pt>
              </c:strCache>
            </c:strRef>
          </c:cat>
          <c:val>
            <c:numRef>
              <c:f>Sheet1!$C$2:$C$8</c:f>
              <c:numCache>
                <c:formatCode>0.0</c:formatCode>
                <c:ptCount val="7"/>
                <c:pt idx="0" formatCode="General">
                  <c:v>56.8</c:v>
                </c:pt>
                <c:pt idx="1">
                  <c:v>57.660402684563756</c:v>
                </c:pt>
                <c:pt idx="2">
                  <c:v>57.8</c:v>
                </c:pt>
                <c:pt idx="3">
                  <c:v>58.5</c:v>
                </c:pt>
                <c:pt idx="4">
                  <c:v>57.102888086642601</c:v>
                </c:pt>
                <c:pt idx="5" formatCode="General">
                  <c:v>60.5</c:v>
                </c:pt>
                <c:pt idx="6" formatCode="General">
                  <c:v>58.7</c:v>
                </c:pt>
              </c:numCache>
            </c:numRef>
          </c:val>
          <c:smooth val="0"/>
          <c:extLst>
            <c:ext xmlns:c16="http://schemas.microsoft.com/office/drawing/2014/chart" uri="{C3380CC4-5D6E-409C-BE32-E72D297353CC}">
              <c16:uniqueId val="{00000007-20D1-40B6-B6D4-35EC5AE28220}"/>
            </c:ext>
          </c:extLst>
        </c:ser>
        <c:ser>
          <c:idx val="2"/>
          <c:order val="2"/>
          <c:tx>
            <c:strRef>
              <c:f>Sheet1!$D$1</c:f>
              <c:strCache>
                <c:ptCount val="1"/>
                <c:pt idx="0">
                  <c:v>Overall</c:v>
                </c:pt>
              </c:strCache>
            </c:strRef>
          </c:tx>
          <c:spPr>
            <a:ln w="28575" cap="rnd">
              <a:solidFill>
                <a:srgbClr val="009690"/>
              </a:solidFill>
              <a:round/>
            </a:ln>
            <a:effectLst/>
          </c:spPr>
          <c:marker>
            <c:symbol val="none"/>
          </c:marker>
          <c:dLbls>
            <c:dLbl>
              <c:idx val="0"/>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20D1-40B6-B6D4-35EC5AE28220}"/>
                </c:ext>
              </c:extLst>
            </c:dLbl>
            <c:dLbl>
              <c:idx val="1"/>
              <c:delete val="1"/>
              <c:extLst>
                <c:ext xmlns:c15="http://schemas.microsoft.com/office/drawing/2012/chart" uri="{CE6537A1-D6FC-4f65-9D91-7224C49458BB}"/>
                <c:ext xmlns:c16="http://schemas.microsoft.com/office/drawing/2014/chart" uri="{C3380CC4-5D6E-409C-BE32-E72D297353CC}">
                  <c16:uniqueId val="{00000009-20D1-40B6-B6D4-35EC5AE28220}"/>
                </c:ext>
              </c:extLst>
            </c:dLbl>
            <c:dLbl>
              <c:idx val="2"/>
              <c:delete val="1"/>
              <c:extLst>
                <c:ext xmlns:c15="http://schemas.microsoft.com/office/drawing/2012/chart" uri="{CE6537A1-D6FC-4f65-9D91-7224C49458BB}"/>
                <c:ext xmlns:c16="http://schemas.microsoft.com/office/drawing/2014/chart" uri="{C3380CC4-5D6E-409C-BE32-E72D297353CC}">
                  <c16:uniqueId val="{0000000A-20D1-40B6-B6D4-35EC5AE28220}"/>
                </c:ext>
              </c:extLst>
            </c:dLbl>
            <c:dLbl>
              <c:idx val="3"/>
              <c:delete val="1"/>
              <c:extLst>
                <c:ext xmlns:c15="http://schemas.microsoft.com/office/drawing/2012/chart" uri="{CE6537A1-D6FC-4f65-9D91-7224C49458BB}"/>
                <c:ext xmlns:c16="http://schemas.microsoft.com/office/drawing/2014/chart" uri="{C3380CC4-5D6E-409C-BE32-E72D297353CC}">
                  <c16:uniqueId val="{0000000B-20D1-40B6-B6D4-35EC5AE28220}"/>
                </c:ext>
              </c:extLst>
            </c:dLbl>
            <c:dLbl>
              <c:idx val="4"/>
              <c:delete val="1"/>
              <c:extLst>
                <c:ext xmlns:c15="http://schemas.microsoft.com/office/drawing/2012/chart" uri="{CE6537A1-D6FC-4f65-9D91-7224C49458BB}"/>
                <c:ext xmlns:c16="http://schemas.microsoft.com/office/drawing/2014/chart" uri="{C3380CC4-5D6E-409C-BE32-E72D297353CC}">
                  <c16:uniqueId val="{0000000C-20D1-40B6-B6D4-35EC5AE28220}"/>
                </c:ext>
              </c:extLst>
            </c:dLbl>
            <c:dLbl>
              <c:idx val="5"/>
              <c:delete val="1"/>
              <c:extLst>
                <c:ext xmlns:c15="http://schemas.microsoft.com/office/drawing/2012/chart" uri="{CE6537A1-D6FC-4f65-9D91-7224C49458BB}"/>
                <c:ext xmlns:c16="http://schemas.microsoft.com/office/drawing/2014/chart" uri="{C3380CC4-5D6E-409C-BE32-E72D297353CC}">
                  <c16:uniqueId val="{0000000D-20D1-40B6-B6D4-35EC5AE28220}"/>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009690"/>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May '23 
(S7)</c:v>
                </c:pt>
                <c:pt idx="1">
                  <c:v>July '23
(S8)</c:v>
                </c:pt>
                <c:pt idx="2">
                  <c:v>Sep '23
(S9)</c:v>
                </c:pt>
                <c:pt idx="3">
                  <c:v>Nov '23
(S10)</c:v>
                </c:pt>
                <c:pt idx="4">
                  <c:v>Feb '24
(S11)</c:v>
                </c:pt>
                <c:pt idx="5">
                  <c:v>May '24
(S12)</c:v>
                </c:pt>
                <c:pt idx="6">
                  <c:v>July '24
(S12)</c:v>
                </c:pt>
              </c:strCache>
            </c:strRef>
          </c:cat>
          <c:val>
            <c:numRef>
              <c:f>Sheet1!$D$2:$D$8</c:f>
              <c:numCache>
                <c:formatCode>General</c:formatCode>
                <c:ptCount val="7"/>
                <c:pt idx="0">
                  <c:v>70.400000000000006</c:v>
                </c:pt>
                <c:pt idx="1">
                  <c:v>71.599999999999994</c:v>
                </c:pt>
                <c:pt idx="2" formatCode="0.0">
                  <c:v>72</c:v>
                </c:pt>
                <c:pt idx="3" formatCode="0.0">
                  <c:v>71.099999999999994</c:v>
                </c:pt>
                <c:pt idx="4">
                  <c:v>71.3</c:v>
                </c:pt>
                <c:pt idx="5">
                  <c:v>71.400000000000006</c:v>
                </c:pt>
                <c:pt idx="6">
                  <c:v>71.2</c:v>
                </c:pt>
              </c:numCache>
            </c:numRef>
          </c:val>
          <c:smooth val="0"/>
          <c:extLst>
            <c:ext xmlns:c16="http://schemas.microsoft.com/office/drawing/2014/chart" uri="{C3380CC4-5D6E-409C-BE32-E72D297353CC}">
              <c16:uniqueId val="{0000000E-20D1-40B6-B6D4-35EC5AE28220}"/>
            </c:ext>
          </c:extLst>
        </c:ser>
        <c:dLbls>
          <c:showLegendKey val="0"/>
          <c:showVal val="0"/>
          <c:showCatName val="0"/>
          <c:showSerName val="0"/>
          <c:showPercent val="0"/>
          <c:showBubbleSize val="0"/>
        </c:dLbls>
        <c:smooth val="0"/>
        <c:axId val="970033424"/>
        <c:axId val="970030904"/>
      </c:lineChart>
      <c:catAx>
        <c:axId val="97003342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70030904"/>
        <c:crosses val="autoZero"/>
        <c:auto val="1"/>
        <c:lblAlgn val="ctr"/>
        <c:lblOffset val="100"/>
        <c:noMultiLvlLbl val="0"/>
      </c:catAx>
      <c:valAx>
        <c:axId val="970030904"/>
        <c:scaling>
          <c:orientation val="minMax"/>
          <c:max val="100"/>
          <c:min val="50"/>
        </c:scaling>
        <c:delete val="1"/>
        <c:axPos val="l"/>
        <c:numFmt formatCode="General" sourceLinked="1"/>
        <c:majorTickMark val="out"/>
        <c:minorTickMark val="none"/>
        <c:tickLblPos val="nextTo"/>
        <c:crossAx val="9700334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456853093180064E-3"/>
          <c:y val="3.3935007232203794E-2"/>
          <c:w val="0.99395431469068196"/>
          <c:h val="0.66628883598852473"/>
        </c:manualLayout>
      </c:layout>
      <c:lineChart>
        <c:grouping val="standard"/>
        <c:varyColors val="0"/>
        <c:ser>
          <c:idx val="0"/>
          <c:order val="0"/>
          <c:tx>
            <c:strRef>
              <c:f>Sheet1!$B$1</c:f>
              <c:strCache>
                <c:ptCount val="1"/>
                <c:pt idx="0">
                  <c:v>Overall HCS</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accent6"/>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May '23 
(S7)</c:v>
                </c:pt>
                <c:pt idx="1">
                  <c:v>July '23
(S8)</c:v>
                </c:pt>
                <c:pt idx="2">
                  <c:v>Sep '23
(S9)</c:v>
                </c:pt>
                <c:pt idx="3">
                  <c:v>Nov '23
(S10)</c:v>
                </c:pt>
                <c:pt idx="4">
                  <c:v>Feb '24
(S11)</c:v>
                </c:pt>
                <c:pt idx="5">
                  <c:v>May '24
(S12)</c:v>
                </c:pt>
                <c:pt idx="6">
                  <c:v>July '24
(S13)</c:v>
                </c:pt>
              </c:strCache>
            </c:strRef>
          </c:cat>
          <c:val>
            <c:numRef>
              <c:f>Sheet1!$B$2:$B$8</c:f>
            </c:numRef>
          </c:val>
          <c:smooth val="0"/>
          <c:extLst>
            <c:ext xmlns:c16="http://schemas.microsoft.com/office/drawing/2014/chart" uri="{C3380CC4-5D6E-409C-BE32-E72D297353CC}">
              <c16:uniqueId val="{00000000-985B-41BD-A65E-B9AA73751458}"/>
            </c:ext>
          </c:extLst>
        </c:ser>
        <c:ser>
          <c:idx val="1"/>
          <c:order val="1"/>
          <c:tx>
            <c:strRef>
              <c:f>Sheet1!$C$1</c:f>
              <c:strCache>
                <c:ptCount val="1"/>
                <c:pt idx="0">
                  <c:v>Disabled</c:v>
                </c:pt>
              </c:strCache>
            </c:strRef>
          </c:tx>
          <c:spPr>
            <a:ln w="28575" cap="rnd">
              <a:solidFill>
                <a:schemeClr val="accent2"/>
              </a:solidFill>
              <a:round/>
            </a:ln>
            <a:effectLst/>
          </c:spPr>
          <c:marker>
            <c:symbol val="none"/>
          </c:marker>
          <c:dLbls>
            <c:dLbl>
              <c:idx val="0"/>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85B-41BD-A65E-B9AA73751458}"/>
                </c:ext>
              </c:extLst>
            </c:dLbl>
            <c:dLbl>
              <c:idx val="1"/>
              <c:delete val="1"/>
              <c:extLst>
                <c:ext xmlns:c15="http://schemas.microsoft.com/office/drawing/2012/chart" uri="{CE6537A1-D6FC-4f65-9D91-7224C49458BB}"/>
                <c:ext xmlns:c16="http://schemas.microsoft.com/office/drawing/2014/chart" uri="{C3380CC4-5D6E-409C-BE32-E72D297353CC}">
                  <c16:uniqueId val="{00000002-985B-41BD-A65E-B9AA73751458}"/>
                </c:ext>
              </c:extLst>
            </c:dLbl>
            <c:dLbl>
              <c:idx val="2"/>
              <c:delete val="1"/>
              <c:extLst>
                <c:ext xmlns:c15="http://schemas.microsoft.com/office/drawing/2012/chart" uri="{CE6537A1-D6FC-4f65-9D91-7224C49458BB}"/>
                <c:ext xmlns:c16="http://schemas.microsoft.com/office/drawing/2014/chart" uri="{C3380CC4-5D6E-409C-BE32-E72D297353CC}">
                  <c16:uniqueId val="{00000003-985B-41BD-A65E-B9AA73751458}"/>
                </c:ext>
              </c:extLst>
            </c:dLbl>
            <c:dLbl>
              <c:idx val="3"/>
              <c:delete val="1"/>
              <c:extLst>
                <c:ext xmlns:c15="http://schemas.microsoft.com/office/drawing/2012/chart" uri="{CE6537A1-D6FC-4f65-9D91-7224C49458BB}"/>
                <c:ext xmlns:c16="http://schemas.microsoft.com/office/drawing/2014/chart" uri="{C3380CC4-5D6E-409C-BE32-E72D297353CC}">
                  <c16:uniqueId val="{00000004-985B-41BD-A65E-B9AA73751458}"/>
                </c:ext>
              </c:extLst>
            </c:dLbl>
            <c:dLbl>
              <c:idx val="4"/>
              <c:delete val="1"/>
              <c:extLst>
                <c:ext xmlns:c15="http://schemas.microsoft.com/office/drawing/2012/chart" uri="{CE6537A1-D6FC-4f65-9D91-7224C49458BB}"/>
                <c:ext xmlns:c16="http://schemas.microsoft.com/office/drawing/2014/chart" uri="{C3380CC4-5D6E-409C-BE32-E72D297353CC}">
                  <c16:uniqueId val="{00000005-985B-41BD-A65E-B9AA73751458}"/>
                </c:ext>
              </c:extLst>
            </c:dLbl>
            <c:dLbl>
              <c:idx val="5"/>
              <c:delete val="1"/>
              <c:extLst>
                <c:ext xmlns:c15="http://schemas.microsoft.com/office/drawing/2012/chart" uri="{CE6537A1-D6FC-4f65-9D91-7224C49458BB}"/>
                <c:ext xmlns:c16="http://schemas.microsoft.com/office/drawing/2014/chart" uri="{C3380CC4-5D6E-409C-BE32-E72D297353CC}">
                  <c16:uniqueId val="{00000006-985B-41BD-A65E-B9AA73751458}"/>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accent2"/>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May '23 
(S7)</c:v>
                </c:pt>
                <c:pt idx="1">
                  <c:v>July '23
(S8)</c:v>
                </c:pt>
                <c:pt idx="2">
                  <c:v>Sep '23
(S9)</c:v>
                </c:pt>
                <c:pt idx="3">
                  <c:v>Nov '23
(S10)</c:v>
                </c:pt>
                <c:pt idx="4">
                  <c:v>Feb '24
(S11)</c:v>
                </c:pt>
                <c:pt idx="5">
                  <c:v>May '24
(S12)</c:v>
                </c:pt>
                <c:pt idx="6">
                  <c:v>July '24
(S13)</c:v>
                </c:pt>
              </c:strCache>
            </c:strRef>
          </c:cat>
          <c:val>
            <c:numRef>
              <c:f>Sheet1!$C$2:$C$8</c:f>
              <c:numCache>
                <c:formatCode>0.0</c:formatCode>
                <c:ptCount val="7"/>
                <c:pt idx="0">
                  <c:v>73</c:v>
                </c:pt>
                <c:pt idx="1">
                  <c:v>76.368000000000009</c:v>
                </c:pt>
                <c:pt idx="2">
                  <c:v>74</c:v>
                </c:pt>
                <c:pt idx="3">
                  <c:v>74.400000000000006</c:v>
                </c:pt>
                <c:pt idx="4">
                  <c:v>72.270652173913049</c:v>
                </c:pt>
                <c:pt idx="5" formatCode="General">
                  <c:v>76.5</c:v>
                </c:pt>
                <c:pt idx="6" formatCode="General">
                  <c:v>74.7</c:v>
                </c:pt>
              </c:numCache>
            </c:numRef>
          </c:val>
          <c:smooth val="0"/>
          <c:extLst>
            <c:ext xmlns:c16="http://schemas.microsoft.com/office/drawing/2014/chart" uri="{C3380CC4-5D6E-409C-BE32-E72D297353CC}">
              <c16:uniqueId val="{00000007-985B-41BD-A65E-B9AA73751458}"/>
            </c:ext>
          </c:extLst>
        </c:ser>
        <c:ser>
          <c:idx val="2"/>
          <c:order val="2"/>
          <c:tx>
            <c:strRef>
              <c:f>Sheet1!$D$1</c:f>
              <c:strCache>
                <c:ptCount val="1"/>
                <c:pt idx="0">
                  <c:v>Overall</c:v>
                </c:pt>
              </c:strCache>
            </c:strRef>
          </c:tx>
          <c:spPr>
            <a:ln w="28575" cap="rnd">
              <a:solidFill>
                <a:srgbClr val="009690"/>
              </a:solidFill>
              <a:round/>
            </a:ln>
            <a:effectLst/>
          </c:spPr>
          <c:marker>
            <c:symbol val="none"/>
          </c:marker>
          <c:dLbls>
            <c:dLbl>
              <c:idx val="0"/>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985B-41BD-A65E-B9AA73751458}"/>
                </c:ext>
              </c:extLst>
            </c:dLbl>
            <c:dLbl>
              <c:idx val="1"/>
              <c:delete val="1"/>
              <c:extLst>
                <c:ext xmlns:c15="http://schemas.microsoft.com/office/drawing/2012/chart" uri="{CE6537A1-D6FC-4f65-9D91-7224C49458BB}"/>
                <c:ext xmlns:c16="http://schemas.microsoft.com/office/drawing/2014/chart" uri="{C3380CC4-5D6E-409C-BE32-E72D297353CC}">
                  <c16:uniqueId val="{00000009-985B-41BD-A65E-B9AA73751458}"/>
                </c:ext>
              </c:extLst>
            </c:dLbl>
            <c:dLbl>
              <c:idx val="2"/>
              <c:delete val="1"/>
              <c:extLst>
                <c:ext xmlns:c15="http://schemas.microsoft.com/office/drawing/2012/chart" uri="{CE6537A1-D6FC-4f65-9D91-7224C49458BB}"/>
                <c:ext xmlns:c16="http://schemas.microsoft.com/office/drawing/2014/chart" uri="{C3380CC4-5D6E-409C-BE32-E72D297353CC}">
                  <c16:uniqueId val="{0000000A-985B-41BD-A65E-B9AA73751458}"/>
                </c:ext>
              </c:extLst>
            </c:dLbl>
            <c:dLbl>
              <c:idx val="3"/>
              <c:delete val="1"/>
              <c:extLst>
                <c:ext xmlns:c15="http://schemas.microsoft.com/office/drawing/2012/chart" uri="{CE6537A1-D6FC-4f65-9D91-7224C49458BB}"/>
                <c:ext xmlns:c16="http://schemas.microsoft.com/office/drawing/2014/chart" uri="{C3380CC4-5D6E-409C-BE32-E72D297353CC}">
                  <c16:uniqueId val="{0000000B-985B-41BD-A65E-B9AA73751458}"/>
                </c:ext>
              </c:extLst>
            </c:dLbl>
            <c:dLbl>
              <c:idx val="4"/>
              <c:delete val="1"/>
              <c:extLst>
                <c:ext xmlns:c15="http://schemas.microsoft.com/office/drawing/2012/chart" uri="{CE6537A1-D6FC-4f65-9D91-7224C49458BB}"/>
                <c:ext xmlns:c16="http://schemas.microsoft.com/office/drawing/2014/chart" uri="{C3380CC4-5D6E-409C-BE32-E72D297353CC}">
                  <c16:uniqueId val="{0000000C-985B-41BD-A65E-B9AA73751458}"/>
                </c:ext>
              </c:extLst>
            </c:dLbl>
            <c:dLbl>
              <c:idx val="5"/>
              <c:delete val="1"/>
              <c:extLst>
                <c:ext xmlns:c15="http://schemas.microsoft.com/office/drawing/2012/chart" uri="{CE6537A1-D6FC-4f65-9D91-7224C49458BB}"/>
                <c:ext xmlns:c16="http://schemas.microsoft.com/office/drawing/2014/chart" uri="{C3380CC4-5D6E-409C-BE32-E72D297353CC}">
                  <c16:uniqueId val="{0000000D-985B-41BD-A65E-B9AA73751458}"/>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009690"/>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May '23 
(S7)</c:v>
                </c:pt>
                <c:pt idx="1">
                  <c:v>July '23
(S8)</c:v>
                </c:pt>
                <c:pt idx="2">
                  <c:v>Sep '23
(S9)</c:v>
                </c:pt>
                <c:pt idx="3">
                  <c:v>Nov '23
(S10)</c:v>
                </c:pt>
                <c:pt idx="4">
                  <c:v>Feb '24
(S11)</c:v>
                </c:pt>
                <c:pt idx="5">
                  <c:v>May '24
(S12)</c:v>
                </c:pt>
                <c:pt idx="6">
                  <c:v>July '24
(S13)</c:v>
                </c:pt>
              </c:strCache>
            </c:strRef>
          </c:cat>
          <c:val>
            <c:numRef>
              <c:f>Sheet1!$D$2:$D$8</c:f>
              <c:numCache>
                <c:formatCode>General</c:formatCode>
                <c:ptCount val="7"/>
                <c:pt idx="0">
                  <c:v>80.599999999999994</c:v>
                </c:pt>
                <c:pt idx="1">
                  <c:v>81.7</c:v>
                </c:pt>
                <c:pt idx="2" formatCode="0.0">
                  <c:v>81.2</c:v>
                </c:pt>
                <c:pt idx="3" formatCode="0.0">
                  <c:v>79.7</c:v>
                </c:pt>
                <c:pt idx="4">
                  <c:v>81.2</c:v>
                </c:pt>
                <c:pt idx="5">
                  <c:v>82.3</c:v>
                </c:pt>
                <c:pt idx="6">
                  <c:v>81.3</c:v>
                </c:pt>
              </c:numCache>
            </c:numRef>
          </c:val>
          <c:smooth val="0"/>
          <c:extLst>
            <c:ext xmlns:c16="http://schemas.microsoft.com/office/drawing/2014/chart" uri="{C3380CC4-5D6E-409C-BE32-E72D297353CC}">
              <c16:uniqueId val="{0000000E-985B-41BD-A65E-B9AA73751458}"/>
            </c:ext>
          </c:extLst>
        </c:ser>
        <c:dLbls>
          <c:showLegendKey val="0"/>
          <c:showVal val="0"/>
          <c:showCatName val="0"/>
          <c:showSerName val="0"/>
          <c:showPercent val="0"/>
          <c:showBubbleSize val="0"/>
        </c:dLbls>
        <c:smooth val="0"/>
        <c:axId val="970033424"/>
        <c:axId val="970030904"/>
      </c:lineChart>
      <c:catAx>
        <c:axId val="97003342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70030904"/>
        <c:crosses val="autoZero"/>
        <c:auto val="1"/>
        <c:lblAlgn val="ctr"/>
        <c:lblOffset val="100"/>
        <c:noMultiLvlLbl val="0"/>
      </c:catAx>
      <c:valAx>
        <c:axId val="970030904"/>
        <c:scaling>
          <c:orientation val="minMax"/>
          <c:max val="100"/>
          <c:min val="50"/>
        </c:scaling>
        <c:delete val="1"/>
        <c:axPos val="l"/>
        <c:numFmt formatCode="0.0" sourceLinked="1"/>
        <c:majorTickMark val="out"/>
        <c:minorTickMark val="none"/>
        <c:tickLblPos val="nextTo"/>
        <c:crossAx val="9700334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694022252272638"/>
          <c:y val="2.0466498899483675E-2"/>
          <c:w val="0.6052261030939593"/>
          <c:h val="0.83398571110357722"/>
        </c:manualLayout>
      </c:layout>
      <c:barChart>
        <c:barDir val="col"/>
        <c:grouping val="percentStacked"/>
        <c:varyColors val="0"/>
        <c:ser>
          <c:idx val="0"/>
          <c:order val="0"/>
          <c:tx>
            <c:strRef>
              <c:f>Sheet1!$B$1</c:f>
              <c:strCache>
                <c:ptCount val="1"/>
                <c:pt idx="0">
                  <c:v>Don't know</c:v>
                </c:pt>
              </c:strCache>
            </c:strRef>
          </c:tx>
          <c:spPr>
            <a:solidFill>
              <a:schemeClr val="bg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Sept '23 (S9)</c:v>
                </c:pt>
                <c:pt idx="1">
                  <c:v>July '24 (S13)</c:v>
                </c:pt>
              </c:strCache>
            </c:strRef>
          </c:cat>
          <c:val>
            <c:numRef>
              <c:f>Sheet1!$B$2:$B$3</c:f>
              <c:numCache>
                <c:formatCode>0%</c:formatCode>
                <c:ptCount val="2"/>
                <c:pt idx="0">
                  <c:v>7.0000000000000007E-2</c:v>
                </c:pt>
                <c:pt idx="1">
                  <c:v>0.06</c:v>
                </c:pt>
              </c:numCache>
            </c:numRef>
          </c:val>
          <c:extLst>
            <c:ext xmlns:c16="http://schemas.microsoft.com/office/drawing/2014/chart" uri="{C3380CC4-5D6E-409C-BE32-E72D297353CC}">
              <c16:uniqueId val="{00000000-0371-42B7-8EDF-37F67D0DDC8F}"/>
            </c:ext>
          </c:extLst>
        </c:ser>
        <c:ser>
          <c:idx val="1"/>
          <c:order val="1"/>
          <c:tx>
            <c:strRef>
              <c:f>Sheet1!$C$1</c:f>
              <c:strCache>
                <c:ptCount val="1"/>
                <c:pt idx="0">
                  <c:v>Strongly disagree</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Sept '23 (S9)</c:v>
                </c:pt>
                <c:pt idx="1">
                  <c:v>July '24 (S13)</c:v>
                </c:pt>
              </c:strCache>
            </c:strRef>
          </c:cat>
          <c:val>
            <c:numRef>
              <c:f>Sheet1!$C$2:$C$3</c:f>
              <c:numCache>
                <c:formatCode>0%</c:formatCode>
                <c:ptCount val="2"/>
                <c:pt idx="0">
                  <c:v>0.26</c:v>
                </c:pt>
                <c:pt idx="1">
                  <c:v>0.24</c:v>
                </c:pt>
              </c:numCache>
            </c:numRef>
          </c:val>
          <c:extLst>
            <c:ext xmlns:c16="http://schemas.microsoft.com/office/drawing/2014/chart" uri="{C3380CC4-5D6E-409C-BE32-E72D297353CC}">
              <c16:uniqueId val="{00000001-0371-42B7-8EDF-37F67D0DDC8F}"/>
            </c:ext>
          </c:extLst>
        </c:ser>
        <c:ser>
          <c:idx val="2"/>
          <c:order val="2"/>
          <c:tx>
            <c:strRef>
              <c:f>Sheet1!$D$1</c:f>
              <c:strCache>
                <c:ptCount val="1"/>
                <c:pt idx="0">
                  <c:v>Somewhat disagree</c:v>
                </c:pt>
              </c:strCache>
            </c:strRef>
          </c:tx>
          <c:spPr>
            <a:solidFill>
              <a:srgbClr val="FFC5C5"/>
            </a:solidFill>
            <a:ln>
              <a:noFill/>
            </a:ln>
            <a:effectLst/>
          </c:spPr>
          <c:invertIfNegative val="0"/>
          <c:dPt>
            <c:idx val="2"/>
            <c:invertIfNegative val="0"/>
            <c:bubble3D val="0"/>
            <c:spPr>
              <a:solidFill>
                <a:srgbClr val="FFC5C5"/>
              </a:solidFill>
              <a:ln>
                <a:noFill/>
              </a:ln>
              <a:effectLst/>
            </c:spPr>
            <c:extLst>
              <c:ext xmlns:c16="http://schemas.microsoft.com/office/drawing/2014/chart" uri="{C3380CC4-5D6E-409C-BE32-E72D297353CC}">
                <c16:uniqueId val="{00000007-0371-42B7-8EDF-37F67D0DDC8F}"/>
              </c:ext>
            </c:extLst>
          </c:dPt>
          <c:dPt>
            <c:idx val="3"/>
            <c:invertIfNegative val="0"/>
            <c:bubble3D val="0"/>
            <c:spPr>
              <a:solidFill>
                <a:srgbClr val="FFC5C5"/>
              </a:solidFill>
              <a:ln>
                <a:noFill/>
              </a:ln>
              <a:effectLst/>
            </c:spPr>
            <c:extLst>
              <c:ext xmlns:c16="http://schemas.microsoft.com/office/drawing/2014/chart" uri="{C3380CC4-5D6E-409C-BE32-E72D297353CC}">
                <c16:uniqueId val="{00000009-0371-42B7-8EDF-37F67D0DDC8F}"/>
              </c:ext>
            </c:extLst>
          </c:dPt>
          <c:dPt>
            <c:idx val="4"/>
            <c:invertIfNegative val="0"/>
            <c:bubble3D val="0"/>
            <c:spPr>
              <a:solidFill>
                <a:srgbClr val="FFC5C5"/>
              </a:solidFill>
              <a:ln>
                <a:noFill/>
              </a:ln>
              <a:effectLst/>
            </c:spPr>
            <c:extLst>
              <c:ext xmlns:c16="http://schemas.microsoft.com/office/drawing/2014/chart" uri="{C3380CC4-5D6E-409C-BE32-E72D297353CC}">
                <c16:uniqueId val="{0000000B-0371-42B7-8EDF-37F67D0DDC8F}"/>
              </c:ext>
            </c:extLst>
          </c:dPt>
          <c:dLbls>
            <c:spPr>
              <a:noFill/>
              <a:ln>
                <a:noFill/>
              </a:ln>
              <a:effectLst/>
            </c:spPr>
            <c:txPr>
              <a:bodyPr rot="0" spcFirstLastPara="1" vertOverflow="ellipsis" vert="horz" wrap="square" lIns="38100" tIns="19050" rIns="38100" bIns="19050" anchor="ctr" anchorCtr="0">
                <a:spAutoFit/>
              </a:bodyPr>
              <a:lstStyle/>
              <a:p>
                <a:pPr algn="ctr">
                  <a:defRPr lang="en-US" sz="1400" b="0" i="0" u="none" strike="noStrike" kern="1200" baseline="0">
                    <a:solidFill>
                      <a:srgbClr val="5C5B5A"/>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Sept '23 (S9)</c:v>
                </c:pt>
                <c:pt idx="1">
                  <c:v>July '24 (S13)</c:v>
                </c:pt>
              </c:strCache>
            </c:strRef>
          </c:cat>
          <c:val>
            <c:numRef>
              <c:f>Sheet1!$D$2:$D$3</c:f>
              <c:numCache>
                <c:formatCode>0%</c:formatCode>
                <c:ptCount val="2"/>
                <c:pt idx="0">
                  <c:v>0.2</c:v>
                </c:pt>
                <c:pt idx="1">
                  <c:v>0.23</c:v>
                </c:pt>
              </c:numCache>
            </c:numRef>
          </c:val>
          <c:extLst>
            <c:ext xmlns:c16="http://schemas.microsoft.com/office/drawing/2014/chart" uri="{C3380CC4-5D6E-409C-BE32-E72D297353CC}">
              <c16:uniqueId val="{0000000C-0371-42B7-8EDF-37F67D0DDC8F}"/>
            </c:ext>
          </c:extLst>
        </c:ser>
        <c:ser>
          <c:idx val="3"/>
          <c:order val="3"/>
          <c:tx>
            <c:strRef>
              <c:f>Sheet1!$E$1</c:f>
              <c:strCache>
                <c:ptCount val="1"/>
                <c:pt idx="0">
                  <c:v>Neither agree nor disagree</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400" b="0" i="0" u="none" strike="noStrike" kern="1200" baseline="0">
                    <a:solidFill>
                      <a:srgbClr val="5C5B5A"/>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Sept '23 (S9)</c:v>
                </c:pt>
                <c:pt idx="1">
                  <c:v>July '24 (S13)</c:v>
                </c:pt>
              </c:strCache>
            </c:strRef>
          </c:cat>
          <c:val>
            <c:numRef>
              <c:f>Sheet1!$E$2:$E$3</c:f>
              <c:numCache>
                <c:formatCode>0%</c:formatCode>
                <c:ptCount val="2"/>
                <c:pt idx="0">
                  <c:v>0.22</c:v>
                </c:pt>
                <c:pt idx="1">
                  <c:v>0.22</c:v>
                </c:pt>
              </c:numCache>
            </c:numRef>
          </c:val>
          <c:extLst>
            <c:ext xmlns:c16="http://schemas.microsoft.com/office/drawing/2014/chart" uri="{C3380CC4-5D6E-409C-BE32-E72D297353CC}">
              <c16:uniqueId val="{0000000D-0371-42B7-8EDF-37F67D0DDC8F}"/>
            </c:ext>
          </c:extLst>
        </c:ser>
        <c:ser>
          <c:idx val="4"/>
          <c:order val="4"/>
          <c:tx>
            <c:strRef>
              <c:f>Sheet1!$F$1</c:f>
              <c:strCache>
                <c:ptCount val="1"/>
                <c:pt idx="0">
                  <c:v>Somewhat agree</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Sept '23 (S9)</c:v>
                </c:pt>
                <c:pt idx="1">
                  <c:v>July '24 (S13)</c:v>
                </c:pt>
              </c:strCache>
            </c:strRef>
          </c:cat>
          <c:val>
            <c:numRef>
              <c:f>Sheet1!$F$2:$F$3</c:f>
              <c:numCache>
                <c:formatCode>0%</c:formatCode>
                <c:ptCount val="2"/>
                <c:pt idx="0">
                  <c:v>0.17</c:v>
                </c:pt>
                <c:pt idx="1">
                  <c:v>0.16</c:v>
                </c:pt>
              </c:numCache>
            </c:numRef>
          </c:val>
          <c:extLst>
            <c:ext xmlns:c16="http://schemas.microsoft.com/office/drawing/2014/chart" uri="{C3380CC4-5D6E-409C-BE32-E72D297353CC}">
              <c16:uniqueId val="{00000000-A360-4FE3-A777-2C7773D1DD0A}"/>
            </c:ext>
          </c:extLst>
        </c:ser>
        <c:ser>
          <c:idx val="5"/>
          <c:order val="5"/>
          <c:tx>
            <c:strRef>
              <c:f>Sheet1!$G$1</c:f>
              <c:strCache>
                <c:ptCount val="1"/>
                <c:pt idx="0">
                  <c:v>Strongly agree</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Sept '23 (S9)</c:v>
                </c:pt>
                <c:pt idx="1">
                  <c:v>July '24 (S13)</c:v>
                </c:pt>
              </c:strCache>
            </c:strRef>
          </c:cat>
          <c:val>
            <c:numRef>
              <c:f>Sheet1!$G$2:$G$3</c:f>
              <c:numCache>
                <c:formatCode>0%</c:formatCode>
                <c:ptCount val="2"/>
                <c:pt idx="0">
                  <c:v>0.08</c:v>
                </c:pt>
                <c:pt idx="1">
                  <c:v>0.08</c:v>
                </c:pt>
              </c:numCache>
            </c:numRef>
          </c:val>
          <c:extLst>
            <c:ext xmlns:c16="http://schemas.microsoft.com/office/drawing/2014/chart" uri="{C3380CC4-5D6E-409C-BE32-E72D297353CC}">
              <c16:uniqueId val="{00000001-A360-4FE3-A777-2C7773D1DD0A}"/>
            </c:ext>
          </c:extLst>
        </c:ser>
        <c:dLbls>
          <c:dLblPos val="ctr"/>
          <c:showLegendKey val="0"/>
          <c:showVal val="1"/>
          <c:showCatName val="0"/>
          <c:showSerName val="0"/>
          <c:showPercent val="0"/>
          <c:showBubbleSize val="0"/>
        </c:dLbls>
        <c:gapWidth val="75"/>
        <c:overlap val="100"/>
        <c:axId val="1948619855"/>
        <c:axId val="1948612367"/>
      </c:barChart>
      <c:catAx>
        <c:axId val="1948619855"/>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rgbClr val="5C5B5A"/>
                </a:solidFill>
                <a:latin typeface="+mn-lt"/>
                <a:ea typeface="+mn-ea"/>
                <a:cs typeface="+mn-cs"/>
              </a:defRPr>
            </a:pPr>
            <a:endParaRPr lang="en-US"/>
          </a:p>
        </c:txPr>
        <c:crossAx val="1948612367"/>
        <c:crosses val="autoZero"/>
        <c:auto val="1"/>
        <c:lblAlgn val="ctr"/>
        <c:lblOffset val="100"/>
        <c:noMultiLvlLbl val="0"/>
      </c:catAx>
      <c:valAx>
        <c:axId val="1948612367"/>
        <c:scaling>
          <c:orientation val="minMax"/>
        </c:scaling>
        <c:delete val="1"/>
        <c:axPos val="l"/>
        <c:numFmt formatCode="0%" sourceLinked="1"/>
        <c:majorTickMark val="out"/>
        <c:minorTickMark val="none"/>
        <c:tickLblPos val="nextTo"/>
        <c:crossAx val="1948619855"/>
        <c:crosses val="autoZero"/>
        <c:crossBetween val="between"/>
      </c:valAx>
      <c:spPr>
        <a:noFill/>
        <a:ln>
          <a:noFill/>
        </a:ln>
        <a:effectLst/>
      </c:spPr>
    </c:plotArea>
    <c:legend>
      <c:legendPos val="r"/>
      <c:layout>
        <c:manualLayout>
          <c:xMode val="edge"/>
          <c:yMode val="edge"/>
          <c:x val="8.1822875242440724E-2"/>
          <c:y val="0.16917195705621316"/>
          <c:w val="0.23531220206202028"/>
          <c:h val="0.60343676151687264"/>
        </c:manualLayout>
      </c:layout>
      <c:overlay val="0"/>
      <c:spPr>
        <a:noFill/>
        <a:ln>
          <a:noFill/>
        </a:ln>
        <a:effectLst/>
      </c:spPr>
      <c:txPr>
        <a:bodyPr rot="0" spcFirstLastPara="1" vertOverflow="ellipsis" vert="horz" wrap="square" anchor="ctr" anchorCtr="1"/>
        <a:lstStyle/>
        <a:p>
          <a:pPr>
            <a:defRPr sz="1200" b="0" i="0" u="none" strike="noStrike" kern="1200" baseline="0">
              <a:solidFill>
                <a:srgbClr val="5C5B5A"/>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2753025610998827E-3"/>
          <c:y val="0.14058224078021433"/>
          <c:w val="0.97084904909368608"/>
          <c:h val="0.41044529447834849"/>
        </c:manualLayout>
      </c:layout>
      <c:lineChart>
        <c:grouping val="stacked"/>
        <c:varyColors val="0"/>
        <c:ser>
          <c:idx val="0"/>
          <c:order val="0"/>
          <c:tx>
            <c:strRef>
              <c:f>Sheet1!$B$1</c:f>
              <c:strCache>
                <c:ptCount val="1"/>
                <c:pt idx="0">
                  <c:v>Low (0-4)</c:v>
                </c:pt>
              </c:strCache>
            </c:strRef>
          </c:tx>
          <c:spPr>
            <a:ln w="28575" cap="rnd">
              <a:solidFill>
                <a:srgbClr val="FF0000"/>
              </a:solidFill>
              <a:round/>
            </a:ln>
            <a:effectLst/>
          </c:spPr>
          <c:marker>
            <c:symbol val="circle"/>
            <c:size val="5"/>
            <c:spPr>
              <a:solidFill>
                <a:srgbClr val="FF0000"/>
              </a:solidFill>
              <a:ln w="9525">
                <a:solidFill>
                  <a:srgbClr val="FF0000"/>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Nov '22
(S4)</c:v>
                </c:pt>
                <c:pt idx="1">
                  <c:v>Dec '22
(S5)</c:v>
                </c:pt>
                <c:pt idx="2">
                  <c:v>Mar '23 
(S6)</c:v>
                </c:pt>
                <c:pt idx="3">
                  <c:v>May '23
 (S7)</c:v>
                </c:pt>
                <c:pt idx="4">
                  <c:v>July '23
(S8)</c:v>
                </c:pt>
                <c:pt idx="5">
                  <c:v>Sept '23
(S9)</c:v>
                </c:pt>
                <c:pt idx="6">
                  <c:v>Nov '23
 (S10)</c:v>
                </c:pt>
                <c:pt idx="7">
                  <c:v>Feb '24 
(S11)</c:v>
                </c:pt>
                <c:pt idx="8">
                  <c:v>May '24 
(S12)</c:v>
                </c:pt>
                <c:pt idx="9">
                  <c:v>July '24
 (S13)</c:v>
                </c:pt>
              </c:strCache>
            </c:strRef>
          </c:cat>
          <c:val>
            <c:numRef>
              <c:f>Sheet1!$B$2:$B$11</c:f>
              <c:numCache>
                <c:formatCode>0%</c:formatCode>
                <c:ptCount val="10"/>
                <c:pt idx="0">
                  <c:v>0.15</c:v>
                </c:pt>
                <c:pt idx="1">
                  <c:v>0.15</c:v>
                </c:pt>
                <c:pt idx="2">
                  <c:v>0.16</c:v>
                </c:pt>
                <c:pt idx="3">
                  <c:v>0.16</c:v>
                </c:pt>
                <c:pt idx="4">
                  <c:v>0.14000000000000001</c:v>
                </c:pt>
                <c:pt idx="5">
                  <c:v>0.14000000000000001</c:v>
                </c:pt>
                <c:pt idx="6">
                  <c:v>0.15</c:v>
                </c:pt>
                <c:pt idx="7">
                  <c:v>0.14000000000000001</c:v>
                </c:pt>
                <c:pt idx="8">
                  <c:v>0.12</c:v>
                </c:pt>
                <c:pt idx="9">
                  <c:v>0.13</c:v>
                </c:pt>
              </c:numCache>
            </c:numRef>
          </c:val>
          <c:smooth val="0"/>
          <c:extLst>
            <c:ext xmlns:c16="http://schemas.microsoft.com/office/drawing/2014/chart" uri="{C3380CC4-5D6E-409C-BE32-E72D297353CC}">
              <c16:uniqueId val="{00000000-6670-4A56-AE08-8200D2B83D0B}"/>
            </c:ext>
          </c:extLst>
        </c:ser>
        <c:dLbls>
          <c:showLegendKey val="0"/>
          <c:showVal val="0"/>
          <c:showCatName val="0"/>
          <c:showSerName val="0"/>
          <c:showPercent val="0"/>
          <c:showBubbleSize val="0"/>
        </c:dLbls>
        <c:marker val="1"/>
        <c:smooth val="0"/>
        <c:axId val="10674208"/>
        <c:axId val="10676608"/>
      </c:lineChart>
      <c:catAx>
        <c:axId val="106742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676608"/>
        <c:crosses val="autoZero"/>
        <c:auto val="1"/>
        <c:lblAlgn val="ctr"/>
        <c:lblOffset val="100"/>
        <c:noMultiLvlLbl val="0"/>
      </c:catAx>
      <c:valAx>
        <c:axId val="10676608"/>
        <c:scaling>
          <c:orientation val="minMax"/>
          <c:max val="0.5"/>
        </c:scaling>
        <c:delete val="1"/>
        <c:axPos val="l"/>
        <c:numFmt formatCode="0%" sourceLinked="1"/>
        <c:majorTickMark val="none"/>
        <c:minorTickMark val="none"/>
        <c:tickLblPos val="nextTo"/>
        <c:crossAx val="106742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803204353144566"/>
          <c:y val="2.0466498899483671E-2"/>
          <c:w val="0.6052261030939593"/>
          <c:h val="0.83398571110357722"/>
        </c:manualLayout>
      </c:layout>
      <c:barChart>
        <c:barDir val="col"/>
        <c:grouping val="percentStacked"/>
        <c:varyColors val="0"/>
        <c:ser>
          <c:idx val="0"/>
          <c:order val="0"/>
          <c:tx>
            <c:strRef>
              <c:f>Sheet1!$B$1</c:f>
              <c:strCache>
                <c:ptCount val="1"/>
                <c:pt idx="0">
                  <c:v>Don't know</c:v>
                </c:pt>
              </c:strCache>
            </c:strRef>
          </c:tx>
          <c:spPr>
            <a:solidFill>
              <a:schemeClr val="bg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Sept '23 (S9)</c:v>
                </c:pt>
                <c:pt idx="1">
                  <c:v>July '24 (S13)</c:v>
                </c:pt>
              </c:strCache>
            </c:strRef>
          </c:cat>
          <c:val>
            <c:numRef>
              <c:f>Sheet1!$B$2:$B$3</c:f>
              <c:numCache>
                <c:formatCode>0%</c:formatCode>
                <c:ptCount val="2"/>
                <c:pt idx="0">
                  <c:v>0.24</c:v>
                </c:pt>
                <c:pt idx="1">
                  <c:v>0.24</c:v>
                </c:pt>
              </c:numCache>
            </c:numRef>
          </c:val>
          <c:extLst>
            <c:ext xmlns:c16="http://schemas.microsoft.com/office/drawing/2014/chart" uri="{C3380CC4-5D6E-409C-BE32-E72D297353CC}">
              <c16:uniqueId val="{00000000-DB5E-42EF-B925-4BA4FDB30E0B}"/>
            </c:ext>
          </c:extLst>
        </c:ser>
        <c:ser>
          <c:idx val="1"/>
          <c:order val="1"/>
          <c:tx>
            <c:strRef>
              <c:f>Sheet1!$C$1</c:f>
              <c:strCache>
                <c:ptCount val="1"/>
                <c:pt idx="0">
                  <c:v>Very unfairly </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Sept '23 (S9)</c:v>
                </c:pt>
                <c:pt idx="1">
                  <c:v>July '24 (S13)</c:v>
                </c:pt>
              </c:strCache>
            </c:strRef>
          </c:cat>
          <c:val>
            <c:numRef>
              <c:f>Sheet1!$C$2:$C$3</c:f>
              <c:numCache>
                <c:formatCode>0%</c:formatCode>
                <c:ptCount val="2"/>
                <c:pt idx="0">
                  <c:v>0.12</c:v>
                </c:pt>
                <c:pt idx="1">
                  <c:v>0.1</c:v>
                </c:pt>
              </c:numCache>
            </c:numRef>
          </c:val>
          <c:extLst>
            <c:ext xmlns:c16="http://schemas.microsoft.com/office/drawing/2014/chart" uri="{C3380CC4-5D6E-409C-BE32-E72D297353CC}">
              <c16:uniqueId val="{00000001-DB5E-42EF-B925-4BA4FDB30E0B}"/>
            </c:ext>
          </c:extLst>
        </c:ser>
        <c:ser>
          <c:idx val="2"/>
          <c:order val="2"/>
          <c:tx>
            <c:strRef>
              <c:f>Sheet1!$D$1</c:f>
              <c:strCache>
                <c:ptCount val="1"/>
                <c:pt idx="0">
                  <c:v>Somewhat unfairly </c:v>
                </c:pt>
              </c:strCache>
            </c:strRef>
          </c:tx>
          <c:spPr>
            <a:solidFill>
              <a:srgbClr val="FFC5C5"/>
            </a:solidFill>
            <a:ln>
              <a:noFill/>
            </a:ln>
            <a:effectLst/>
          </c:spPr>
          <c:invertIfNegative val="0"/>
          <c:dPt>
            <c:idx val="2"/>
            <c:invertIfNegative val="0"/>
            <c:bubble3D val="0"/>
            <c:spPr>
              <a:solidFill>
                <a:srgbClr val="FFC5C5"/>
              </a:solidFill>
              <a:ln>
                <a:noFill/>
              </a:ln>
              <a:effectLst/>
            </c:spPr>
            <c:extLst>
              <c:ext xmlns:c16="http://schemas.microsoft.com/office/drawing/2014/chart" uri="{C3380CC4-5D6E-409C-BE32-E72D297353CC}">
                <c16:uniqueId val="{00000003-DB5E-42EF-B925-4BA4FDB30E0B}"/>
              </c:ext>
            </c:extLst>
          </c:dPt>
          <c:dPt>
            <c:idx val="3"/>
            <c:invertIfNegative val="0"/>
            <c:bubble3D val="0"/>
            <c:spPr>
              <a:solidFill>
                <a:srgbClr val="FFC5C5"/>
              </a:solidFill>
              <a:ln>
                <a:noFill/>
              </a:ln>
              <a:effectLst/>
            </c:spPr>
            <c:extLst>
              <c:ext xmlns:c16="http://schemas.microsoft.com/office/drawing/2014/chart" uri="{C3380CC4-5D6E-409C-BE32-E72D297353CC}">
                <c16:uniqueId val="{00000005-DB5E-42EF-B925-4BA4FDB30E0B}"/>
              </c:ext>
            </c:extLst>
          </c:dPt>
          <c:dPt>
            <c:idx val="4"/>
            <c:invertIfNegative val="0"/>
            <c:bubble3D val="0"/>
            <c:spPr>
              <a:solidFill>
                <a:srgbClr val="FFC5C5"/>
              </a:solidFill>
              <a:ln>
                <a:noFill/>
              </a:ln>
              <a:effectLst/>
            </c:spPr>
            <c:extLst>
              <c:ext xmlns:c16="http://schemas.microsoft.com/office/drawing/2014/chart" uri="{C3380CC4-5D6E-409C-BE32-E72D297353CC}">
                <c16:uniqueId val="{00000007-DB5E-42EF-B925-4BA4FDB30E0B}"/>
              </c:ext>
            </c:extLst>
          </c:dPt>
          <c:dLbls>
            <c:spPr>
              <a:noFill/>
              <a:ln>
                <a:noFill/>
              </a:ln>
              <a:effectLst/>
            </c:spPr>
            <c:txPr>
              <a:bodyPr rot="0" spcFirstLastPara="1" vertOverflow="ellipsis" vert="horz" wrap="square" lIns="38100" tIns="19050" rIns="38100" bIns="19050" anchor="ctr" anchorCtr="0">
                <a:spAutoFit/>
              </a:bodyPr>
              <a:lstStyle/>
              <a:p>
                <a:pPr algn="ctr">
                  <a:defRPr lang="en-US" sz="1400" b="0" i="0" u="none" strike="noStrike" kern="1200" baseline="0">
                    <a:solidFill>
                      <a:srgbClr val="5C5B5A"/>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Sept '23 (S9)</c:v>
                </c:pt>
                <c:pt idx="1">
                  <c:v>July '24 (S13)</c:v>
                </c:pt>
              </c:strCache>
            </c:strRef>
          </c:cat>
          <c:val>
            <c:numRef>
              <c:f>Sheet1!$D$2:$D$3</c:f>
              <c:numCache>
                <c:formatCode>0%</c:formatCode>
                <c:ptCount val="2"/>
                <c:pt idx="0">
                  <c:v>0.15</c:v>
                </c:pt>
                <c:pt idx="1">
                  <c:v>0.15</c:v>
                </c:pt>
              </c:numCache>
            </c:numRef>
          </c:val>
          <c:extLst>
            <c:ext xmlns:c16="http://schemas.microsoft.com/office/drawing/2014/chart" uri="{C3380CC4-5D6E-409C-BE32-E72D297353CC}">
              <c16:uniqueId val="{00000008-DB5E-42EF-B925-4BA4FDB30E0B}"/>
            </c:ext>
          </c:extLst>
        </c:ser>
        <c:ser>
          <c:idx val="3"/>
          <c:order val="3"/>
          <c:tx>
            <c:strRef>
              <c:f>Sheet1!$E$1</c:f>
              <c:strCache>
                <c:ptCount val="1"/>
                <c:pt idx="0">
                  <c:v>Neither fairly nor unfairly</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400" b="0" i="0" u="none" strike="noStrike" kern="1200" baseline="0">
                    <a:solidFill>
                      <a:srgbClr val="5C5B5A"/>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Sept '23 (S9)</c:v>
                </c:pt>
                <c:pt idx="1">
                  <c:v>July '24 (S13)</c:v>
                </c:pt>
              </c:strCache>
            </c:strRef>
          </c:cat>
          <c:val>
            <c:numRef>
              <c:f>Sheet1!$E$2:$E$3</c:f>
              <c:numCache>
                <c:formatCode>0%</c:formatCode>
                <c:ptCount val="2"/>
                <c:pt idx="0">
                  <c:v>0.25</c:v>
                </c:pt>
                <c:pt idx="1">
                  <c:v>0.28000000000000003</c:v>
                </c:pt>
              </c:numCache>
            </c:numRef>
          </c:val>
          <c:extLst>
            <c:ext xmlns:c16="http://schemas.microsoft.com/office/drawing/2014/chart" uri="{C3380CC4-5D6E-409C-BE32-E72D297353CC}">
              <c16:uniqueId val="{00000009-DB5E-42EF-B925-4BA4FDB30E0B}"/>
            </c:ext>
          </c:extLst>
        </c:ser>
        <c:ser>
          <c:idx val="4"/>
          <c:order val="4"/>
          <c:tx>
            <c:strRef>
              <c:f>Sheet1!$F$1</c:f>
              <c:strCache>
                <c:ptCount val="1"/>
                <c:pt idx="0">
                  <c:v>Somewhat fairly</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Sept '23 (S9)</c:v>
                </c:pt>
                <c:pt idx="1">
                  <c:v>July '24 (S13)</c:v>
                </c:pt>
              </c:strCache>
            </c:strRef>
          </c:cat>
          <c:val>
            <c:numRef>
              <c:f>Sheet1!$F$2:$F$3</c:f>
              <c:numCache>
                <c:formatCode>0%</c:formatCode>
                <c:ptCount val="2"/>
                <c:pt idx="0">
                  <c:v>0.17</c:v>
                </c:pt>
                <c:pt idx="1">
                  <c:v>0.16</c:v>
                </c:pt>
              </c:numCache>
            </c:numRef>
          </c:val>
          <c:extLst>
            <c:ext xmlns:c16="http://schemas.microsoft.com/office/drawing/2014/chart" uri="{C3380CC4-5D6E-409C-BE32-E72D297353CC}">
              <c16:uniqueId val="{0000000A-DB5E-42EF-B925-4BA4FDB30E0B}"/>
            </c:ext>
          </c:extLst>
        </c:ser>
        <c:ser>
          <c:idx val="5"/>
          <c:order val="5"/>
          <c:tx>
            <c:strRef>
              <c:f>Sheet1!$G$1</c:f>
              <c:strCache>
                <c:ptCount val="1"/>
                <c:pt idx="0">
                  <c:v>Very fairly</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Sept '23 (S9)</c:v>
                </c:pt>
                <c:pt idx="1">
                  <c:v>July '24 (S13)</c:v>
                </c:pt>
              </c:strCache>
            </c:strRef>
          </c:cat>
          <c:val>
            <c:numRef>
              <c:f>Sheet1!$G$2:$G$3</c:f>
              <c:numCache>
                <c:formatCode>0%</c:formatCode>
                <c:ptCount val="2"/>
                <c:pt idx="0">
                  <c:v>0.08</c:v>
                </c:pt>
                <c:pt idx="1">
                  <c:v>7.0000000000000007E-2</c:v>
                </c:pt>
              </c:numCache>
            </c:numRef>
          </c:val>
          <c:extLst>
            <c:ext xmlns:c16="http://schemas.microsoft.com/office/drawing/2014/chart" uri="{C3380CC4-5D6E-409C-BE32-E72D297353CC}">
              <c16:uniqueId val="{0000000B-DB5E-42EF-B925-4BA4FDB30E0B}"/>
            </c:ext>
          </c:extLst>
        </c:ser>
        <c:dLbls>
          <c:dLblPos val="ctr"/>
          <c:showLegendKey val="0"/>
          <c:showVal val="1"/>
          <c:showCatName val="0"/>
          <c:showSerName val="0"/>
          <c:showPercent val="0"/>
          <c:showBubbleSize val="0"/>
        </c:dLbls>
        <c:gapWidth val="75"/>
        <c:overlap val="100"/>
        <c:axId val="1948619855"/>
        <c:axId val="1948612367"/>
      </c:barChart>
      <c:catAx>
        <c:axId val="1948619855"/>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rgbClr val="5C5B5A"/>
                </a:solidFill>
                <a:latin typeface="+mn-lt"/>
                <a:ea typeface="+mn-ea"/>
                <a:cs typeface="+mn-cs"/>
              </a:defRPr>
            </a:pPr>
            <a:endParaRPr lang="en-US"/>
          </a:p>
        </c:txPr>
        <c:crossAx val="1948612367"/>
        <c:crosses val="autoZero"/>
        <c:auto val="1"/>
        <c:lblAlgn val="ctr"/>
        <c:lblOffset val="100"/>
        <c:noMultiLvlLbl val="0"/>
      </c:catAx>
      <c:valAx>
        <c:axId val="1948612367"/>
        <c:scaling>
          <c:orientation val="minMax"/>
        </c:scaling>
        <c:delete val="1"/>
        <c:axPos val="l"/>
        <c:numFmt formatCode="0%" sourceLinked="1"/>
        <c:majorTickMark val="out"/>
        <c:minorTickMark val="none"/>
        <c:tickLblPos val="nextTo"/>
        <c:crossAx val="1948619855"/>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803204353144566"/>
          <c:y val="2.0466498899483671E-2"/>
          <c:w val="0.6052261030939593"/>
          <c:h val="0.83398571110357722"/>
        </c:manualLayout>
      </c:layout>
      <c:barChart>
        <c:barDir val="col"/>
        <c:grouping val="percentStacked"/>
        <c:varyColors val="0"/>
        <c:ser>
          <c:idx val="0"/>
          <c:order val="0"/>
          <c:tx>
            <c:strRef>
              <c:f>Sheet1!$B$1</c:f>
              <c:strCache>
                <c:ptCount val="1"/>
                <c:pt idx="0">
                  <c:v>Don't know/Prefer not to say </c:v>
                </c:pt>
              </c:strCache>
            </c:strRef>
          </c:tx>
          <c:spPr>
            <a:solidFill>
              <a:schemeClr val="bg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Sept '23 (S9)</c:v>
                </c:pt>
                <c:pt idx="1">
                  <c:v>July '24 (S13)</c:v>
                </c:pt>
              </c:strCache>
            </c:strRef>
          </c:cat>
          <c:val>
            <c:numRef>
              <c:f>Sheet1!$B$2:$B$3</c:f>
              <c:numCache>
                <c:formatCode>0%</c:formatCode>
                <c:ptCount val="2"/>
                <c:pt idx="0">
                  <c:v>0.08</c:v>
                </c:pt>
                <c:pt idx="1">
                  <c:v>0.09</c:v>
                </c:pt>
              </c:numCache>
            </c:numRef>
          </c:val>
          <c:extLst>
            <c:ext xmlns:c16="http://schemas.microsoft.com/office/drawing/2014/chart" uri="{C3380CC4-5D6E-409C-BE32-E72D297353CC}">
              <c16:uniqueId val="{00000000-75E7-48EE-9F05-81F2B7B8D5E6}"/>
            </c:ext>
          </c:extLst>
        </c:ser>
        <c:ser>
          <c:idx val="1"/>
          <c:order val="1"/>
          <c:tx>
            <c:strRef>
              <c:f>Sheet1!$C$1</c:f>
              <c:strCache>
                <c:ptCount val="1"/>
                <c:pt idx="0">
                  <c:v>Very unfairly </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Sept '23 (S9)</c:v>
                </c:pt>
                <c:pt idx="1">
                  <c:v>July '24 (S13)</c:v>
                </c:pt>
              </c:strCache>
            </c:strRef>
          </c:cat>
          <c:val>
            <c:numRef>
              <c:f>Sheet1!$C$2:$C$3</c:f>
              <c:numCache>
                <c:formatCode>0%</c:formatCode>
                <c:ptCount val="2"/>
                <c:pt idx="0">
                  <c:v>0.09</c:v>
                </c:pt>
                <c:pt idx="1">
                  <c:v>7.0000000000000007E-2</c:v>
                </c:pt>
              </c:numCache>
            </c:numRef>
          </c:val>
          <c:extLst>
            <c:ext xmlns:c16="http://schemas.microsoft.com/office/drawing/2014/chart" uri="{C3380CC4-5D6E-409C-BE32-E72D297353CC}">
              <c16:uniqueId val="{00000001-75E7-48EE-9F05-81F2B7B8D5E6}"/>
            </c:ext>
          </c:extLst>
        </c:ser>
        <c:ser>
          <c:idx val="2"/>
          <c:order val="2"/>
          <c:tx>
            <c:strRef>
              <c:f>Sheet1!$D$1</c:f>
              <c:strCache>
                <c:ptCount val="1"/>
                <c:pt idx="0">
                  <c:v>Somewhat unfairly </c:v>
                </c:pt>
              </c:strCache>
            </c:strRef>
          </c:tx>
          <c:spPr>
            <a:solidFill>
              <a:srgbClr val="FFC5C5"/>
            </a:solidFill>
            <a:ln>
              <a:noFill/>
            </a:ln>
            <a:effectLst/>
          </c:spPr>
          <c:invertIfNegative val="0"/>
          <c:dPt>
            <c:idx val="2"/>
            <c:invertIfNegative val="0"/>
            <c:bubble3D val="0"/>
            <c:spPr>
              <a:solidFill>
                <a:srgbClr val="FFC5C5"/>
              </a:solidFill>
              <a:ln>
                <a:noFill/>
              </a:ln>
              <a:effectLst/>
            </c:spPr>
            <c:extLst>
              <c:ext xmlns:c16="http://schemas.microsoft.com/office/drawing/2014/chart" uri="{C3380CC4-5D6E-409C-BE32-E72D297353CC}">
                <c16:uniqueId val="{00000003-75E7-48EE-9F05-81F2B7B8D5E6}"/>
              </c:ext>
            </c:extLst>
          </c:dPt>
          <c:dPt>
            <c:idx val="3"/>
            <c:invertIfNegative val="0"/>
            <c:bubble3D val="0"/>
            <c:spPr>
              <a:solidFill>
                <a:srgbClr val="FFC5C5"/>
              </a:solidFill>
              <a:ln>
                <a:noFill/>
              </a:ln>
              <a:effectLst/>
            </c:spPr>
            <c:extLst>
              <c:ext xmlns:c16="http://schemas.microsoft.com/office/drawing/2014/chart" uri="{C3380CC4-5D6E-409C-BE32-E72D297353CC}">
                <c16:uniqueId val="{00000005-75E7-48EE-9F05-81F2B7B8D5E6}"/>
              </c:ext>
            </c:extLst>
          </c:dPt>
          <c:dPt>
            <c:idx val="4"/>
            <c:invertIfNegative val="0"/>
            <c:bubble3D val="0"/>
            <c:spPr>
              <a:solidFill>
                <a:srgbClr val="FFC5C5"/>
              </a:solidFill>
              <a:ln>
                <a:noFill/>
              </a:ln>
              <a:effectLst/>
            </c:spPr>
            <c:extLst>
              <c:ext xmlns:c16="http://schemas.microsoft.com/office/drawing/2014/chart" uri="{C3380CC4-5D6E-409C-BE32-E72D297353CC}">
                <c16:uniqueId val="{00000007-75E7-48EE-9F05-81F2B7B8D5E6}"/>
              </c:ext>
            </c:extLst>
          </c:dPt>
          <c:dLbls>
            <c:spPr>
              <a:noFill/>
              <a:ln>
                <a:noFill/>
              </a:ln>
              <a:effectLst/>
            </c:spPr>
            <c:txPr>
              <a:bodyPr rot="0" spcFirstLastPara="1" vertOverflow="ellipsis" vert="horz" wrap="square" lIns="38100" tIns="19050" rIns="38100" bIns="19050" anchor="ctr" anchorCtr="0">
                <a:spAutoFit/>
              </a:bodyPr>
              <a:lstStyle/>
              <a:p>
                <a:pPr algn="ctr">
                  <a:defRPr lang="en-US" sz="1400" b="0" i="0" u="none" strike="noStrike" kern="1200" baseline="0">
                    <a:solidFill>
                      <a:srgbClr val="5C5B5A"/>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Sept '23 (S9)</c:v>
                </c:pt>
                <c:pt idx="1">
                  <c:v>July '24 (S13)</c:v>
                </c:pt>
              </c:strCache>
            </c:strRef>
          </c:cat>
          <c:val>
            <c:numRef>
              <c:f>Sheet1!$D$2:$D$3</c:f>
              <c:numCache>
                <c:formatCode>0%</c:formatCode>
                <c:ptCount val="2"/>
                <c:pt idx="0">
                  <c:v>0.17</c:v>
                </c:pt>
                <c:pt idx="1">
                  <c:v>0.14000000000000001</c:v>
                </c:pt>
              </c:numCache>
            </c:numRef>
          </c:val>
          <c:extLst>
            <c:ext xmlns:c16="http://schemas.microsoft.com/office/drawing/2014/chart" uri="{C3380CC4-5D6E-409C-BE32-E72D297353CC}">
              <c16:uniqueId val="{00000008-75E7-48EE-9F05-81F2B7B8D5E6}"/>
            </c:ext>
          </c:extLst>
        </c:ser>
        <c:ser>
          <c:idx val="3"/>
          <c:order val="3"/>
          <c:tx>
            <c:strRef>
              <c:f>Sheet1!$E$1</c:f>
              <c:strCache>
                <c:ptCount val="1"/>
                <c:pt idx="0">
                  <c:v>Neither fairly nor unfairly</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400" b="0" i="0" u="none" strike="noStrike" kern="1200" baseline="0">
                    <a:solidFill>
                      <a:srgbClr val="5C5B5A"/>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Sept '23 (S9)</c:v>
                </c:pt>
                <c:pt idx="1">
                  <c:v>July '24 (S13)</c:v>
                </c:pt>
              </c:strCache>
            </c:strRef>
          </c:cat>
          <c:val>
            <c:numRef>
              <c:f>Sheet1!$E$2:$E$3</c:f>
              <c:numCache>
                <c:formatCode>0%</c:formatCode>
                <c:ptCount val="2"/>
                <c:pt idx="0">
                  <c:v>0.22</c:v>
                </c:pt>
                <c:pt idx="1">
                  <c:v>0.22</c:v>
                </c:pt>
              </c:numCache>
            </c:numRef>
          </c:val>
          <c:extLst>
            <c:ext xmlns:c16="http://schemas.microsoft.com/office/drawing/2014/chart" uri="{C3380CC4-5D6E-409C-BE32-E72D297353CC}">
              <c16:uniqueId val="{00000009-75E7-48EE-9F05-81F2B7B8D5E6}"/>
            </c:ext>
          </c:extLst>
        </c:ser>
        <c:ser>
          <c:idx val="4"/>
          <c:order val="4"/>
          <c:tx>
            <c:strRef>
              <c:f>Sheet1!$F$1</c:f>
              <c:strCache>
                <c:ptCount val="1"/>
                <c:pt idx="0">
                  <c:v>Somewhat fairly</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Sept '23 (S9)</c:v>
                </c:pt>
                <c:pt idx="1">
                  <c:v>July '24 (S13)</c:v>
                </c:pt>
              </c:strCache>
            </c:strRef>
          </c:cat>
          <c:val>
            <c:numRef>
              <c:f>Sheet1!$F$2:$F$3</c:f>
              <c:numCache>
                <c:formatCode>0%</c:formatCode>
                <c:ptCount val="2"/>
                <c:pt idx="0">
                  <c:v>0.25</c:v>
                </c:pt>
                <c:pt idx="1">
                  <c:v>0.27</c:v>
                </c:pt>
              </c:numCache>
            </c:numRef>
          </c:val>
          <c:extLst>
            <c:ext xmlns:c16="http://schemas.microsoft.com/office/drawing/2014/chart" uri="{C3380CC4-5D6E-409C-BE32-E72D297353CC}">
              <c16:uniqueId val="{0000000A-75E7-48EE-9F05-81F2B7B8D5E6}"/>
            </c:ext>
          </c:extLst>
        </c:ser>
        <c:ser>
          <c:idx val="5"/>
          <c:order val="5"/>
          <c:tx>
            <c:strRef>
              <c:f>Sheet1!$G$1</c:f>
              <c:strCache>
                <c:ptCount val="1"/>
                <c:pt idx="0">
                  <c:v>Very fairly</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Sept '23 (S9)</c:v>
                </c:pt>
                <c:pt idx="1">
                  <c:v>July '24 (S13)</c:v>
                </c:pt>
              </c:strCache>
            </c:strRef>
          </c:cat>
          <c:val>
            <c:numRef>
              <c:f>Sheet1!$G$2:$G$3</c:f>
              <c:numCache>
                <c:formatCode>0%</c:formatCode>
                <c:ptCount val="2"/>
                <c:pt idx="0">
                  <c:v>0.19</c:v>
                </c:pt>
                <c:pt idx="1">
                  <c:v>0.21</c:v>
                </c:pt>
              </c:numCache>
            </c:numRef>
          </c:val>
          <c:extLst>
            <c:ext xmlns:c16="http://schemas.microsoft.com/office/drawing/2014/chart" uri="{C3380CC4-5D6E-409C-BE32-E72D297353CC}">
              <c16:uniqueId val="{0000000B-75E7-48EE-9F05-81F2B7B8D5E6}"/>
            </c:ext>
          </c:extLst>
        </c:ser>
        <c:dLbls>
          <c:dLblPos val="ctr"/>
          <c:showLegendKey val="0"/>
          <c:showVal val="1"/>
          <c:showCatName val="0"/>
          <c:showSerName val="0"/>
          <c:showPercent val="0"/>
          <c:showBubbleSize val="0"/>
        </c:dLbls>
        <c:gapWidth val="75"/>
        <c:overlap val="100"/>
        <c:axId val="1948619855"/>
        <c:axId val="1948612367"/>
      </c:barChart>
      <c:catAx>
        <c:axId val="1948619855"/>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rgbClr val="5C5B5A"/>
                </a:solidFill>
                <a:latin typeface="+mn-lt"/>
                <a:ea typeface="+mn-ea"/>
                <a:cs typeface="+mn-cs"/>
              </a:defRPr>
            </a:pPr>
            <a:endParaRPr lang="en-US"/>
          </a:p>
        </c:txPr>
        <c:crossAx val="1948612367"/>
        <c:crosses val="autoZero"/>
        <c:auto val="1"/>
        <c:lblAlgn val="ctr"/>
        <c:lblOffset val="100"/>
        <c:noMultiLvlLbl val="0"/>
      </c:catAx>
      <c:valAx>
        <c:axId val="1948612367"/>
        <c:scaling>
          <c:orientation val="minMax"/>
        </c:scaling>
        <c:delete val="1"/>
        <c:axPos val="l"/>
        <c:numFmt formatCode="0%" sourceLinked="1"/>
        <c:majorTickMark val="out"/>
        <c:minorTickMark val="none"/>
        <c:tickLblPos val="nextTo"/>
        <c:crossAx val="1948619855"/>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Sheet1!$D$2</c:f>
              <c:strCache>
                <c:ptCount val="1"/>
                <c:pt idx="0">
                  <c:v>Yes</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Sheet1!$A$3:$A$4</c:f>
              <c:strCache>
                <c:ptCount val="2"/>
                <c:pt idx="0">
                  <c:v>In the last month</c:v>
                </c:pt>
                <c:pt idx="1">
                  <c:v>The last 12 months</c:v>
                </c:pt>
              </c:strCache>
            </c:strRef>
          </c:cat>
          <c:val>
            <c:numRef>
              <c:f>Sheet1!$D$3:$D$4</c:f>
              <c:numCache>
                <c:formatCode>0%</c:formatCode>
                <c:ptCount val="2"/>
                <c:pt idx="0">
                  <c:v>0.13</c:v>
                </c:pt>
                <c:pt idx="1">
                  <c:v>0.2</c:v>
                </c:pt>
              </c:numCache>
            </c:numRef>
          </c:val>
          <c:extLst>
            <c:ext xmlns:c16="http://schemas.microsoft.com/office/drawing/2014/chart" uri="{C3380CC4-5D6E-409C-BE32-E72D297353CC}">
              <c16:uniqueId val="{00000000-2902-486D-9AAA-3AC5FF82D08E}"/>
            </c:ext>
          </c:extLst>
        </c:ser>
        <c:ser>
          <c:idx val="1"/>
          <c:order val="1"/>
          <c:tx>
            <c:strRef>
              <c:f>Sheet1!$C$2</c:f>
              <c:strCache>
                <c:ptCount val="1"/>
                <c:pt idx="0">
                  <c:v>No</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Sheet1!$A$3:$A$4</c:f>
              <c:strCache>
                <c:ptCount val="2"/>
                <c:pt idx="0">
                  <c:v>In the last month</c:v>
                </c:pt>
                <c:pt idx="1">
                  <c:v>The last 12 months</c:v>
                </c:pt>
              </c:strCache>
            </c:strRef>
          </c:cat>
          <c:val>
            <c:numRef>
              <c:f>Sheet1!$C$3:$C$4</c:f>
              <c:numCache>
                <c:formatCode>0%</c:formatCode>
                <c:ptCount val="2"/>
                <c:pt idx="0">
                  <c:v>0.78</c:v>
                </c:pt>
                <c:pt idx="1">
                  <c:v>0.72</c:v>
                </c:pt>
              </c:numCache>
            </c:numRef>
          </c:val>
          <c:extLst>
            <c:ext xmlns:c16="http://schemas.microsoft.com/office/drawing/2014/chart" uri="{C3380CC4-5D6E-409C-BE32-E72D297353CC}">
              <c16:uniqueId val="{00000001-2902-486D-9AAA-3AC5FF82D08E}"/>
            </c:ext>
          </c:extLst>
        </c:ser>
        <c:ser>
          <c:idx val="2"/>
          <c:order val="2"/>
          <c:tx>
            <c:strRef>
              <c:f>Sheet1!$B$2</c:f>
              <c:strCache>
                <c:ptCount val="1"/>
                <c:pt idx="0">
                  <c:v>Don't know/Prefer not to say</c:v>
                </c:pt>
              </c:strCache>
            </c:strRef>
          </c:tx>
          <c:spPr>
            <a:solidFill>
              <a:schemeClr val="tx1">
                <a:lumMod val="50000"/>
                <a:lumOff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Sheet1!$A$3:$A$4</c:f>
              <c:strCache>
                <c:ptCount val="2"/>
                <c:pt idx="0">
                  <c:v>In the last month</c:v>
                </c:pt>
                <c:pt idx="1">
                  <c:v>The last 12 months</c:v>
                </c:pt>
              </c:strCache>
            </c:strRef>
          </c:cat>
          <c:val>
            <c:numRef>
              <c:f>Sheet1!$B$3:$B$4</c:f>
              <c:numCache>
                <c:formatCode>0%</c:formatCode>
                <c:ptCount val="2"/>
                <c:pt idx="0">
                  <c:v>0.09</c:v>
                </c:pt>
                <c:pt idx="1">
                  <c:v>0.08</c:v>
                </c:pt>
              </c:numCache>
            </c:numRef>
          </c:val>
          <c:extLst>
            <c:ext xmlns:c16="http://schemas.microsoft.com/office/drawing/2014/chart" uri="{C3380CC4-5D6E-409C-BE32-E72D297353CC}">
              <c16:uniqueId val="{00000002-2902-486D-9AAA-3AC5FF82D08E}"/>
            </c:ext>
          </c:extLst>
        </c:ser>
        <c:dLbls>
          <c:dLblPos val="ctr"/>
          <c:showLegendKey val="0"/>
          <c:showVal val="1"/>
          <c:showCatName val="0"/>
          <c:showSerName val="0"/>
          <c:showPercent val="0"/>
          <c:showBubbleSize val="0"/>
        </c:dLbls>
        <c:gapWidth val="150"/>
        <c:overlap val="100"/>
        <c:axId val="2100863760"/>
        <c:axId val="139291728"/>
      </c:barChart>
      <c:catAx>
        <c:axId val="2100863760"/>
        <c:scaling>
          <c:orientation val="minMax"/>
        </c:scaling>
        <c:delete val="0"/>
        <c:axPos val="t"/>
        <c:numFmt formatCode="General" sourceLinked="1"/>
        <c:majorTickMark val="none"/>
        <c:minorTickMark val="none"/>
        <c:tickLblPos val="high"/>
        <c:spPr>
          <a:noFill/>
          <a:ln w="9525" cap="flat" cmpd="sng" algn="ctr">
            <a:no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39291728"/>
        <c:crosses val="autoZero"/>
        <c:auto val="1"/>
        <c:lblAlgn val="ctr"/>
        <c:lblOffset val="100"/>
        <c:noMultiLvlLbl val="0"/>
      </c:catAx>
      <c:valAx>
        <c:axId val="139291728"/>
        <c:scaling>
          <c:orientation val="maxMin"/>
          <c:max val="1"/>
        </c:scaling>
        <c:delete val="1"/>
        <c:axPos val="l"/>
        <c:numFmt formatCode="0%" sourceLinked="1"/>
        <c:majorTickMark val="out"/>
        <c:minorTickMark val="none"/>
        <c:tickLblPos val="nextTo"/>
        <c:crossAx val="21008637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141674592828334"/>
          <c:y val="2.9293899592590426E-2"/>
          <c:w val="0.47357826819107779"/>
          <c:h val="0.94141220081481913"/>
        </c:manualLayout>
      </c:layout>
      <c:barChart>
        <c:barDir val="bar"/>
        <c:grouping val="clustered"/>
        <c:varyColors val="0"/>
        <c:ser>
          <c:idx val="0"/>
          <c:order val="0"/>
          <c:tx>
            <c:strRef>
              <c:f>Sheet1!$B$1</c:f>
              <c:strCache>
                <c:ptCount val="1"/>
                <c:pt idx="0">
                  <c:v>Series 1</c:v>
                </c:pt>
              </c:strCache>
            </c:strRef>
          </c:tx>
          <c:spPr>
            <a:solidFill>
              <a:srgbClr val="009690"/>
            </a:solidFill>
            <a:ln>
              <a:solidFill>
                <a:srgbClr val="009690"/>
              </a:solidFill>
            </a:ln>
            <a:effectLst/>
          </c:spPr>
          <c:invertIfNegative val="0"/>
          <c:dPt>
            <c:idx val="0"/>
            <c:invertIfNegative val="0"/>
            <c:bubble3D val="0"/>
            <c:spPr>
              <a:solidFill>
                <a:srgbClr val="009690"/>
              </a:solidFill>
              <a:ln>
                <a:solidFill>
                  <a:srgbClr val="009690"/>
                </a:solidFill>
              </a:ln>
              <a:effectLst/>
            </c:spPr>
            <c:extLst>
              <c:ext xmlns:c16="http://schemas.microsoft.com/office/drawing/2014/chart" uri="{C3380CC4-5D6E-409C-BE32-E72D297353CC}">
                <c16:uniqueId val="{00000001-4970-4F62-8F92-081C0AE2B58C}"/>
              </c:ext>
            </c:extLst>
          </c:dPt>
          <c:dPt>
            <c:idx val="1"/>
            <c:invertIfNegative val="0"/>
            <c:bubble3D val="0"/>
            <c:spPr>
              <a:solidFill>
                <a:srgbClr val="009690"/>
              </a:solidFill>
              <a:ln>
                <a:solidFill>
                  <a:srgbClr val="009690"/>
                </a:solidFill>
              </a:ln>
              <a:effectLst/>
            </c:spPr>
            <c:extLst>
              <c:ext xmlns:c16="http://schemas.microsoft.com/office/drawing/2014/chart" uri="{C3380CC4-5D6E-409C-BE32-E72D297353CC}">
                <c16:uniqueId val="{00000003-4970-4F62-8F92-081C0AE2B58C}"/>
              </c:ext>
            </c:extLst>
          </c:dPt>
          <c:dPt>
            <c:idx val="2"/>
            <c:invertIfNegative val="0"/>
            <c:bubble3D val="0"/>
            <c:spPr>
              <a:solidFill>
                <a:srgbClr val="009690"/>
              </a:solidFill>
              <a:ln>
                <a:solidFill>
                  <a:srgbClr val="009690"/>
                </a:solidFill>
              </a:ln>
              <a:effectLst/>
            </c:spPr>
            <c:extLst>
              <c:ext xmlns:c16="http://schemas.microsoft.com/office/drawing/2014/chart" uri="{C3380CC4-5D6E-409C-BE32-E72D297353CC}">
                <c16:uniqueId val="{00000005-4970-4F62-8F92-081C0AE2B58C}"/>
              </c:ext>
            </c:extLst>
          </c:dPt>
          <c:dPt>
            <c:idx val="3"/>
            <c:invertIfNegative val="0"/>
            <c:bubble3D val="0"/>
            <c:spPr>
              <a:solidFill>
                <a:srgbClr val="009690"/>
              </a:solidFill>
              <a:ln>
                <a:solidFill>
                  <a:srgbClr val="009690"/>
                </a:solidFill>
              </a:ln>
              <a:effectLst/>
            </c:spPr>
            <c:extLst>
              <c:ext xmlns:c16="http://schemas.microsoft.com/office/drawing/2014/chart" uri="{C3380CC4-5D6E-409C-BE32-E72D297353CC}">
                <c16:uniqueId val="{00000007-4970-4F62-8F92-081C0AE2B58C}"/>
              </c:ext>
            </c:extLst>
          </c:dPt>
          <c:dPt>
            <c:idx val="4"/>
            <c:invertIfNegative val="0"/>
            <c:bubble3D val="0"/>
            <c:spPr>
              <a:solidFill>
                <a:srgbClr val="009690"/>
              </a:solidFill>
              <a:ln>
                <a:solidFill>
                  <a:srgbClr val="5C5B5A"/>
                </a:solidFill>
              </a:ln>
              <a:effectLst/>
            </c:spPr>
            <c:extLst>
              <c:ext xmlns:c16="http://schemas.microsoft.com/office/drawing/2014/chart" uri="{C3380CC4-5D6E-409C-BE32-E72D297353CC}">
                <c16:uniqueId val="{00000009-4970-4F62-8F92-081C0AE2B58C}"/>
              </c:ext>
            </c:extLst>
          </c:dPt>
          <c:dPt>
            <c:idx val="9"/>
            <c:invertIfNegative val="0"/>
            <c:bubble3D val="0"/>
            <c:spPr>
              <a:solidFill>
                <a:srgbClr val="5C5B5A"/>
              </a:solidFill>
              <a:ln>
                <a:solidFill>
                  <a:srgbClr val="009690"/>
                </a:solidFill>
              </a:ln>
              <a:effectLst/>
            </c:spPr>
            <c:extLst>
              <c:ext xmlns:c16="http://schemas.microsoft.com/office/drawing/2014/chart" uri="{C3380CC4-5D6E-409C-BE32-E72D297353CC}">
                <c16:uniqueId val="{0000000B-4970-4F62-8F92-081C0AE2B58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Loss of earnings due to time away from work</c:v>
                </c:pt>
                <c:pt idx="1">
                  <c:v>Cost of parking</c:v>
                </c:pt>
                <c:pt idx="2">
                  <c:v>Costs I will be faced with after the appointment (e.g. prescriptions)</c:v>
                </c:pt>
                <c:pt idx="3">
                  <c:v>Cost of driving</c:v>
                </c:pt>
                <c:pt idx="4">
                  <c:v>Cost of taxis</c:v>
                </c:pt>
                <c:pt idx="5">
                  <c:v>Public transport fares</c:v>
                </c:pt>
                <c:pt idx="6">
                  <c:v>Childcare responsibilities</c:v>
                </c:pt>
                <c:pt idx="7">
                  <c:v>My concessionary pass doesn’t cover travel at the appointment time</c:v>
                </c:pt>
                <c:pt idx="8">
                  <c:v>Other</c:v>
                </c:pt>
                <c:pt idx="9">
                  <c:v>Don’t know / Prefer not to say</c:v>
                </c:pt>
              </c:strCache>
            </c:strRef>
          </c:cat>
          <c:val>
            <c:numRef>
              <c:f>Sheet1!$B$2:$B$11</c:f>
              <c:numCache>
                <c:formatCode>0%</c:formatCode>
                <c:ptCount val="10"/>
                <c:pt idx="0">
                  <c:v>0.3</c:v>
                </c:pt>
                <c:pt idx="1">
                  <c:v>0.28999999999999998</c:v>
                </c:pt>
                <c:pt idx="2">
                  <c:v>0.28000000000000003</c:v>
                </c:pt>
                <c:pt idx="3">
                  <c:v>0.21</c:v>
                </c:pt>
                <c:pt idx="4">
                  <c:v>0.21</c:v>
                </c:pt>
                <c:pt idx="5">
                  <c:v>0.17</c:v>
                </c:pt>
                <c:pt idx="6">
                  <c:v>0.15</c:v>
                </c:pt>
                <c:pt idx="7">
                  <c:v>0.06</c:v>
                </c:pt>
                <c:pt idx="8">
                  <c:v>7.0000000000000007E-2</c:v>
                </c:pt>
                <c:pt idx="9">
                  <c:v>0.13</c:v>
                </c:pt>
              </c:numCache>
            </c:numRef>
          </c:val>
          <c:extLst>
            <c:ext xmlns:c16="http://schemas.microsoft.com/office/drawing/2014/chart" uri="{C3380CC4-5D6E-409C-BE32-E72D297353CC}">
              <c16:uniqueId val="{0000000C-4970-4F62-8F92-081C0AE2B58C}"/>
            </c:ext>
          </c:extLst>
        </c:ser>
        <c:dLbls>
          <c:showLegendKey val="0"/>
          <c:showVal val="0"/>
          <c:showCatName val="0"/>
          <c:showSerName val="0"/>
          <c:showPercent val="0"/>
          <c:showBubbleSize val="0"/>
        </c:dLbls>
        <c:gapWidth val="85"/>
        <c:axId val="525551936"/>
        <c:axId val="525549776"/>
      </c:barChart>
      <c:catAx>
        <c:axId val="52555193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25549776"/>
        <c:crosses val="autoZero"/>
        <c:auto val="1"/>
        <c:lblAlgn val="ctr"/>
        <c:lblOffset val="100"/>
        <c:noMultiLvlLbl val="0"/>
      </c:catAx>
      <c:valAx>
        <c:axId val="525549776"/>
        <c:scaling>
          <c:orientation val="minMax"/>
        </c:scaling>
        <c:delete val="1"/>
        <c:axPos val="t"/>
        <c:numFmt formatCode="0%" sourceLinked="1"/>
        <c:majorTickMark val="none"/>
        <c:minorTickMark val="none"/>
        <c:tickLblPos val="nextTo"/>
        <c:crossAx val="5255519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141674592828334"/>
          <c:y val="2.9293899592590426E-2"/>
          <c:w val="0.47357826819107779"/>
          <c:h val="0.94141220081481913"/>
        </c:manualLayout>
      </c:layout>
      <c:barChart>
        <c:barDir val="bar"/>
        <c:grouping val="clustered"/>
        <c:varyColors val="0"/>
        <c:ser>
          <c:idx val="0"/>
          <c:order val="0"/>
          <c:tx>
            <c:strRef>
              <c:f>Sheet1!$B$1</c:f>
              <c:strCache>
                <c:ptCount val="1"/>
                <c:pt idx="0">
                  <c:v>Series 1</c:v>
                </c:pt>
              </c:strCache>
            </c:strRef>
          </c:tx>
          <c:spPr>
            <a:solidFill>
              <a:srgbClr val="009690"/>
            </a:solidFill>
            <a:ln>
              <a:solidFill>
                <a:srgbClr val="009690"/>
              </a:solidFill>
            </a:ln>
            <a:effectLst/>
          </c:spPr>
          <c:invertIfNegative val="0"/>
          <c:dPt>
            <c:idx val="0"/>
            <c:invertIfNegative val="0"/>
            <c:bubble3D val="0"/>
            <c:spPr>
              <a:solidFill>
                <a:srgbClr val="009690"/>
              </a:solidFill>
              <a:ln>
                <a:solidFill>
                  <a:srgbClr val="009690"/>
                </a:solidFill>
              </a:ln>
              <a:effectLst/>
            </c:spPr>
            <c:extLst>
              <c:ext xmlns:c16="http://schemas.microsoft.com/office/drawing/2014/chart" uri="{C3380CC4-5D6E-409C-BE32-E72D297353CC}">
                <c16:uniqueId val="{00000001-7843-4A95-BBCB-38883C2FE4E6}"/>
              </c:ext>
            </c:extLst>
          </c:dPt>
          <c:dPt>
            <c:idx val="1"/>
            <c:invertIfNegative val="0"/>
            <c:bubble3D val="0"/>
            <c:spPr>
              <a:solidFill>
                <a:srgbClr val="009690"/>
              </a:solidFill>
              <a:ln>
                <a:solidFill>
                  <a:srgbClr val="009690"/>
                </a:solidFill>
              </a:ln>
              <a:effectLst/>
            </c:spPr>
            <c:extLst>
              <c:ext xmlns:c16="http://schemas.microsoft.com/office/drawing/2014/chart" uri="{C3380CC4-5D6E-409C-BE32-E72D297353CC}">
                <c16:uniqueId val="{00000003-7843-4A95-BBCB-38883C2FE4E6}"/>
              </c:ext>
            </c:extLst>
          </c:dPt>
          <c:dPt>
            <c:idx val="2"/>
            <c:invertIfNegative val="0"/>
            <c:bubble3D val="0"/>
            <c:spPr>
              <a:solidFill>
                <a:srgbClr val="009690"/>
              </a:solidFill>
              <a:ln>
                <a:solidFill>
                  <a:srgbClr val="009690"/>
                </a:solidFill>
              </a:ln>
              <a:effectLst/>
            </c:spPr>
            <c:extLst>
              <c:ext xmlns:c16="http://schemas.microsoft.com/office/drawing/2014/chart" uri="{C3380CC4-5D6E-409C-BE32-E72D297353CC}">
                <c16:uniqueId val="{00000005-7843-4A95-BBCB-38883C2FE4E6}"/>
              </c:ext>
            </c:extLst>
          </c:dPt>
          <c:dPt>
            <c:idx val="3"/>
            <c:invertIfNegative val="0"/>
            <c:bubble3D val="0"/>
            <c:spPr>
              <a:solidFill>
                <a:srgbClr val="009690"/>
              </a:solidFill>
              <a:ln>
                <a:solidFill>
                  <a:srgbClr val="009690"/>
                </a:solidFill>
              </a:ln>
              <a:effectLst/>
            </c:spPr>
            <c:extLst>
              <c:ext xmlns:c16="http://schemas.microsoft.com/office/drawing/2014/chart" uri="{C3380CC4-5D6E-409C-BE32-E72D297353CC}">
                <c16:uniqueId val="{00000007-7843-4A95-BBCB-38883C2FE4E6}"/>
              </c:ext>
            </c:extLst>
          </c:dPt>
          <c:dPt>
            <c:idx val="4"/>
            <c:invertIfNegative val="0"/>
            <c:bubble3D val="0"/>
            <c:spPr>
              <a:solidFill>
                <a:srgbClr val="5C5B5A"/>
              </a:solidFill>
              <a:ln>
                <a:solidFill>
                  <a:srgbClr val="5C5B5A"/>
                </a:solidFill>
              </a:ln>
              <a:effectLst/>
            </c:spPr>
            <c:extLst>
              <c:ext xmlns:c16="http://schemas.microsoft.com/office/drawing/2014/chart" uri="{C3380CC4-5D6E-409C-BE32-E72D297353CC}">
                <c16:uniqueId val="{00000009-7843-4A95-BBCB-38883C2FE4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Free prescriptions or help with prescription costs</c:v>
                </c:pt>
                <c:pt idx="1">
                  <c:v>Free or affordable dentistry</c:v>
                </c:pt>
                <c:pt idx="2">
                  <c:v>Free or discounted stop smoking services</c:v>
                </c:pt>
                <c:pt idx="3">
                  <c:v>Funded transport vouchers</c:v>
                </c:pt>
                <c:pt idx="4">
                  <c:v>I was not aware of any NHS Schemes of assistance</c:v>
                </c:pt>
              </c:strCache>
            </c:strRef>
          </c:cat>
          <c:val>
            <c:numRef>
              <c:f>Sheet1!$B$2:$B$6</c:f>
              <c:numCache>
                <c:formatCode>0%</c:formatCode>
                <c:ptCount val="5"/>
                <c:pt idx="0">
                  <c:v>0.61</c:v>
                </c:pt>
                <c:pt idx="1">
                  <c:v>0.38</c:v>
                </c:pt>
                <c:pt idx="2">
                  <c:v>0.32</c:v>
                </c:pt>
                <c:pt idx="3">
                  <c:v>0.19</c:v>
                </c:pt>
                <c:pt idx="4">
                  <c:v>0.28000000000000003</c:v>
                </c:pt>
              </c:numCache>
            </c:numRef>
          </c:val>
          <c:extLst>
            <c:ext xmlns:c16="http://schemas.microsoft.com/office/drawing/2014/chart" uri="{C3380CC4-5D6E-409C-BE32-E72D297353CC}">
              <c16:uniqueId val="{00000010-7843-4A95-BBCB-38883C2FE4E6}"/>
            </c:ext>
          </c:extLst>
        </c:ser>
        <c:dLbls>
          <c:showLegendKey val="0"/>
          <c:showVal val="0"/>
          <c:showCatName val="0"/>
          <c:showSerName val="0"/>
          <c:showPercent val="0"/>
          <c:showBubbleSize val="0"/>
        </c:dLbls>
        <c:gapWidth val="85"/>
        <c:axId val="525551936"/>
        <c:axId val="525549776"/>
      </c:barChart>
      <c:catAx>
        <c:axId val="52555193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25549776"/>
        <c:crosses val="autoZero"/>
        <c:auto val="1"/>
        <c:lblAlgn val="ctr"/>
        <c:lblOffset val="100"/>
        <c:noMultiLvlLbl val="0"/>
      </c:catAx>
      <c:valAx>
        <c:axId val="525549776"/>
        <c:scaling>
          <c:orientation val="minMax"/>
        </c:scaling>
        <c:delete val="1"/>
        <c:axPos val="t"/>
        <c:numFmt formatCode="0%" sourceLinked="1"/>
        <c:majorTickMark val="none"/>
        <c:minorTickMark val="none"/>
        <c:tickLblPos val="nextTo"/>
        <c:crossAx val="5255519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218365924893626E-3"/>
          <c:y val="0.10708522518738557"/>
          <c:w val="0.98835902383723606"/>
          <c:h val="0.70293690278734955"/>
        </c:manualLayout>
      </c:layout>
      <c:barChart>
        <c:barDir val="col"/>
        <c:grouping val="percentStacked"/>
        <c:varyColors val="0"/>
        <c:ser>
          <c:idx val="0"/>
          <c:order val="0"/>
          <c:tx>
            <c:strRef>
              <c:f>Sheet1!$F$1</c:f>
              <c:strCache>
                <c:ptCount val="1"/>
                <c:pt idx="0">
                  <c:v>Very dissatisfied </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7"/>
                <c:pt idx="0">
                  <c:v>GM July '23 
(S8)</c:v>
                </c:pt>
                <c:pt idx="1">
                  <c:v>GM Sept '23 
(S9)</c:v>
                </c:pt>
                <c:pt idx="2">
                  <c:v>GM Nov '23
 (S10)</c:v>
                </c:pt>
                <c:pt idx="3">
                  <c:v>GM Feb '24 
(S11)</c:v>
                </c:pt>
                <c:pt idx="4">
                  <c:v>GM May '24 
(S12)</c:v>
                </c:pt>
                <c:pt idx="5">
                  <c:v>GM July'24 
(S13)</c:v>
                </c:pt>
                <c:pt idx="6">
                  <c:v>England benchmarking</c:v>
                </c:pt>
              </c:strCache>
              <c:extLst/>
            </c:strRef>
          </c:cat>
          <c:val>
            <c:numRef>
              <c:f>Sheet1!$F$2:$F$10</c:f>
              <c:numCache>
                <c:formatCode>0%</c:formatCode>
                <c:ptCount val="7"/>
                <c:pt idx="0">
                  <c:v>0.04</c:v>
                </c:pt>
                <c:pt idx="1">
                  <c:v>0.05</c:v>
                </c:pt>
                <c:pt idx="2">
                  <c:v>0.06</c:v>
                </c:pt>
                <c:pt idx="3">
                  <c:v>0.05</c:v>
                </c:pt>
                <c:pt idx="4">
                  <c:v>0.03</c:v>
                </c:pt>
                <c:pt idx="5">
                  <c:v>0.04</c:v>
                </c:pt>
                <c:pt idx="6">
                  <c:v>0.03</c:v>
                </c:pt>
              </c:numCache>
              <c:extLst/>
            </c:numRef>
          </c:val>
          <c:extLst>
            <c:ext xmlns:c16="http://schemas.microsoft.com/office/drawing/2014/chart" uri="{C3380CC4-5D6E-409C-BE32-E72D297353CC}">
              <c16:uniqueId val="{00000004-12A8-44A4-833D-5FD0360A2F97}"/>
            </c:ext>
          </c:extLst>
        </c:ser>
        <c:ser>
          <c:idx val="1"/>
          <c:order val="1"/>
          <c:tx>
            <c:strRef>
              <c:f>Sheet1!$E$1</c:f>
              <c:strCache>
                <c:ptCount val="1"/>
                <c:pt idx="0">
                  <c:v>Fairly dissatisfied</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7"/>
                <c:pt idx="0">
                  <c:v>GM July '23 
(S8)</c:v>
                </c:pt>
                <c:pt idx="1">
                  <c:v>GM Sept '23 
(S9)</c:v>
                </c:pt>
                <c:pt idx="2">
                  <c:v>GM Nov '23
 (S10)</c:v>
                </c:pt>
                <c:pt idx="3">
                  <c:v>GM Feb '24 
(S11)</c:v>
                </c:pt>
                <c:pt idx="4">
                  <c:v>GM May '24 
(S12)</c:v>
                </c:pt>
                <c:pt idx="5">
                  <c:v>GM July'24 
(S13)</c:v>
                </c:pt>
                <c:pt idx="6">
                  <c:v>England benchmarking</c:v>
                </c:pt>
              </c:strCache>
              <c:extLst/>
            </c:strRef>
          </c:cat>
          <c:val>
            <c:numRef>
              <c:f>Sheet1!$E$2:$E$10</c:f>
              <c:numCache>
                <c:formatCode>0%</c:formatCode>
                <c:ptCount val="7"/>
                <c:pt idx="0">
                  <c:v>0.08</c:v>
                </c:pt>
                <c:pt idx="1">
                  <c:v>0.11</c:v>
                </c:pt>
                <c:pt idx="2">
                  <c:v>0.11</c:v>
                </c:pt>
                <c:pt idx="3">
                  <c:v>0.1</c:v>
                </c:pt>
                <c:pt idx="4">
                  <c:v>0.09</c:v>
                </c:pt>
                <c:pt idx="5">
                  <c:v>0.08</c:v>
                </c:pt>
                <c:pt idx="6">
                  <c:v>7.0000000000000007E-2</c:v>
                </c:pt>
              </c:numCache>
              <c:extLst/>
            </c:numRef>
          </c:val>
          <c:extLst>
            <c:ext xmlns:c16="http://schemas.microsoft.com/office/drawing/2014/chart" uri="{C3380CC4-5D6E-409C-BE32-E72D297353CC}">
              <c16:uniqueId val="{00000003-12A8-44A4-833D-5FD0360A2F97}"/>
            </c:ext>
          </c:extLst>
        </c:ser>
        <c:ser>
          <c:idx val="2"/>
          <c:order val="2"/>
          <c:tx>
            <c:strRef>
              <c:f>Sheet1!$D$1</c:f>
              <c:strCache>
                <c:ptCount val="1"/>
                <c:pt idx="0">
                  <c:v>Neither satisfied nor dissatisfied</c:v>
                </c:pt>
              </c:strCache>
            </c:strRef>
          </c:tx>
          <c:spPr>
            <a:solidFill>
              <a:schemeClr val="bg1">
                <a:lumMod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7"/>
                <c:pt idx="0">
                  <c:v>GM July '23 
(S8)</c:v>
                </c:pt>
                <c:pt idx="1">
                  <c:v>GM Sept '23 
(S9)</c:v>
                </c:pt>
                <c:pt idx="2">
                  <c:v>GM Nov '23
 (S10)</c:v>
                </c:pt>
                <c:pt idx="3">
                  <c:v>GM Feb '24 
(S11)</c:v>
                </c:pt>
                <c:pt idx="4">
                  <c:v>GM May '24 
(S12)</c:v>
                </c:pt>
                <c:pt idx="5">
                  <c:v>GM July'24 
(S13)</c:v>
                </c:pt>
                <c:pt idx="6">
                  <c:v>England benchmarking</c:v>
                </c:pt>
              </c:strCache>
              <c:extLst/>
            </c:strRef>
          </c:cat>
          <c:val>
            <c:numRef>
              <c:f>Sheet1!$D$2:$D$10</c:f>
              <c:numCache>
                <c:formatCode>0%</c:formatCode>
                <c:ptCount val="7"/>
                <c:pt idx="0">
                  <c:v>0.13</c:v>
                </c:pt>
                <c:pt idx="1">
                  <c:v>0.11</c:v>
                </c:pt>
                <c:pt idx="2">
                  <c:v>0.12</c:v>
                </c:pt>
                <c:pt idx="3">
                  <c:v>0.13</c:v>
                </c:pt>
                <c:pt idx="4">
                  <c:v>0.12</c:v>
                </c:pt>
                <c:pt idx="5">
                  <c:v>0.13</c:v>
                </c:pt>
                <c:pt idx="6">
                  <c:v>0.16</c:v>
                </c:pt>
              </c:numCache>
              <c:extLst/>
            </c:numRef>
          </c:val>
          <c:extLst>
            <c:ext xmlns:c16="http://schemas.microsoft.com/office/drawing/2014/chart" uri="{C3380CC4-5D6E-409C-BE32-E72D297353CC}">
              <c16:uniqueId val="{00000002-12A8-44A4-833D-5FD0360A2F97}"/>
            </c:ext>
          </c:extLst>
        </c:ser>
        <c:ser>
          <c:idx val="3"/>
          <c:order val="3"/>
          <c:tx>
            <c:strRef>
              <c:f>Sheet1!$C$1</c:f>
              <c:strCache>
                <c:ptCount val="1"/>
                <c:pt idx="0">
                  <c:v>Fairly satisfied</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7"/>
                <c:pt idx="0">
                  <c:v>GM July '23 
(S8)</c:v>
                </c:pt>
                <c:pt idx="1">
                  <c:v>GM Sept '23 
(S9)</c:v>
                </c:pt>
                <c:pt idx="2">
                  <c:v>GM Nov '23
 (S10)</c:v>
                </c:pt>
                <c:pt idx="3">
                  <c:v>GM Feb '24 
(S11)</c:v>
                </c:pt>
                <c:pt idx="4">
                  <c:v>GM May '24 
(S12)</c:v>
                </c:pt>
                <c:pt idx="5">
                  <c:v>GM July'24 
(S13)</c:v>
                </c:pt>
                <c:pt idx="6">
                  <c:v>England benchmarking</c:v>
                </c:pt>
              </c:strCache>
              <c:extLst/>
            </c:strRef>
          </c:cat>
          <c:val>
            <c:numRef>
              <c:f>Sheet1!$C$2:$C$10</c:f>
              <c:numCache>
                <c:formatCode>0%</c:formatCode>
                <c:ptCount val="7"/>
                <c:pt idx="0">
                  <c:v>0.48</c:v>
                </c:pt>
                <c:pt idx="1">
                  <c:v>0.48</c:v>
                </c:pt>
                <c:pt idx="2">
                  <c:v>0.5</c:v>
                </c:pt>
                <c:pt idx="3">
                  <c:v>0.46</c:v>
                </c:pt>
                <c:pt idx="4">
                  <c:v>0.5</c:v>
                </c:pt>
                <c:pt idx="5">
                  <c:v>0.5</c:v>
                </c:pt>
                <c:pt idx="6">
                  <c:v>0.46</c:v>
                </c:pt>
              </c:numCache>
              <c:extLst/>
            </c:numRef>
          </c:val>
          <c:extLst>
            <c:ext xmlns:c16="http://schemas.microsoft.com/office/drawing/2014/chart" uri="{C3380CC4-5D6E-409C-BE32-E72D297353CC}">
              <c16:uniqueId val="{00000001-12A8-44A4-833D-5FD0360A2F97}"/>
            </c:ext>
          </c:extLst>
        </c:ser>
        <c:ser>
          <c:idx val="4"/>
          <c:order val="4"/>
          <c:tx>
            <c:strRef>
              <c:f>Sheet1!$B$1</c:f>
              <c:strCache>
                <c:ptCount val="1"/>
                <c:pt idx="0">
                  <c:v>Very satisfied</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7"/>
                <c:pt idx="0">
                  <c:v>GM July '23 
(S8)</c:v>
                </c:pt>
                <c:pt idx="1">
                  <c:v>GM Sept '23 
(S9)</c:v>
                </c:pt>
                <c:pt idx="2">
                  <c:v>GM Nov '23
 (S10)</c:v>
                </c:pt>
                <c:pt idx="3">
                  <c:v>GM Feb '24 
(S11)</c:v>
                </c:pt>
                <c:pt idx="4">
                  <c:v>GM May '24 
(S12)</c:v>
                </c:pt>
                <c:pt idx="5">
                  <c:v>GM July'24 
(S13)</c:v>
                </c:pt>
                <c:pt idx="6">
                  <c:v>England benchmarking</c:v>
                </c:pt>
              </c:strCache>
              <c:extLst/>
            </c:strRef>
          </c:cat>
          <c:val>
            <c:numRef>
              <c:f>Sheet1!$B$2:$B$10</c:f>
              <c:numCache>
                <c:formatCode>0%</c:formatCode>
                <c:ptCount val="7"/>
                <c:pt idx="0">
                  <c:v>0.27</c:v>
                </c:pt>
                <c:pt idx="1">
                  <c:v>0.24</c:v>
                </c:pt>
                <c:pt idx="2">
                  <c:v>0.21</c:v>
                </c:pt>
                <c:pt idx="3">
                  <c:v>0.25</c:v>
                </c:pt>
                <c:pt idx="4">
                  <c:v>0.26</c:v>
                </c:pt>
                <c:pt idx="5">
                  <c:v>0.24</c:v>
                </c:pt>
                <c:pt idx="6">
                  <c:v>0.28000000000000003</c:v>
                </c:pt>
              </c:numCache>
              <c:extLst/>
            </c:numRef>
          </c:val>
          <c:extLst>
            <c:ext xmlns:c16="http://schemas.microsoft.com/office/drawing/2014/chart" uri="{C3380CC4-5D6E-409C-BE32-E72D297353CC}">
              <c16:uniqueId val="{00000000-12A8-44A4-833D-5FD0360A2F97}"/>
            </c:ext>
          </c:extLst>
        </c:ser>
        <c:dLbls>
          <c:dLblPos val="ctr"/>
          <c:showLegendKey val="0"/>
          <c:showVal val="1"/>
          <c:showCatName val="0"/>
          <c:showSerName val="0"/>
          <c:showPercent val="0"/>
          <c:showBubbleSize val="0"/>
        </c:dLbls>
        <c:gapWidth val="85"/>
        <c:overlap val="100"/>
        <c:axId val="995150208"/>
        <c:axId val="995148896"/>
      </c:barChart>
      <c:catAx>
        <c:axId val="9951502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995148896"/>
        <c:crosses val="autoZero"/>
        <c:auto val="1"/>
        <c:lblAlgn val="ctr"/>
        <c:lblOffset val="100"/>
        <c:noMultiLvlLbl val="0"/>
      </c:catAx>
      <c:valAx>
        <c:axId val="995148896"/>
        <c:scaling>
          <c:orientation val="minMax"/>
        </c:scaling>
        <c:delete val="1"/>
        <c:axPos val="l"/>
        <c:numFmt formatCode="0%" sourceLinked="1"/>
        <c:majorTickMark val="none"/>
        <c:minorTickMark val="none"/>
        <c:tickLblPos val="nextTo"/>
        <c:crossAx val="995150208"/>
        <c:crosses val="autoZero"/>
        <c:crossBetween val="between"/>
      </c:valAx>
      <c:spPr>
        <a:noFill/>
        <a:ln>
          <a:noFill/>
        </a:ln>
        <a:effectLst/>
      </c:spPr>
    </c:plotArea>
    <c:legend>
      <c:legendPos val="b"/>
      <c:layout>
        <c:manualLayout>
          <c:xMode val="edge"/>
          <c:yMode val="edge"/>
          <c:x val="8.6521782764240246E-2"/>
          <c:y val="0.88972880847608504"/>
          <c:w val="0.85592333123874542"/>
          <c:h val="0.10567665652432109"/>
        </c:manualLayout>
      </c:layout>
      <c:overlay val="0"/>
      <c:spPr>
        <a:noFill/>
        <a:ln>
          <a:noFill/>
        </a:ln>
        <a:effectLst/>
      </c:spPr>
      <c:txPr>
        <a:bodyPr rot="0" spcFirstLastPara="1" vertOverflow="ellipsis" vert="horz" wrap="square" anchor="ctr" anchorCtr="1"/>
        <a:lstStyle/>
        <a:p>
          <a:pPr>
            <a:defRPr sz="1100" b="0" i="0" u="none" strike="noStrike" kern="1200" baseline="0">
              <a:solidFill>
                <a:srgbClr val="5C5B5A"/>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218365924893626E-3"/>
          <c:y val="3.357266519388305E-2"/>
          <c:w val="0.98835902383723606"/>
          <c:h val="0.77644946273786897"/>
        </c:manualLayout>
      </c:layout>
      <c:barChart>
        <c:barDir val="col"/>
        <c:grouping val="percentStacked"/>
        <c:varyColors val="0"/>
        <c:ser>
          <c:idx val="0"/>
          <c:order val="0"/>
          <c:tx>
            <c:strRef>
              <c:f>Sheet1!$F$1</c:f>
              <c:strCache>
                <c:ptCount val="1"/>
                <c:pt idx="0">
                  <c:v>Don't know </c:v>
                </c:pt>
              </c:strCache>
            </c:strRef>
          </c:tx>
          <c:spPr>
            <a:solidFill>
              <a:srgbClr val="5C5B5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3"/>
                <c:pt idx="0">
                  <c:v>Feb '24 
(S11)</c:v>
                </c:pt>
                <c:pt idx="1">
                  <c:v>May '24 
(S12)</c:v>
                </c:pt>
                <c:pt idx="2">
                  <c:v>July '24 
(S13)</c:v>
                </c:pt>
              </c:strCache>
              <c:extLst/>
            </c:strRef>
          </c:cat>
          <c:val>
            <c:numRef>
              <c:f>Sheet1!$F$2:$F$9</c:f>
              <c:numCache>
                <c:formatCode>0%</c:formatCode>
                <c:ptCount val="3"/>
                <c:pt idx="0">
                  <c:v>0.02</c:v>
                </c:pt>
                <c:pt idx="1">
                  <c:v>0.03</c:v>
                </c:pt>
                <c:pt idx="2">
                  <c:v>0.03</c:v>
                </c:pt>
              </c:numCache>
              <c:extLst/>
            </c:numRef>
          </c:val>
          <c:extLst>
            <c:ext xmlns:c16="http://schemas.microsoft.com/office/drawing/2014/chart" uri="{C3380CC4-5D6E-409C-BE32-E72D297353CC}">
              <c16:uniqueId val="{00000000-0C72-4707-843C-B9237F035561}"/>
            </c:ext>
          </c:extLst>
        </c:ser>
        <c:ser>
          <c:idx val="1"/>
          <c:order val="1"/>
          <c:tx>
            <c:strRef>
              <c:f>Sheet1!$E$1</c:f>
              <c:strCache>
                <c:ptCount val="1"/>
                <c:pt idx="0">
                  <c:v>Definitely disagree</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3"/>
                <c:pt idx="0">
                  <c:v>Feb '24 
(S11)</c:v>
                </c:pt>
                <c:pt idx="1">
                  <c:v>May '24 
(S12)</c:v>
                </c:pt>
                <c:pt idx="2">
                  <c:v>July '24 
(S13)</c:v>
                </c:pt>
              </c:strCache>
              <c:extLst/>
            </c:strRef>
          </c:cat>
          <c:val>
            <c:numRef>
              <c:f>Sheet1!$E$2:$E$9</c:f>
              <c:numCache>
                <c:formatCode>0%</c:formatCode>
                <c:ptCount val="3"/>
                <c:pt idx="0">
                  <c:v>7.0000000000000007E-2</c:v>
                </c:pt>
                <c:pt idx="1">
                  <c:v>0.06</c:v>
                </c:pt>
                <c:pt idx="2">
                  <c:v>0.06</c:v>
                </c:pt>
              </c:numCache>
              <c:extLst/>
            </c:numRef>
          </c:val>
          <c:extLst>
            <c:ext xmlns:c16="http://schemas.microsoft.com/office/drawing/2014/chart" uri="{C3380CC4-5D6E-409C-BE32-E72D297353CC}">
              <c16:uniqueId val="{00000001-0C72-4707-843C-B9237F035561}"/>
            </c:ext>
          </c:extLst>
        </c:ser>
        <c:ser>
          <c:idx val="2"/>
          <c:order val="2"/>
          <c:tx>
            <c:strRef>
              <c:f>Sheet1!$D$1</c:f>
              <c:strCache>
                <c:ptCount val="1"/>
                <c:pt idx="0">
                  <c:v>Tend to disagree</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5C5B5A"/>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3"/>
                <c:pt idx="0">
                  <c:v>Feb '24 
(S11)</c:v>
                </c:pt>
                <c:pt idx="1">
                  <c:v>May '24 
(S12)</c:v>
                </c:pt>
                <c:pt idx="2">
                  <c:v>July '24 
(S13)</c:v>
                </c:pt>
              </c:strCache>
              <c:extLst/>
            </c:strRef>
          </c:cat>
          <c:val>
            <c:numRef>
              <c:f>Sheet1!$D$2:$D$9</c:f>
              <c:numCache>
                <c:formatCode>0%</c:formatCode>
                <c:ptCount val="3"/>
                <c:pt idx="0">
                  <c:v>0.15</c:v>
                </c:pt>
                <c:pt idx="1">
                  <c:v>0.12</c:v>
                </c:pt>
                <c:pt idx="2">
                  <c:v>0.13</c:v>
                </c:pt>
              </c:numCache>
              <c:extLst/>
            </c:numRef>
          </c:val>
          <c:extLst>
            <c:ext xmlns:c16="http://schemas.microsoft.com/office/drawing/2014/chart" uri="{C3380CC4-5D6E-409C-BE32-E72D297353CC}">
              <c16:uniqueId val="{00000002-0C72-4707-843C-B9237F035561}"/>
            </c:ext>
          </c:extLst>
        </c:ser>
        <c:ser>
          <c:idx val="3"/>
          <c:order val="3"/>
          <c:tx>
            <c:strRef>
              <c:f>Sheet1!$C$1</c:f>
              <c:strCache>
                <c:ptCount val="1"/>
                <c:pt idx="0">
                  <c:v>Tend to agree</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3"/>
                <c:pt idx="0">
                  <c:v>Feb '24 
(S11)</c:v>
                </c:pt>
                <c:pt idx="1">
                  <c:v>May '24 
(S12)</c:v>
                </c:pt>
                <c:pt idx="2">
                  <c:v>July '24 
(S13)</c:v>
                </c:pt>
              </c:strCache>
              <c:extLst/>
            </c:strRef>
          </c:cat>
          <c:val>
            <c:numRef>
              <c:f>Sheet1!$C$2:$C$9</c:f>
              <c:numCache>
                <c:formatCode>0%</c:formatCode>
                <c:ptCount val="3"/>
                <c:pt idx="0">
                  <c:v>0.46</c:v>
                </c:pt>
                <c:pt idx="1">
                  <c:v>0.5</c:v>
                </c:pt>
                <c:pt idx="2">
                  <c:v>0.51</c:v>
                </c:pt>
              </c:numCache>
              <c:extLst/>
            </c:numRef>
          </c:val>
          <c:extLst>
            <c:ext xmlns:c16="http://schemas.microsoft.com/office/drawing/2014/chart" uri="{C3380CC4-5D6E-409C-BE32-E72D297353CC}">
              <c16:uniqueId val="{00000003-0C72-4707-843C-B9237F035561}"/>
            </c:ext>
          </c:extLst>
        </c:ser>
        <c:ser>
          <c:idx val="4"/>
          <c:order val="4"/>
          <c:tx>
            <c:strRef>
              <c:f>Sheet1!$B$1</c:f>
              <c:strCache>
                <c:ptCount val="1"/>
                <c:pt idx="0">
                  <c:v>Definitely agree</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3"/>
                <c:pt idx="0">
                  <c:v>Feb '24 
(S11)</c:v>
                </c:pt>
                <c:pt idx="1">
                  <c:v>May '24 
(S12)</c:v>
                </c:pt>
                <c:pt idx="2">
                  <c:v>July '24 
(S13)</c:v>
                </c:pt>
              </c:strCache>
              <c:extLst/>
            </c:strRef>
          </c:cat>
          <c:val>
            <c:numRef>
              <c:f>Sheet1!$B$2:$B$9</c:f>
              <c:numCache>
                <c:formatCode>0%</c:formatCode>
                <c:ptCount val="3"/>
                <c:pt idx="0">
                  <c:v>0.3</c:v>
                </c:pt>
                <c:pt idx="1">
                  <c:v>0.28999999999999998</c:v>
                </c:pt>
                <c:pt idx="2">
                  <c:v>0.27</c:v>
                </c:pt>
              </c:numCache>
              <c:extLst/>
            </c:numRef>
          </c:val>
          <c:extLst>
            <c:ext xmlns:c16="http://schemas.microsoft.com/office/drawing/2014/chart" uri="{C3380CC4-5D6E-409C-BE32-E72D297353CC}">
              <c16:uniqueId val="{00000004-0C72-4707-843C-B9237F035561}"/>
            </c:ext>
          </c:extLst>
        </c:ser>
        <c:dLbls>
          <c:dLblPos val="ctr"/>
          <c:showLegendKey val="0"/>
          <c:showVal val="1"/>
          <c:showCatName val="0"/>
          <c:showSerName val="0"/>
          <c:showPercent val="0"/>
          <c:showBubbleSize val="0"/>
        </c:dLbls>
        <c:gapWidth val="85"/>
        <c:overlap val="100"/>
        <c:axId val="995150208"/>
        <c:axId val="995148896"/>
      </c:barChart>
      <c:catAx>
        <c:axId val="9951502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995148896"/>
        <c:crosses val="autoZero"/>
        <c:auto val="1"/>
        <c:lblAlgn val="ctr"/>
        <c:lblOffset val="100"/>
        <c:noMultiLvlLbl val="0"/>
      </c:catAx>
      <c:valAx>
        <c:axId val="995148896"/>
        <c:scaling>
          <c:orientation val="minMax"/>
        </c:scaling>
        <c:delete val="1"/>
        <c:axPos val="l"/>
        <c:numFmt formatCode="0%" sourceLinked="1"/>
        <c:majorTickMark val="none"/>
        <c:minorTickMark val="none"/>
        <c:tickLblPos val="nextTo"/>
        <c:crossAx val="995150208"/>
        <c:crosses val="autoZero"/>
        <c:crossBetween val="between"/>
      </c:valAx>
      <c:spPr>
        <a:noFill/>
        <a:ln>
          <a:noFill/>
        </a:ln>
        <a:effectLst/>
      </c:spPr>
    </c:plotArea>
    <c:legend>
      <c:legendPos val="b"/>
      <c:layout>
        <c:manualLayout>
          <c:xMode val="edge"/>
          <c:yMode val="edge"/>
          <c:x val="8.6521782764240246E-2"/>
          <c:y val="0.88972880847608504"/>
          <c:w val="0.85592333123874542"/>
          <c:h val="0.10567665652432109"/>
        </c:manualLayout>
      </c:layout>
      <c:overlay val="0"/>
      <c:spPr>
        <a:noFill/>
        <a:ln>
          <a:noFill/>
        </a:ln>
        <a:effectLst/>
      </c:spPr>
      <c:txPr>
        <a:bodyPr rot="0" spcFirstLastPara="1" vertOverflow="ellipsis" vert="horz" wrap="square" anchor="ctr" anchorCtr="1"/>
        <a:lstStyle/>
        <a:p>
          <a:pPr>
            <a:defRPr sz="1100" b="0" i="0" u="none" strike="noStrike" kern="1200" baseline="0">
              <a:solidFill>
                <a:srgbClr val="5C5B5A"/>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4582720558472883E-2"/>
          <c:y val="3.2666365802500603E-2"/>
          <c:w val="0.9783312127950089"/>
          <c:h val="0.72848661427265304"/>
        </c:manualLayout>
      </c:layout>
      <c:barChart>
        <c:barDir val="col"/>
        <c:grouping val="percentStacked"/>
        <c:varyColors val="0"/>
        <c:ser>
          <c:idx val="0"/>
          <c:order val="0"/>
          <c:tx>
            <c:strRef>
              <c:f>Sheet1!$B$1</c:f>
              <c:strCache>
                <c:ptCount val="1"/>
                <c:pt idx="0">
                  <c:v>Don’t know </c:v>
                </c:pt>
              </c:strCache>
            </c:strRef>
          </c:tx>
          <c:spPr>
            <a:solidFill>
              <a:srgbClr val="5C5B5A"/>
            </a:solidFill>
            <a:ln>
              <a:noFill/>
            </a:ln>
            <a:effectLst/>
          </c:spPr>
          <c:invertIfNegative val="0"/>
          <c:cat>
            <c:strRef>
              <c:f>Sheet1!$A$2:$A$5</c:f>
              <c:strCache>
                <c:ptCount val="4"/>
                <c:pt idx="0">
                  <c:v> Availability of public transport</c:v>
                </c:pt>
                <c:pt idx="1">
                  <c:v>Bus services</c:v>
                </c:pt>
                <c:pt idx="2">
                  <c:v>Train services</c:v>
                </c:pt>
                <c:pt idx="3">
                  <c:v>Metrolink (Tram)</c:v>
                </c:pt>
              </c:strCache>
            </c:strRef>
          </c:cat>
          <c:val>
            <c:numRef>
              <c:f>Sheet1!$B$2:$B$5</c:f>
              <c:numCache>
                <c:formatCode>0%</c:formatCode>
                <c:ptCount val="4"/>
                <c:pt idx="0">
                  <c:v>0.02</c:v>
                </c:pt>
                <c:pt idx="1">
                  <c:v>0.04</c:v>
                </c:pt>
                <c:pt idx="2">
                  <c:v>0.05</c:v>
                </c:pt>
                <c:pt idx="3">
                  <c:v>0.02</c:v>
                </c:pt>
              </c:numCache>
            </c:numRef>
          </c:val>
          <c:extLst>
            <c:ext xmlns:c16="http://schemas.microsoft.com/office/drawing/2014/chart" uri="{C3380CC4-5D6E-409C-BE32-E72D297353CC}">
              <c16:uniqueId val="{00000000-D0C3-4EB8-BC07-BA15F6BB2083}"/>
            </c:ext>
          </c:extLst>
        </c:ser>
        <c:ser>
          <c:idx val="1"/>
          <c:order val="1"/>
          <c:tx>
            <c:strRef>
              <c:f>Sheet1!$C$1</c:f>
              <c:strCache>
                <c:ptCount val="1"/>
                <c:pt idx="0">
                  <c:v>Not available in my local area</c:v>
                </c:pt>
              </c:strCache>
            </c:strRef>
          </c:tx>
          <c:spPr>
            <a:solidFill>
              <a:srgbClr val="00B0F0"/>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1-009E-4662-BF82-79F523E5EBB0}"/>
                </c:ext>
              </c:extLst>
            </c:dLbl>
            <c:dLbl>
              <c:idx val="1"/>
              <c:delete val="1"/>
              <c:extLst>
                <c:ext xmlns:c15="http://schemas.microsoft.com/office/drawing/2012/chart" uri="{CE6537A1-D6FC-4f65-9D91-7224C49458BB}"/>
                <c:ext xmlns:c16="http://schemas.microsoft.com/office/drawing/2014/chart" uri="{C3380CC4-5D6E-409C-BE32-E72D297353CC}">
                  <c16:uniqueId val="{00000001-C44E-4D40-AC44-B18DD0293547}"/>
                </c:ext>
              </c:extLst>
            </c:dLbl>
            <c:dLbl>
              <c:idx val="2"/>
              <c:layout>
                <c:manualLayout>
                  <c:x val="0"/>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84E-46C6-BAA3-C8FB9A2EBF3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 Availability of public transport</c:v>
                </c:pt>
                <c:pt idx="1">
                  <c:v>Bus services</c:v>
                </c:pt>
                <c:pt idx="2">
                  <c:v>Train services</c:v>
                </c:pt>
                <c:pt idx="3">
                  <c:v>Metrolink (Tram)</c:v>
                </c:pt>
              </c:strCache>
            </c:strRef>
          </c:cat>
          <c:val>
            <c:numRef>
              <c:f>Sheet1!$C$2:$C$5</c:f>
              <c:numCache>
                <c:formatCode>General</c:formatCode>
                <c:ptCount val="4"/>
                <c:pt idx="2" formatCode="0%">
                  <c:v>0.06</c:v>
                </c:pt>
                <c:pt idx="3" formatCode="0%">
                  <c:v>0.17</c:v>
                </c:pt>
              </c:numCache>
            </c:numRef>
          </c:val>
          <c:extLst>
            <c:ext xmlns:c16="http://schemas.microsoft.com/office/drawing/2014/chart" uri="{C3380CC4-5D6E-409C-BE32-E72D297353CC}">
              <c16:uniqueId val="{00000001-D0C3-4EB8-BC07-BA15F6BB2083}"/>
            </c:ext>
          </c:extLst>
        </c:ser>
        <c:ser>
          <c:idx val="2"/>
          <c:order val="2"/>
          <c:tx>
            <c:strRef>
              <c:f>Sheet1!$D$1</c:f>
              <c:strCache>
                <c:ptCount val="1"/>
                <c:pt idx="0">
                  <c:v>I have no experience of this in my local area</c:v>
                </c:pt>
              </c:strCache>
            </c:strRef>
          </c:tx>
          <c:spPr>
            <a:solidFill>
              <a:srgbClr val="0070C0"/>
            </a:solidFill>
            <a:ln>
              <a:noFill/>
            </a:ln>
            <a:effectLst/>
          </c:spPr>
          <c:invertIfNegative val="0"/>
          <c:dLbls>
            <c:dLbl>
              <c:idx val="0"/>
              <c:layout>
                <c:manualLayout>
                  <c:x val="-1.6064258382760092E-2"/>
                  <c:y val="5.65006437514292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B4E-469E-A25F-96C2A3C25C39}"/>
                </c:ext>
              </c:extLst>
            </c:dLbl>
            <c:dLbl>
              <c:idx val="1"/>
              <c:layout>
                <c:manualLayout>
                  <c:x val="-1.0709505588506728E-3"/>
                  <c:y val="2.8250321875713563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B4E-469E-A25F-96C2A3C25C39}"/>
                </c:ext>
              </c:extLst>
            </c:dLbl>
            <c:dLbl>
              <c:idx val="2"/>
              <c:layout>
                <c:manualLayout>
                  <c:x val="0"/>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39B-4610-8D6F-3BB2F441661D}"/>
                </c:ext>
              </c:extLst>
            </c:dLbl>
            <c:dLbl>
              <c:idx val="3"/>
              <c:layout>
                <c:manualLayout>
                  <c:x val="-3.9267733533649371E-17"/>
                  <c:y val="-1.130012875028594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1DC-429C-B932-B789C8BCB26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 Availability of public transport</c:v>
                </c:pt>
                <c:pt idx="1">
                  <c:v>Bus services</c:v>
                </c:pt>
                <c:pt idx="2">
                  <c:v>Train services</c:v>
                </c:pt>
                <c:pt idx="3">
                  <c:v>Metrolink (Tram)</c:v>
                </c:pt>
              </c:strCache>
            </c:strRef>
          </c:cat>
          <c:val>
            <c:numRef>
              <c:f>Sheet1!$D$2:$D$5</c:f>
              <c:numCache>
                <c:formatCode>0%</c:formatCode>
                <c:ptCount val="4"/>
                <c:pt idx="0">
                  <c:v>0.04</c:v>
                </c:pt>
                <c:pt idx="1">
                  <c:v>0.06</c:v>
                </c:pt>
                <c:pt idx="2">
                  <c:v>7.0000000000000007E-2</c:v>
                </c:pt>
                <c:pt idx="3">
                  <c:v>0.13</c:v>
                </c:pt>
              </c:numCache>
            </c:numRef>
          </c:val>
          <c:extLst>
            <c:ext xmlns:c16="http://schemas.microsoft.com/office/drawing/2014/chart" uri="{C3380CC4-5D6E-409C-BE32-E72D297353CC}">
              <c16:uniqueId val="{00000002-D0C3-4EB8-BC07-BA15F6BB2083}"/>
            </c:ext>
          </c:extLst>
        </c:ser>
        <c:ser>
          <c:idx val="3"/>
          <c:order val="3"/>
          <c:tx>
            <c:strRef>
              <c:f>Sheet1!$E$1</c:f>
              <c:strCache>
                <c:ptCount val="1"/>
                <c:pt idx="0">
                  <c:v>Very dissatisfied </c:v>
                </c:pt>
              </c:strCache>
            </c:strRef>
          </c:tx>
          <c:spPr>
            <a:solidFill>
              <a:srgbClr val="FF0000"/>
            </a:solidFill>
            <a:ln>
              <a:noFill/>
            </a:ln>
            <a:effectLst/>
          </c:spPr>
          <c:invertIfNegative val="0"/>
          <c:dLbls>
            <c:dLbl>
              <c:idx val="0"/>
              <c:layout>
                <c:manualLayout>
                  <c:x val="-1.3922357265058746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B4E-469E-A25F-96C2A3C25C39}"/>
                </c:ext>
              </c:extLst>
            </c:dLbl>
            <c:dLbl>
              <c:idx val="1"/>
              <c:layout>
                <c:manualLayout>
                  <c:x val="-1.0709505588506728E-3"/>
                  <c:y val="1.4458826156861802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CF9-4B2B-BD2B-EBE053CCE7A1}"/>
                </c:ext>
              </c:extLst>
            </c:dLbl>
            <c:dLbl>
              <c:idx val="2"/>
              <c:layout>
                <c:manualLayout>
                  <c:x val="-1.5707093413459748E-16"/>
                  <c:y val="-2.8250321875714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39A-430B-89E4-077A6682AF6D}"/>
                </c:ext>
              </c:extLst>
            </c:dLbl>
            <c:dLbl>
              <c:idx val="3"/>
              <c:layout>
                <c:manualLayout>
                  <c:x val="-7.8535467067298742E-17"/>
                  <c:y val="-2.535855664434223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4C4-4ED8-9638-DB2865A3C59D}"/>
                </c:ext>
              </c:extLst>
            </c:dLbl>
            <c:spPr>
              <a:noFill/>
              <a:ln>
                <a:no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 Availability of public transport</c:v>
                </c:pt>
                <c:pt idx="1">
                  <c:v>Bus services</c:v>
                </c:pt>
                <c:pt idx="2">
                  <c:v>Train services</c:v>
                </c:pt>
                <c:pt idx="3">
                  <c:v>Metrolink (Tram)</c:v>
                </c:pt>
              </c:strCache>
            </c:strRef>
          </c:cat>
          <c:val>
            <c:numRef>
              <c:f>Sheet1!$E$2:$E$5</c:f>
              <c:numCache>
                <c:formatCode>0%</c:formatCode>
                <c:ptCount val="4"/>
                <c:pt idx="0">
                  <c:v>0.06</c:v>
                </c:pt>
                <c:pt idx="1">
                  <c:v>0.06</c:v>
                </c:pt>
                <c:pt idx="2">
                  <c:v>7.0000000000000007E-2</c:v>
                </c:pt>
                <c:pt idx="3">
                  <c:v>0.05</c:v>
                </c:pt>
              </c:numCache>
            </c:numRef>
          </c:val>
          <c:extLst>
            <c:ext xmlns:c16="http://schemas.microsoft.com/office/drawing/2014/chart" uri="{C3380CC4-5D6E-409C-BE32-E72D297353CC}">
              <c16:uniqueId val="{00000003-D0C3-4EB8-BC07-BA15F6BB2083}"/>
            </c:ext>
          </c:extLst>
        </c:ser>
        <c:ser>
          <c:idx val="4"/>
          <c:order val="4"/>
          <c:tx>
            <c:strRef>
              <c:f>Sheet1!$F$1</c:f>
              <c:strCache>
                <c:ptCount val="1"/>
                <c:pt idx="0">
                  <c:v>Fairly dissatisfied</c:v>
                </c:pt>
              </c:strCache>
            </c:strRef>
          </c:tx>
          <c:spPr>
            <a:solidFill>
              <a:srgbClr val="FF9999"/>
            </a:solidFill>
            <a:ln>
              <a:noFill/>
            </a:ln>
            <a:effectLst/>
          </c:spPr>
          <c:invertIfNegative val="0"/>
          <c:dLbls>
            <c:dLbl>
              <c:idx val="0"/>
              <c:layout>
                <c:manualLayout>
                  <c:x val="0"/>
                  <c:y val="-1.1300128750285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425-42D7-805B-3E4DCAF917E2}"/>
                </c:ext>
              </c:extLst>
            </c:dLbl>
            <c:dLbl>
              <c:idx val="1"/>
              <c:layout>
                <c:manualLayout>
                  <c:x val="0"/>
                  <c:y val="-8.185920039577144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CF9-4B2B-BD2B-EBE053CCE7A1}"/>
                </c:ext>
              </c:extLst>
            </c:dLbl>
            <c:dLbl>
              <c:idx val="2"/>
              <c:layout>
                <c:manualLayout>
                  <c:x val="-1.0709505588506728E-3"/>
                  <c:y val="-1.6950193125428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39A-430B-89E4-077A6682AF6D}"/>
                </c:ext>
              </c:extLst>
            </c:dLbl>
            <c:dLbl>
              <c:idx val="3"/>
              <c:layout>
                <c:manualLayout>
                  <c:x val="-7.8535467067298742E-17"/>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4C4-4ED8-9638-DB2865A3C59D}"/>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 Availability of public transport</c:v>
                </c:pt>
                <c:pt idx="1">
                  <c:v>Bus services</c:v>
                </c:pt>
                <c:pt idx="2">
                  <c:v>Train services</c:v>
                </c:pt>
                <c:pt idx="3">
                  <c:v>Metrolink (Tram)</c:v>
                </c:pt>
              </c:strCache>
            </c:strRef>
          </c:cat>
          <c:val>
            <c:numRef>
              <c:f>Sheet1!$F$2:$F$5</c:f>
              <c:numCache>
                <c:formatCode>0%</c:formatCode>
                <c:ptCount val="4"/>
                <c:pt idx="0">
                  <c:v>0.11</c:v>
                </c:pt>
                <c:pt idx="1">
                  <c:v>0.09</c:v>
                </c:pt>
                <c:pt idx="2">
                  <c:v>0.12</c:v>
                </c:pt>
                <c:pt idx="3">
                  <c:v>7.0000000000000007E-2</c:v>
                </c:pt>
              </c:numCache>
            </c:numRef>
          </c:val>
          <c:extLst>
            <c:ext xmlns:c16="http://schemas.microsoft.com/office/drawing/2014/chart" uri="{C3380CC4-5D6E-409C-BE32-E72D297353CC}">
              <c16:uniqueId val="{00000004-D0C3-4EB8-BC07-BA15F6BB2083}"/>
            </c:ext>
          </c:extLst>
        </c:ser>
        <c:ser>
          <c:idx val="5"/>
          <c:order val="5"/>
          <c:tx>
            <c:strRef>
              <c:f>Sheet1!$G$1</c:f>
              <c:strCache>
                <c:ptCount val="1"/>
                <c:pt idx="0">
                  <c:v>Neither satisfied nor dissatisfied</c:v>
                </c:pt>
              </c:strCache>
            </c:strRef>
          </c:tx>
          <c:spPr>
            <a:solidFill>
              <a:srgbClr val="A5A5A5"/>
            </a:solidFill>
            <a:ln>
              <a:noFill/>
            </a:ln>
            <a:effectLst/>
          </c:spPr>
          <c:invertIfNegative val="0"/>
          <c:dLbls>
            <c:dLbl>
              <c:idx val="3"/>
              <c:layout>
                <c:manualLayout>
                  <c:x val="-7.8535467067298742E-17"/>
                  <c:y val="-1.13001287502858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84E-46C6-BAA3-C8FB9A2EBF3E}"/>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 Availability of public transport</c:v>
                </c:pt>
                <c:pt idx="1">
                  <c:v>Bus services</c:v>
                </c:pt>
                <c:pt idx="2">
                  <c:v>Train services</c:v>
                </c:pt>
                <c:pt idx="3">
                  <c:v>Metrolink (Tram)</c:v>
                </c:pt>
              </c:strCache>
            </c:strRef>
          </c:cat>
          <c:val>
            <c:numRef>
              <c:f>Sheet1!$G$2:$G$5</c:f>
              <c:numCache>
                <c:formatCode>0%</c:formatCode>
                <c:ptCount val="4"/>
                <c:pt idx="0">
                  <c:v>0.14000000000000001</c:v>
                </c:pt>
                <c:pt idx="1">
                  <c:v>0.16</c:v>
                </c:pt>
                <c:pt idx="2">
                  <c:v>0.17</c:v>
                </c:pt>
                <c:pt idx="3">
                  <c:v>0.13</c:v>
                </c:pt>
              </c:numCache>
            </c:numRef>
          </c:val>
          <c:extLst>
            <c:ext xmlns:c16="http://schemas.microsoft.com/office/drawing/2014/chart" uri="{C3380CC4-5D6E-409C-BE32-E72D297353CC}">
              <c16:uniqueId val="{00000005-D0C3-4EB8-BC07-BA15F6BB2083}"/>
            </c:ext>
          </c:extLst>
        </c:ser>
        <c:ser>
          <c:idx val="6"/>
          <c:order val="6"/>
          <c:tx>
            <c:strRef>
              <c:f>Sheet1!$H$1</c:f>
              <c:strCache>
                <c:ptCount val="1"/>
                <c:pt idx="0">
                  <c:v>Fairly satisfied</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5C5B5A"/>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 Availability of public transport</c:v>
                </c:pt>
                <c:pt idx="1">
                  <c:v>Bus services</c:v>
                </c:pt>
                <c:pt idx="2">
                  <c:v>Train services</c:v>
                </c:pt>
                <c:pt idx="3">
                  <c:v>Metrolink (Tram)</c:v>
                </c:pt>
              </c:strCache>
            </c:strRef>
          </c:cat>
          <c:val>
            <c:numRef>
              <c:f>Sheet1!$H$2:$H$5</c:f>
              <c:numCache>
                <c:formatCode>0%</c:formatCode>
                <c:ptCount val="4"/>
                <c:pt idx="0">
                  <c:v>0.41</c:v>
                </c:pt>
                <c:pt idx="1">
                  <c:v>0.38</c:v>
                </c:pt>
                <c:pt idx="2">
                  <c:v>0.33</c:v>
                </c:pt>
                <c:pt idx="3">
                  <c:v>0.24</c:v>
                </c:pt>
              </c:numCache>
            </c:numRef>
          </c:val>
          <c:extLst>
            <c:ext xmlns:c16="http://schemas.microsoft.com/office/drawing/2014/chart" uri="{C3380CC4-5D6E-409C-BE32-E72D297353CC}">
              <c16:uniqueId val="{00000000-31A5-454F-8C34-2E6ACBB57389}"/>
            </c:ext>
          </c:extLst>
        </c:ser>
        <c:ser>
          <c:idx val="7"/>
          <c:order val="7"/>
          <c:tx>
            <c:strRef>
              <c:f>Sheet1!$I$1</c:f>
              <c:strCache>
                <c:ptCount val="1"/>
                <c:pt idx="0">
                  <c:v>Very satisfied</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 Availability of public transport</c:v>
                </c:pt>
                <c:pt idx="1">
                  <c:v>Bus services</c:v>
                </c:pt>
                <c:pt idx="2">
                  <c:v>Train services</c:v>
                </c:pt>
                <c:pt idx="3">
                  <c:v>Metrolink (Tram)</c:v>
                </c:pt>
              </c:strCache>
            </c:strRef>
          </c:cat>
          <c:val>
            <c:numRef>
              <c:f>Sheet1!$I$2:$I$5</c:f>
              <c:numCache>
                <c:formatCode>0%</c:formatCode>
                <c:ptCount val="4"/>
                <c:pt idx="0">
                  <c:v>0.24</c:v>
                </c:pt>
                <c:pt idx="1">
                  <c:v>0.21</c:v>
                </c:pt>
                <c:pt idx="2">
                  <c:v>0.14000000000000001</c:v>
                </c:pt>
                <c:pt idx="3">
                  <c:v>0.2</c:v>
                </c:pt>
              </c:numCache>
            </c:numRef>
          </c:val>
          <c:extLst>
            <c:ext xmlns:c16="http://schemas.microsoft.com/office/drawing/2014/chart" uri="{C3380CC4-5D6E-409C-BE32-E72D297353CC}">
              <c16:uniqueId val="{00000001-31A5-454F-8C34-2E6ACBB57389}"/>
            </c:ext>
          </c:extLst>
        </c:ser>
        <c:dLbls>
          <c:showLegendKey val="0"/>
          <c:showVal val="0"/>
          <c:showCatName val="0"/>
          <c:showSerName val="0"/>
          <c:showPercent val="0"/>
          <c:showBubbleSize val="0"/>
        </c:dLbls>
        <c:gapWidth val="85"/>
        <c:overlap val="100"/>
        <c:axId val="542284431"/>
        <c:axId val="542308143"/>
      </c:barChart>
      <c:catAx>
        <c:axId val="5422844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42308143"/>
        <c:crosses val="autoZero"/>
        <c:auto val="1"/>
        <c:lblAlgn val="ctr"/>
        <c:lblOffset val="100"/>
        <c:noMultiLvlLbl val="0"/>
      </c:catAx>
      <c:valAx>
        <c:axId val="542308143"/>
        <c:scaling>
          <c:orientation val="minMax"/>
        </c:scaling>
        <c:delete val="1"/>
        <c:axPos val="l"/>
        <c:numFmt formatCode="0%" sourceLinked="1"/>
        <c:majorTickMark val="none"/>
        <c:minorTickMark val="none"/>
        <c:tickLblPos val="nextTo"/>
        <c:crossAx val="542284431"/>
        <c:crosses val="autoZero"/>
        <c:crossBetween val="between"/>
      </c:valAx>
      <c:spPr>
        <a:noFill/>
        <a:ln w="25400">
          <a:noFill/>
        </a:ln>
        <a:effectLst/>
      </c:spPr>
    </c:plotArea>
    <c:legend>
      <c:legendPos val="r"/>
      <c:layout>
        <c:manualLayout>
          <c:xMode val="edge"/>
          <c:yMode val="edge"/>
          <c:x val="2.9512698943823497E-3"/>
          <c:y val="0.81854150928790503"/>
          <c:w val="0.99383587842906562"/>
          <c:h val="0.11518101115687515"/>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4582720558472883E-2"/>
          <c:y val="3.2666365802500603E-2"/>
          <c:w val="0.9783312127950089"/>
          <c:h val="0.72848661427265304"/>
        </c:manualLayout>
      </c:layout>
      <c:barChart>
        <c:barDir val="col"/>
        <c:grouping val="percentStacked"/>
        <c:varyColors val="0"/>
        <c:ser>
          <c:idx val="0"/>
          <c:order val="0"/>
          <c:tx>
            <c:strRef>
              <c:f>Sheet1!$B$1</c:f>
              <c:strCache>
                <c:ptCount val="1"/>
                <c:pt idx="0">
                  <c:v>Don’t know </c:v>
                </c:pt>
              </c:strCache>
            </c:strRef>
          </c:tx>
          <c:spPr>
            <a:solidFill>
              <a:srgbClr val="5C5B5A"/>
            </a:solidFill>
            <a:ln>
              <a:noFill/>
            </a:ln>
            <a:effectLst/>
          </c:spPr>
          <c:invertIfNegative val="0"/>
          <c:dLbls>
            <c:dLbl>
              <c:idx val="1"/>
              <c:layout>
                <c:manualLayout>
                  <c:x val="-1.0709505588506728E-3"/>
                  <c:y val="2.8250321875714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201-48C4-9635-82C73B56A18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Condition of paved / pedestrian areas</c:v>
                </c:pt>
                <c:pt idx="1">
                  <c:v>Cycle lanes / routes</c:v>
                </c:pt>
                <c:pt idx="2">
                  <c:v>Conditions of roads</c:v>
                </c:pt>
              </c:strCache>
            </c:strRef>
          </c:cat>
          <c:val>
            <c:numRef>
              <c:f>Sheet1!$B$2:$B$4</c:f>
              <c:numCache>
                <c:formatCode>0%</c:formatCode>
                <c:ptCount val="3"/>
                <c:pt idx="0">
                  <c:v>0.01</c:v>
                </c:pt>
                <c:pt idx="1">
                  <c:v>0.08</c:v>
                </c:pt>
                <c:pt idx="2">
                  <c:v>0.01</c:v>
                </c:pt>
              </c:numCache>
            </c:numRef>
          </c:val>
          <c:extLst>
            <c:ext xmlns:c16="http://schemas.microsoft.com/office/drawing/2014/chart" uri="{C3380CC4-5D6E-409C-BE32-E72D297353CC}">
              <c16:uniqueId val="{00000000-D0C3-4EB8-BC07-BA15F6BB2083}"/>
            </c:ext>
          </c:extLst>
        </c:ser>
        <c:ser>
          <c:idx val="1"/>
          <c:order val="1"/>
          <c:tx>
            <c:strRef>
              <c:f>Sheet1!$C$1</c:f>
              <c:strCache>
                <c:ptCount val="1"/>
                <c:pt idx="0">
                  <c:v>Not available in my local area</c:v>
                </c:pt>
              </c:strCache>
            </c:strRef>
          </c:tx>
          <c:spPr>
            <a:solidFill>
              <a:srgbClr val="00B0F0"/>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1-009E-4662-BF82-79F523E5EBB0}"/>
                </c:ext>
              </c:extLst>
            </c:dLbl>
            <c:dLbl>
              <c:idx val="1"/>
              <c:layout>
                <c:manualLayout>
                  <c:x val="-1.0709505588506728E-3"/>
                  <c:y val="-5.65006437514292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44E-4D40-AC44-B18DD0293547}"/>
                </c:ext>
              </c:extLst>
            </c:dLbl>
            <c:dLbl>
              <c:idx val="2"/>
              <c:delete val="1"/>
              <c:extLst>
                <c:ext xmlns:c15="http://schemas.microsoft.com/office/drawing/2012/chart" uri="{CE6537A1-D6FC-4f65-9D91-7224C49458BB}"/>
                <c:ext xmlns:c16="http://schemas.microsoft.com/office/drawing/2014/chart" uri="{C3380CC4-5D6E-409C-BE32-E72D297353CC}">
                  <c16:uniqueId val="{00000000-C4C4-4ED8-9638-DB2865A3C59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Condition of paved / pedestrian areas</c:v>
                </c:pt>
                <c:pt idx="1">
                  <c:v>Cycle lanes / routes</c:v>
                </c:pt>
                <c:pt idx="2">
                  <c:v>Conditions of roads</c:v>
                </c:pt>
              </c:strCache>
            </c:strRef>
          </c:cat>
          <c:val>
            <c:numRef>
              <c:f>Sheet1!$C$2:$C$4</c:f>
              <c:numCache>
                <c:formatCode>0%</c:formatCode>
                <c:ptCount val="3"/>
                <c:pt idx="0">
                  <c:v>0</c:v>
                </c:pt>
                <c:pt idx="1">
                  <c:v>0.03</c:v>
                </c:pt>
                <c:pt idx="2">
                  <c:v>0</c:v>
                </c:pt>
              </c:numCache>
            </c:numRef>
          </c:val>
          <c:extLst>
            <c:ext xmlns:c16="http://schemas.microsoft.com/office/drawing/2014/chart" uri="{C3380CC4-5D6E-409C-BE32-E72D297353CC}">
              <c16:uniqueId val="{00000001-D0C3-4EB8-BC07-BA15F6BB2083}"/>
            </c:ext>
          </c:extLst>
        </c:ser>
        <c:ser>
          <c:idx val="2"/>
          <c:order val="2"/>
          <c:tx>
            <c:strRef>
              <c:f>Sheet1!$D$1</c:f>
              <c:strCache>
                <c:ptCount val="1"/>
                <c:pt idx="0">
                  <c:v>I have no experience of this in my local area</c:v>
                </c:pt>
              </c:strCache>
            </c:strRef>
          </c:tx>
          <c:spPr>
            <a:solidFill>
              <a:srgbClr val="0070C0"/>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1-7B4E-469E-A25F-96C2A3C25C39}"/>
                </c:ext>
              </c:extLst>
            </c:dLbl>
            <c:dLbl>
              <c:idx val="2"/>
              <c:delete val="1"/>
              <c:extLst>
                <c:ext xmlns:c15="http://schemas.microsoft.com/office/drawing/2012/chart" uri="{CE6537A1-D6FC-4f65-9D91-7224C49458BB}"/>
                <c:ext xmlns:c16="http://schemas.microsoft.com/office/drawing/2014/chart" uri="{C3380CC4-5D6E-409C-BE32-E72D297353CC}">
                  <c16:uniqueId val="{00000001-F39B-4610-8D6F-3BB2F441661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Condition of paved / pedestrian areas</c:v>
                </c:pt>
                <c:pt idx="1">
                  <c:v>Cycle lanes / routes</c:v>
                </c:pt>
                <c:pt idx="2">
                  <c:v>Conditions of roads</c:v>
                </c:pt>
              </c:strCache>
            </c:strRef>
          </c:cat>
          <c:val>
            <c:numRef>
              <c:f>Sheet1!$D$2:$D$4</c:f>
              <c:numCache>
                <c:formatCode>0%</c:formatCode>
                <c:ptCount val="3"/>
                <c:pt idx="0">
                  <c:v>0.01</c:v>
                </c:pt>
                <c:pt idx="1">
                  <c:v>0.19</c:v>
                </c:pt>
                <c:pt idx="2">
                  <c:v>0.01</c:v>
                </c:pt>
              </c:numCache>
            </c:numRef>
          </c:val>
          <c:extLst>
            <c:ext xmlns:c16="http://schemas.microsoft.com/office/drawing/2014/chart" uri="{C3380CC4-5D6E-409C-BE32-E72D297353CC}">
              <c16:uniqueId val="{00000002-D0C3-4EB8-BC07-BA15F6BB2083}"/>
            </c:ext>
          </c:extLst>
        </c:ser>
        <c:ser>
          <c:idx val="3"/>
          <c:order val="3"/>
          <c:tx>
            <c:strRef>
              <c:f>Sheet1!$E$1</c:f>
              <c:strCache>
                <c:ptCount val="1"/>
                <c:pt idx="0">
                  <c:v>Very dissatisfied </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Condition of paved / pedestrian areas</c:v>
                </c:pt>
                <c:pt idx="1">
                  <c:v>Cycle lanes / routes</c:v>
                </c:pt>
                <c:pt idx="2">
                  <c:v>Conditions of roads</c:v>
                </c:pt>
              </c:strCache>
            </c:strRef>
          </c:cat>
          <c:val>
            <c:numRef>
              <c:f>Sheet1!$E$2:$E$4</c:f>
              <c:numCache>
                <c:formatCode>0%</c:formatCode>
                <c:ptCount val="3"/>
                <c:pt idx="0">
                  <c:v>0.17</c:v>
                </c:pt>
                <c:pt idx="1">
                  <c:v>7.0000000000000007E-2</c:v>
                </c:pt>
                <c:pt idx="2">
                  <c:v>0.31</c:v>
                </c:pt>
              </c:numCache>
            </c:numRef>
          </c:val>
          <c:extLst>
            <c:ext xmlns:c16="http://schemas.microsoft.com/office/drawing/2014/chart" uri="{C3380CC4-5D6E-409C-BE32-E72D297353CC}">
              <c16:uniqueId val="{00000003-D0C3-4EB8-BC07-BA15F6BB2083}"/>
            </c:ext>
          </c:extLst>
        </c:ser>
        <c:ser>
          <c:idx val="4"/>
          <c:order val="4"/>
          <c:tx>
            <c:strRef>
              <c:f>Sheet1!$F$1</c:f>
              <c:strCache>
                <c:ptCount val="1"/>
                <c:pt idx="0">
                  <c:v>Fairly dissatisfied</c:v>
                </c:pt>
              </c:strCache>
            </c:strRef>
          </c:tx>
          <c:spPr>
            <a:solidFill>
              <a:srgbClr val="FF9999"/>
            </a:solidFill>
            <a:ln>
              <a:noFill/>
            </a:ln>
            <a:effectLst/>
          </c:spPr>
          <c:invertIfNegative val="0"/>
          <c:dLbls>
            <c:dLbl>
              <c:idx val="1"/>
              <c:layout>
                <c:manualLayout>
                  <c:x val="0"/>
                  <c:y val="-5.6500643751429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CF9-4B2B-BD2B-EBE053CCE7A1}"/>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Condition of paved / pedestrian areas</c:v>
                </c:pt>
                <c:pt idx="1">
                  <c:v>Cycle lanes / routes</c:v>
                </c:pt>
                <c:pt idx="2">
                  <c:v>Conditions of roads</c:v>
                </c:pt>
              </c:strCache>
            </c:strRef>
          </c:cat>
          <c:val>
            <c:numRef>
              <c:f>Sheet1!$F$2:$F$4</c:f>
              <c:numCache>
                <c:formatCode>0%</c:formatCode>
                <c:ptCount val="3"/>
                <c:pt idx="0">
                  <c:v>0.23</c:v>
                </c:pt>
                <c:pt idx="1">
                  <c:v>0.12</c:v>
                </c:pt>
                <c:pt idx="2">
                  <c:v>0.24</c:v>
                </c:pt>
              </c:numCache>
            </c:numRef>
          </c:val>
          <c:extLst>
            <c:ext xmlns:c16="http://schemas.microsoft.com/office/drawing/2014/chart" uri="{C3380CC4-5D6E-409C-BE32-E72D297353CC}">
              <c16:uniqueId val="{00000004-D0C3-4EB8-BC07-BA15F6BB2083}"/>
            </c:ext>
          </c:extLst>
        </c:ser>
        <c:ser>
          <c:idx val="5"/>
          <c:order val="5"/>
          <c:tx>
            <c:strRef>
              <c:f>Sheet1!$G$1</c:f>
              <c:strCache>
                <c:ptCount val="1"/>
                <c:pt idx="0">
                  <c:v>Neither satisfied nor dissatisfied</c:v>
                </c:pt>
              </c:strCache>
            </c:strRef>
          </c:tx>
          <c:spPr>
            <a:solidFill>
              <a:srgbClr val="A5A5A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Condition of paved / pedestrian areas</c:v>
                </c:pt>
                <c:pt idx="1">
                  <c:v>Cycle lanes / routes</c:v>
                </c:pt>
                <c:pt idx="2">
                  <c:v>Conditions of roads</c:v>
                </c:pt>
              </c:strCache>
            </c:strRef>
          </c:cat>
          <c:val>
            <c:numRef>
              <c:f>Sheet1!$G$2:$G$4</c:f>
              <c:numCache>
                <c:formatCode>0%</c:formatCode>
                <c:ptCount val="3"/>
                <c:pt idx="0">
                  <c:v>0.17</c:v>
                </c:pt>
                <c:pt idx="1">
                  <c:v>0.21</c:v>
                </c:pt>
                <c:pt idx="2">
                  <c:v>0.12</c:v>
                </c:pt>
              </c:numCache>
            </c:numRef>
          </c:val>
          <c:extLst>
            <c:ext xmlns:c16="http://schemas.microsoft.com/office/drawing/2014/chart" uri="{C3380CC4-5D6E-409C-BE32-E72D297353CC}">
              <c16:uniqueId val="{00000005-D0C3-4EB8-BC07-BA15F6BB2083}"/>
            </c:ext>
          </c:extLst>
        </c:ser>
        <c:ser>
          <c:idx val="6"/>
          <c:order val="6"/>
          <c:tx>
            <c:strRef>
              <c:f>Sheet1!$H$1</c:f>
              <c:strCache>
                <c:ptCount val="1"/>
                <c:pt idx="0">
                  <c:v>Fairly satisfied</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5C5B5A"/>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Condition of paved / pedestrian areas</c:v>
                </c:pt>
                <c:pt idx="1">
                  <c:v>Cycle lanes / routes</c:v>
                </c:pt>
                <c:pt idx="2">
                  <c:v>Conditions of roads</c:v>
                </c:pt>
              </c:strCache>
            </c:strRef>
          </c:cat>
          <c:val>
            <c:numRef>
              <c:f>Sheet1!$H$2:$H$4</c:f>
              <c:numCache>
                <c:formatCode>0%</c:formatCode>
                <c:ptCount val="3"/>
                <c:pt idx="0">
                  <c:v>0.3</c:v>
                </c:pt>
                <c:pt idx="1">
                  <c:v>0.19</c:v>
                </c:pt>
                <c:pt idx="2">
                  <c:v>0.21</c:v>
                </c:pt>
              </c:numCache>
            </c:numRef>
          </c:val>
          <c:extLst>
            <c:ext xmlns:c16="http://schemas.microsoft.com/office/drawing/2014/chart" uri="{C3380CC4-5D6E-409C-BE32-E72D297353CC}">
              <c16:uniqueId val="{00000000-31A5-454F-8C34-2E6ACBB57389}"/>
            </c:ext>
          </c:extLst>
        </c:ser>
        <c:ser>
          <c:idx val="7"/>
          <c:order val="7"/>
          <c:tx>
            <c:strRef>
              <c:f>Sheet1!$I$1</c:f>
              <c:strCache>
                <c:ptCount val="1"/>
                <c:pt idx="0">
                  <c:v>Very satisfied</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Condition of paved / pedestrian areas</c:v>
                </c:pt>
                <c:pt idx="1">
                  <c:v>Cycle lanes / routes</c:v>
                </c:pt>
                <c:pt idx="2">
                  <c:v>Conditions of roads</c:v>
                </c:pt>
              </c:strCache>
            </c:strRef>
          </c:cat>
          <c:val>
            <c:numRef>
              <c:f>Sheet1!$I$2:$I$4</c:f>
              <c:numCache>
                <c:formatCode>0%</c:formatCode>
                <c:ptCount val="3"/>
                <c:pt idx="0">
                  <c:v>0.11</c:v>
                </c:pt>
                <c:pt idx="1">
                  <c:v>0.11</c:v>
                </c:pt>
                <c:pt idx="2">
                  <c:v>0.09</c:v>
                </c:pt>
              </c:numCache>
            </c:numRef>
          </c:val>
          <c:extLst>
            <c:ext xmlns:c16="http://schemas.microsoft.com/office/drawing/2014/chart" uri="{C3380CC4-5D6E-409C-BE32-E72D297353CC}">
              <c16:uniqueId val="{00000001-31A5-454F-8C34-2E6ACBB57389}"/>
            </c:ext>
          </c:extLst>
        </c:ser>
        <c:dLbls>
          <c:showLegendKey val="0"/>
          <c:showVal val="0"/>
          <c:showCatName val="0"/>
          <c:showSerName val="0"/>
          <c:showPercent val="0"/>
          <c:showBubbleSize val="0"/>
        </c:dLbls>
        <c:gapWidth val="85"/>
        <c:overlap val="100"/>
        <c:axId val="542284431"/>
        <c:axId val="542308143"/>
      </c:barChart>
      <c:catAx>
        <c:axId val="5422844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42308143"/>
        <c:crosses val="autoZero"/>
        <c:auto val="1"/>
        <c:lblAlgn val="ctr"/>
        <c:lblOffset val="100"/>
        <c:noMultiLvlLbl val="0"/>
      </c:catAx>
      <c:valAx>
        <c:axId val="542308143"/>
        <c:scaling>
          <c:orientation val="minMax"/>
        </c:scaling>
        <c:delete val="1"/>
        <c:axPos val="l"/>
        <c:numFmt formatCode="0%" sourceLinked="1"/>
        <c:majorTickMark val="none"/>
        <c:minorTickMark val="none"/>
        <c:tickLblPos val="nextTo"/>
        <c:crossAx val="542284431"/>
        <c:crosses val="autoZero"/>
        <c:crossBetween val="between"/>
      </c:valAx>
      <c:spPr>
        <a:noFill/>
        <a:ln w="25400">
          <a:noFill/>
        </a:ln>
        <a:effectLst/>
      </c:spPr>
    </c:plotArea>
    <c:legend>
      <c:legendPos val="r"/>
      <c:layout>
        <c:manualLayout>
          <c:xMode val="edge"/>
          <c:yMode val="edge"/>
          <c:x val="5.0931710120836957E-3"/>
          <c:y val="0.81006641272519064"/>
          <c:w val="0.99383587842906562"/>
          <c:h val="0.11518101115687515"/>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810347979664419"/>
          <c:y val="3.2666365802500603E-2"/>
          <c:w val="0.85945570076258426"/>
          <c:h val="0.72848661427265304"/>
        </c:manualLayout>
      </c:layout>
      <c:barChart>
        <c:barDir val="col"/>
        <c:grouping val="percentStacked"/>
        <c:varyColors val="0"/>
        <c:ser>
          <c:idx val="0"/>
          <c:order val="0"/>
          <c:tx>
            <c:strRef>
              <c:f>Sheet1!$B$1</c:f>
              <c:strCache>
                <c:ptCount val="1"/>
                <c:pt idx="0">
                  <c:v>Don’t know </c:v>
                </c:pt>
              </c:strCache>
            </c:strRef>
          </c:tx>
          <c:spPr>
            <a:solidFill>
              <a:srgbClr val="5C5B5A"/>
            </a:solidFill>
            <a:ln>
              <a:noFill/>
            </a:ln>
            <a:effectLst/>
          </c:spPr>
          <c:invertIfNegative val="0"/>
          <c:cat>
            <c:strRef>
              <c:f>Sheet1!$A$2:$A$6</c:f>
              <c:strCache>
                <c:ptCount val="3"/>
                <c:pt idx="0">
                  <c:v>Parks and other green spaces</c:v>
                </c:pt>
                <c:pt idx="1">
                  <c:v>Local services and amenities</c:v>
                </c:pt>
                <c:pt idx="2">
                  <c:v>Your nearest town centre</c:v>
                </c:pt>
              </c:strCache>
              <c:extLst/>
            </c:strRef>
          </c:cat>
          <c:val>
            <c:numRef>
              <c:f>Sheet1!$B$2:$B$6</c:f>
              <c:numCache>
                <c:formatCode>0%</c:formatCode>
                <c:ptCount val="3"/>
                <c:pt idx="0">
                  <c:v>0.01</c:v>
                </c:pt>
                <c:pt idx="1">
                  <c:v>0.02</c:v>
                </c:pt>
                <c:pt idx="2">
                  <c:v>0.01</c:v>
                </c:pt>
              </c:numCache>
              <c:extLst/>
            </c:numRef>
          </c:val>
          <c:extLst>
            <c:ext xmlns:c16="http://schemas.microsoft.com/office/drawing/2014/chart" uri="{C3380CC4-5D6E-409C-BE32-E72D297353CC}">
              <c16:uniqueId val="{00000000-D0C3-4EB8-BC07-BA15F6BB2083}"/>
            </c:ext>
          </c:extLst>
        </c:ser>
        <c:ser>
          <c:idx val="1"/>
          <c:order val="1"/>
          <c:tx>
            <c:strRef>
              <c:f>Sheet1!$C$1</c:f>
              <c:strCache>
                <c:ptCount val="1"/>
                <c:pt idx="0">
                  <c:v>Very dissatisfied </c:v>
                </c:pt>
              </c:strCache>
            </c:strRef>
          </c:tx>
          <c:spPr>
            <a:solidFill>
              <a:srgbClr val="FF0000"/>
            </a:solidFill>
            <a:ln>
              <a:noFill/>
            </a:ln>
            <a:effectLst/>
          </c:spPr>
          <c:invertIfNegative val="0"/>
          <c:dLbls>
            <c:dLbl>
              <c:idx val="0"/>
              <c:layout>
                <c:manualLayout>
                  <c:x val="-1.4993307823909457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09E-4662-BF82-79F523E5EBB0}"/>
                </c:ext>
              </c:extLst>
            </c:dLbl>
            <c:dLbl>
              <c:idx val="1"/>
              <c:layout>
                <c:manualLayout>
                  <c:x val="-1.1780456147357557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EE2-46FB-B44D-B88C3E3A7AAD}"/>
                </c:ext>
              </c:extLst>
            </c:dLbl>
            <c:dLbl>
              <c:idx val="2"/>
              <c:layout>
                <c:manualLayout>
                  <c:x val="7.8535467067298742E-17"/>
                  <c:y val="-1.187867847363669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9AF-49CB-B133-D3A8ED54E9E2}"/>
                </c:ext>
              </c:extLst>
            </c:dLbl>
            <c:spPr>
              <a:noFill/>
              <a:ln>
                <a:no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3"/>
                <c:pt idx="0">
                  <c:v>Parks and other green spaces</c:v>
                </c:pt>
                <c:pt idx="1">
                  <c:v>Local services and amenities</c:v>
                </c:pt>
                <c:pt idx="2">
                  <c:v>Your nearest town centre</c:v>
                </c:pt>
              </c:strCache>
              <c:extLst/>
            </c:strRef>
          </c:cat>
          <c:val>
            <c:numRef>
              <c:f>Sheet1!$C$2:$C$6</c:f>
              <c:numCache>
                <c:formatCode>0%</c:formatCode>
                <c:ptCount val="3"/>
                <c:pt idx="0">
                  <c:v>0.04</c:v>
                </c:pt>
                <c:pt idx="1">
                  <c:v>0.05</c:v>
                </c:pt>
                <c:pt idx="2">
                  <c:v>0.12</c:v>
                </c:pt>
              </c:numCache>
              <c:extLst/>
            </c:numRef>
          </c:val>
          <c:extLst>
            <c:ext xmlns:c16="http://schemas.microsoft.com/office/drawing/2014/chart" uri="{C3380CC4-5D6E-409C-BE32-E72D297353CC}">
              <c16:uniqueId val="{00000001-D0C3-4EB8-BC07-BA15F6BB2083}"/>
            </c:ext>
          </c:extLst>
        </c:ser>
        <c:ser>
          <c:idx val="2"/>
          <c:order val="2"/>
          <c:tx>
            <c:strRef>
              <c:f>Sheet1!$D$1</c:f>
              <c:strCache>
                <c:ptCount val="1"/>
                <c:pt idx="0">
                  <c:v>Fairly dissatisfied</c:v>
                </c:pt>
              </c:strCache>
            </c:strRef>
          </c:tx>
          <c:spPr>
            <a:solidFill>
              <a:srgbClr val="FF9999"/>
            </a:solidFill>
            <a:ln>
              <a:noFill/>
            </a:ln>
            <a:effectLst/>
          </c:spPr>
          <c:invertIfNegative val="0"/>
          <c:dLbls>
            <c:dLbl>
              <c:idx val="0"/>
              <c:layout>
                <c:manualLayout>
                  <c:x val="-1.4993307823909457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09E-4662-BF82-79F523E5EBB0}"/>
                </c:ext>
              </c:extLst>
            </c:dLbl>
            <c:dLbl>
              <c:idx val="1"/>
              <c:layout>
                <c:manualLayout>
                  <c:x val="0"/>
                  <c:y val="-8.90900885522743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23E-4019-9EE0-D26D94CFA5FC}"/>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3"/>
                <c:pt idx="0">
                  <c:v>Parks and other green spaces</c:v>
                </c:pt>
                <c:pt idx="1">
                  <c:v>Local services and amenities</c:v>
                </c:pt>
                <c:pt idx="2">
                  <c:v>Your nearest town centre</c:v>
                </c:pt>
              </c:strCache>
              <c:extLst/>
            </c:strRef>
          </c:cat>
          <c:val>
            <c:numRef>
              <c:f>Sheet1!$D$2:$D$6</c:f>
              <c:numCache>
                <c:formatCode>0%</c:formatCode>
                <c:ptCount val="3"/>
                <c:pt idx="0">
                  <c:v>0.08</c:v>
                </c:pt>
                <c:pt idx="1">
                  <c:v>0.1</c:v>
                </c:pt>
                <c:pt idx="2">
                  <c:v>0.16</c:v>
                </c:pt>
              </c:numCache>
              <c:extLst/>
            </c:numRef>
          </c:val>
          <c:extLst>
            <c:ext xmlns:c16="http://schemas.microsoft.com/office/drawing/2014/chart" uri="{C3380CC4-5D6E-409C-BE32-E72D297353CC}">
              <c16:uniqueId val="{00000002-D0C3-4EB8-BC07-BA15F6BB2083}"/>
            </c:ext>
          </c:extLst>
        </c:ser>
        <c:ser>
          <c:idx val="3"/>
          <c:order val="3"/>
          <c:tx>
            <c:strRef>
              <c:f>Sheet1!$E$1</c:f>
              <c:strCache>
                <c:ptCount val="1"/>
                <c:pt idx="0">
                  <c:v>Neither satisfied nor dissatisfied</c:v>
                </c:pt>
              </c:strCache>
            </c:strRef>
          </c:tx>
          <c:spPr>
            <a:solidFill>
              <a:srgbClr val="A5A5A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3"/>
                <c:pt idx="0">
                  <c:v>Parks and other green spaces</c:v>
                </c:pt>
                <c:pt idx="1">
                  <c:v>Local services and amenities</c:v>
                </c:pt>
                <c:pt idx="2">
                  <c:v>Your nearest town centre</c:v>
                </c:pt>
              </c:strCache>
              <c:extLst/>
            </c:strRef>
          </c:cat>
          <c:val>
            <c:numRef>
              <c:f>Sheet1!$E$2:$E$6</c:f>
              <c:numCache>
                <c:formatCode>0%</c:formatCode>
                <c:ptCount val="3"/>
                <c:pt idx="0">
                  <c:v>0.13</c:v>
                </c:pt>
                <c:pt idx="1">
                  <c:v>0.2</c:v>
                </c:pt>
                <c:pt idx="2">
                  <c:v>0.15</c:v>
                </c:pt>
              </c:numCache>
              <c:extLst/>
            </c:numRef>
          </c:val>
          <c:extLst>
            <c:ext xmlns:c16="http://schemas.microsoft.com/office/drawing/2014/chart" uri="{C3380CC4-5D6E-409C-BE32-E72D297353CC}">
              <c16:uniqueId val="{00000003-D0C3-4EB8-BC07-BA15F6BB2083}"/>
            </c:ext>
          </c:extLst>
        </c:ser>
        <c:ser>
          <c:idx val="4"/>
          <c:order val="4"/>
          <c:tx>
            <c:strRef>
              <c:f>Sheet1!$F$1</c:f>
              <c:strCache>
                <c:ptCount val="1"/>
                <c:pt idx="0">
                  <c:v>Fairly satisfied</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5C5B5A"/>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3"/>
                <c:pt idx="0">
                  <c:v>Parks and other green spaces</c:v>
                </c:pt>
                <c:pt idx="1">
                  <c:v>Local services and amenities</c:v>
                </c:pt>
                <c:pt idx="2">
                  <c:v>Your nearest town centre</c:v>
                </c:pt>
              </c:strCache>
              <c:extLst/>
            </c:strRef>
          </c:cat>
          <c:val>
            <c:numRef>
              <c:f>Sheet1!$F$2:$F$6</c:f>
              <c:numCache>
                <c:formatCode>0%</c:formatCode>
                <c:ptCount val="3"/>
                <c:pt idx="0">
                  <c:v>0.42</c:v>
                </c:pt>
                <c:pt idx="1">
                  <c:v>0.42</c:v>
                </c:pt>
                <c:pt idx="2">
                  <c:v>0.34</c:v>
                </c:pt>
              </c:numCache>
              <c:extLst/>
            </c:numRef>
          </c:val>
          <c:extLst>
            <c:ext xmlns:c16="http://schemas.microsoft.com/office/drawing/2014/chart" uri="{C3380CC4-5D6E-409C-BE32-E72D297353CC}">
              <c16:uniqueId val="{00000004-D0C3-4EB8-BC07-BA15F6BB2083}"/>
            </c:ext>
          </c:extLst>
        </c:ser>
        <c:ser>
          <c:idx val="5"/>
          <c:order val="5"/>
          <c:tx>
            <c:strRef>
              <c:f>Sheet1!$G$1</c:f>
              <c:strCache>
                <c:ptCount val="1"/>
                <c:pt idx="0">
                  <c:v>Very satisfied</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3"/>
                <c:pt idx="0">
                  <c:v>Parks and other green spaces</c:v>
                </c:pt>
                <c:pt idx="1">
                  <c:v>Local services and amenities</c:v>
                </c:pt>
                <c:pt idx="2">
                  <c:v>Your nearest town centre</c:v>
                </c:pt>
              </c:strCache>
              <c:extLst/>
            </c:strRef>
          </c:cat>
          <c:val>
            <c:numRef>
              <c:f>Sheet1!$G$2:$G$6</c:f>
              <c:numCache>
                <c:formatCode>0%</c:formatCode>
                <c:ptCount val="3"/>
                <c:pt idx="0">
                  <c:v>0.32</c:v>
                </c:pt>
                <c:pt idx="1">
                  <c:v>0.21</c:v>
                </c:pt>
                <c:pt idx="2">
                  <c:v>0.23</c:v>
                </c:pt>
              </c:numCache>
              <c:extLst/>
            </c:numRef>
          </c:val>
          <c:extLst>
            <c:ext xmlns:c16="http://schemas.microsoft.com/office/drawing/2014/chart" uri="{C3380CC4-5D6E-409C-BE32-E72D297353CC}">
              <c16:uniqueId val="{00000005-D0C3-4EB8-BC07-BA15F6BB2083}"/>
            </c:ext>
          </c:extLst>
        </c:ser>
        <c:dLbls>
          <c:showLegendKey val="0"/>
          <c:showVal val="0"/>
          <c:showCatName val="0"/>
          <c:showSerName val="0"/>
          <c:showPercent val="0"/>
          <c:showBubbleSize val="0"/>
        </c:dLbls>
        <c:gapWidth val="150"/>
        <c:overlap val="100"/>
        <c:axId val="542284431"/>
        <c:axId val="542308143"/>
      </c:barChart>
      <c:catAx>
        <c:axId val="5422844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42308143"/>
        <c:crosses val="autoZero"/>
        <c:auto val="1"/>
        <c:lblAlgn val="ctr"/>
        <c:lblOffset val="100"/>
        <c:noMultiLvlLbl val="0"/>
      </c:catAx>
      <c:valAx>
        <c:axId val="542308143"/>
        <c:scaling>
          <c:orientation val="minMax"/>
        </c:scaling>
        <c:delete val="1"/>
        <c:axPos val="l"/>
        <c:numFmt formatCode="0%" sourceLinked="1"/>
        <c:majorTickMark val="none"/>
        <c:minorTickMark val="none"/>
        <c:tickLblPos val="nextTo"/>
        <c:crossAx val="542284431"/>
        <c:crosses val="autoZero"/>
        <c:crossBetween val="between"/>
      </c:valAx>
      <c:spPr>
        <a:noFill/>
        <a:ln w="25400">
          <a:noFill/>
        </a:ln>
        <a:effectLst/>
      </c:spPr>
    </c:plotArea>
    <c:legend>
      <c:legendPos val="l"/>
      <c:layout>
        <c:manualLayout>
          <c:xMode val="edge"/>
          <c:yMode val="edge"/>
          <c:x val="0"/>
          <c:y val="5.3386007945619977E-2"/>
          <c:w val="0.17199449109778672"/>
          <c:h val="0.74474450318830288"/>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2753025610998827E-3"/>
          <c:y val="0.31035406990515918"/>
          <c:w val="0.97084904909368608"/>
          <c:h val="0.24067343055005744"/>
        </c:manualLayout>
      </c:layout>
      <c:lineChart>
        <c:grouping val="stacked"/>
        <c:varyColors val="0"/>
        <c:ser>
          <c:idx val="0"/>
          <c:order val="0"/>
          <c:tx>
            <c:strRef>
              <c:f>Sheet1!$B$1</c:f>
              <c:strCache>
                <c:ptCount val="1"/>
                <c:pt idx="0">
                  <c:v>High (7-8)</c:v>
                </c:pt>
              </c:strCache>
            </c:strRef>
          </c:tx>
          <c:spPr>
            <a:ln w="28575" cap="rnd">
              <a:solidFill>
                <a:srgbClr val="6DD5CE"/>
              </a:solidFill>
              <a:round/>
            </a:ln>
            <a:effectLst/>
          </c:spPr>
          <c:marker>
            <c:symbol val="circle"/>
            <c:size val="5"/>
            <c:spPr>
              <a:solidFill>
                <a:srgbClr val="6DD5CE"/>
              </a:solidFill>
              <a:ln w="9525">
                <a:solidFill>
                  <a:srgbClr val="6DD5CE"/>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Nov '22
(S4)</c:v>
                </c:pt>
                <c:pt idx="1">
                  <c:v>Dec '22
(S5)</c:v>
                </c:pt>
                <c:pt idx="2">
                  <c:v>Mar '23 
(S6)</c:v>
                </c:pt>
                <c:pt idx="3">
                  <c:v>May '23
 (S7)</c:v>
                </c:pt>
                <c:pt idx="4">
                  <c:v>July '23
(S8)</c:v>
                </c:pt>
                <c:pt idx="5">
                  <c:v>Sept '23
(S9)</c:v>
                </c:pt>
                <c:pt idx="6">
                  <c:v>Nov '23
 (S10)</c:v>
                </c:pt>
                <c:pt idx="7">
                  <c:v>Feb '24 
(S11)</c:v>
                </c:pt>
                <c:pt idx="8">
                  <c:v>May '24 
(S12)</c:v>
                </c:pt>
                <c:pt idx="9">
                  <c:v>July' 24 (S13)</c:v>
                </c:pt>
              </c:strCache>
            </c:strRef>
          </c:cat>
          <c:val>
            <c:numRef>
              <c:f>Sheet1!$B$2:$B$11</c:f>
              <c:numCache>
                <c:formatCode>0%</c:formatCode>
                <c:ptCount val="10"/>
                <c:pt idx="0">
                  <c:v>0.46</c:v>
                </c:pt>
                <c:pt idx="1">
                  <c:v>0.43</c:v>
                </c:pt>
                <c:pt idx="2">
                  <c:v>0.43</c:v>
                </c:pt>
                <c:pt idx="3">
                  <c:v>0.42</c:v>
                </c:pt>
                <c:pt idx="4">
                  <c:v>0.44</c:v>
                </c:pt>
                <c:pt idx="5">
                  <c:v>0.44</c:v>
                </c:pt>
                <c:pt idx="6">
                  <c:v>0.43</c:v>
                </c:pt>
                <c:pt idx="7">
                  <c:v>0.46</c:v>
                </c:pt>
                <c:pt idx="8">
                  <c:v>0.45</c:v>
                </c:pt>
                <c:pt idx="9">
                  <c:v>0.43</c:v>
                </c:pt>
              </c:numCache>
            </c:numRef>
          </c:val>
          <c:smooth val="0"/>
          <c:extLst>
            <c:ext xmlns:c16="http://schemas.microsoft.com/office/drawing/2014/chart" uri="{C3380CC4-5D6E-409C-BE32-E72D297353CC}">
              <c16:uniqueId val="{00000000-7C74-49CB-AC3B-7119DCDB6830}"/>
            </c:ext>
          </c:extLst>
        </c:ser>
        <c:dLbls>
          <c:showLegendKey val="0"/>
          <c:showVal val="0"/>
          <c:showCatName val="0"/>
          <c:showSerName val="0"/>
          <c:showPercent val="0"/>
          <c:showBubbleSize val="0"/>
        </c:dLbls>
        <c:marker val="1"/>
        <c:smooth val="0"/>
        <c:axId val="10674208"/>
        <c:axId val="10676608"/>
      </c:lineChart>
      <c:catAx>
        <c:axId val="10674208"/>
        <c:scaling>
          <c:orientation val="minMax"/>
        </c:scaling>
        <c:delete val="1"/>
        <c:axPos val="b"/>
        <c:numFmt formatCode="General" sourceLinked="1"/>
        <c:majorTickMark val="none"/>
        <c:minorTickMark val="none"/>
        <c:tickLblPos val="nextTo"/>
        <c:crossAx val="10676608"/>
        <c:crosses val="autoZero"/>
        <c:auto val="1"/>
        <c:lblAlgn val="ctr"/>
        <c:lblOffset val="100"/>
        <c:noMultiLvlLbl val="0"/>
      </c:catAx>
      <c:valAx>
        <c:axId val="10676608"/>
        <c:scaling>
          <c:orientation val="minMax"/>
          <c:max val="0.5"/>
        </c:scaling>
        <c:delete val="1"/>
        <c:axPos val="l"/>
        <c:numFmt formatCode="0%" sourceLinked="1"/>
        <c:majorTickMark val="none"/>
        <c:minorTickMark val="none"/>
        <c:tickLblPos val="nextTo"/>
        <c:crossAx val="106742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685607652090001E-3"/>
          <c:y val="6.0827109493015161E-2"/>
          <c:w val="0.99398174847961962"/>
          <c:h val="0.53676557465960106"/>
        </c:manualLayout>
      </c:layout>
      <c:lineChart>
        <c:grouping val="stacked"/>
        <c:varyColors val="0"/>
        <c:ser>
          <c:idx val="6"/>
          <c:order val="0"/>
          <c:tx>
            <c:strRef>
              <c:f>Sheet1!$F$1</c:f>
              <c:strCache>
                <c:ptCount val="1"/>
                <c:pt idx="0">
                  <c:v>Tend to agree</c:v>
                </c:pt>
              </c:strCache>
            </c:strRef>
          </c:tx>
          <c:spPr>
            <a:ln w="28575" cap="rnd">
              <a:solidFill>
                <a:srgbClr val="6DD5CE"/>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Sheet1!$A$5:$A$12</c:f>
              <c:strCache>
                <c:ptCount val="8"/>
                <c:pt idx="0">
                  <c:v>Mar '23 
(S6)</c:v>
                </c:pt>
                <c:pt idx="1">
                  <c:v>May '23
(S7)</c:v>
                </c:pt>
                <c:pt idx="2">
                  <c:v>July '23 
(S8)</c:v>
                </c:pt>
                <c:pt idx="3">
                  <c:v>Sep '23 
(S9)</c:v>
                </c:pt>
                <c:pt idx="4">
                  <c:v>Nov '23
(S10)</c:v>
                </c:pt>
                <c:pt idx="5">
                  <c:v>Feb '24
(S11)</c:v>
                </c:pt>
                <c:pt idx="6">
                  <c:v>May '24 
(S12)</c:v>
                </c:pt>
                <c:pt idx="7">
                  <c:v>July '24 
(S13)</c:v>
                </c:pt>
              </c:strCache>
            </c:strRef>
          </c:cat>
          <c:val>
            <c:numRef>
              <c:f>Sheet1!$F$5:$F$12</c:f>
              <c:numCache>
                <c:formatCode>0%</c:formatCode>
                <c:ptCount val="8"/>
                <c:pt idx="0">
                  <c:v>0.43</c:v>
                </c:pt>
                <c:pt idx="1">
                  <c:v>0.44</c:v>
                </c:pt>
                <c:pt idx="2">
                  <c:v>0.41</c:v>
                </c:pt>
                <c:pt idx="3">
                  <c:v>0.43</c:v>
                </c:pt>
                <c:pt idx="4">
                  <c:v>0.43</c:v>
                </c:pt>
                <c:pt idx="5">
                  <c:v>0.44</c:v>
                </c:pt>
                <c:pt idx="6">
                  <c:v>0.52</c:v>
                </c:pt>
                <c:pt idx="7">
                  <c:v>0.44</c:v>
                </c:pt>
              </c:numCache>
            </c:numRef>
          </c:val>
          <c:smooth val="0"/>
          <c:extLst xmlns:c15="http://schemas.microsoft.com/office/drawing/2012/chart">
            <c:ext xmlns:c16="http://schemas.microsoft.com/office/drawing/2014/chart" uri="{C3380CC4-5D6E-409C-BE32-E72D297353CC}">
              <c16:uniqueId val="{00000006-4594-4650-A839-65958FBF1A68}"/>
            </c:ext>
          </c:extLst>
        </c:ser>
        <c:ser>
          <c:idx val="5"/>
          <c:order val="1"/>
          <c:tx>
            <c:strRef>
              <c:f>Sheet1!$G$1</c:f>
              <c:strCache>
                <c:ptCount val="1"/>
                <c:pt idx="0">
                  <c:v>Definitely agree</c:v>
                </c:pt>
              </c:strCache>
            </c:strRef>
          </c:tx>
          <c:spPr>
            <a:ln w="28575" cap="rnd">
              <a:solidFill>
                <a:schemeClr val="accent6"/>
              </a:solidFill>
              <a:round/>
            </a:ln>
            <a:effectLst/>
          </c:spPr>
          <c:marker>
            <c:symbol val="none"/>
          </c:marker>
          <c:cat>
            <c:strRef>
              <c:f>Sheet1!$A$5:$A$12</c:f>
              <c:strCache>
                <c:ptCount val="8"/>
                <c:pt idx="0">
                  <c:v>Mar '23 
(S6)</c:v>
                </c:pt>
                <c:pt idx="1">
                  <c:v>May '23
(S7)</c:v>
                </c:pt>
                <c:pt idx="2">
                  <c:v>July '23 
(S8)</c:v>
                </c:pt>
                <c:pt idx="3">
                  <c:v>Sep '23 
(S9)</c:v>
                </c:pt>
                <c:pt idx="4">
                  <c:v>Nov '23
(S10)</c:v>
                </c:pt>
                <c:pt idx="5">
                  <c:v>Feb '24
(S11)</c:v>
                </c:pt>
                <c:pt idx="6">
                  <c:v>May '24 
(S12)</c:v>
                </c:pt>
                <c:pt idx="7">
                  <c:v>July '24 
(S13)</c:v>
                </c:pt>
              </c:strCache>
            </c:strRef>
          </c:cat>
          <c:val>
            <c:numRef>
              <c:f>Sheet1!$G$5:$G$12</c:f>
            </c:numRef>
          </c:val>
          <c:smooth val="0"/>
          <c:extLst xmlns:c15="http://schemas.microsoft.com/office/drawing/2012/chart">
            <c:ext xmlns:c16="http://schemas.microsoft.com/office/drawing/2014/chart" uri="{C3380CC4-5D6E-409C-BE32-E72D297353CC}">
              <c16:uniqueId val="{00000007-4594-4650-A839-65958FBF1A68}"/>
            </c:ext>
          </c:extLst>
        </c:ser>
        <c:dLbls>
          <c:showLegendKey val="0"/>
          <c:showVal val="0"/>
          <c:showCatName val="0"/>
          <c:showSerName val="0"/>
          <c:showPercent val="0"/>
          <c:showBubbleSize val="0"/>
        </c:dLbls>
        <c:smooth val="0"/>
        <c:axId val="542284431"/>
        <c:axId val="542308143"/>
        <c:extLst/>
      </c:lineChart>
      <c:catAx>
        <c:axId val="542284431"/>
        <c:scaling>
          <c:orientation val="minMax"/>
        </c:scaling>
        <c:delete val="1"/>
        <c:axPos val="b"/>
        <c:numFmt formatCode="General" sourceLinked="1"/>
        <c:majorTickMark val="out"/>
        <c:minorTickMark val="none"/>
        <c:tickLblPos val="nextTo"/>
        <c:crossAx val="542308143"/>
        <c:crosses val="autoZero"/>
        <c:auto val="1"/>
        <c:lblAlgn val="ctr"/>
        <c:lblOffset val="100"/>
        <c:noMultiLvlLbl val="0"/>
      </c:catAx>
      <c:valAx>
        <c:axId val="542308143"/>
        <c:scaling>
          <c:orientation val="minMax"/>
          <c:max val="0.60000000000000009"/>
        </c:scaling>
        <c:delete val="1"/>
        <c:axPos val="l"/>
        <c:numFmt formatCode="0%" sourceLinked="1"/>
        <c:majorTickMark val="out"/>
        <c:minorTickMark val="none"/>
        <c:tickLblPos val="nextTo"/>
        <c:crossAx val="542284431"/>
        <c:crosses val="autoZero"/>
        <c:crossBetween val="between"/>
      </c:valAx>
      <c:spPr>
        <a:noFill/>
        <a:ln w="25400">
          <a:noFill/>
        </a:ln>
        <a:effectLst/>
      </c:spPr>
    </c:plotArea>
    <c:legend>
      <c:legendPos val="l"/>
      <c:layout>
        <c:manualLayout>
          <c:xMode val="edge"/>
          <c:yMode val="edge"/>
          <c:x val="0.25567077662423682"/>
          <c:y val="0.73307999389339484"/>
          <c:w val="0.16293567048528176"/>
          <c:h val="0.15430250847746849"/>
        </c:manualLayout>
      </c:layout>
      <c:overlay val="0"/>
      <c:spPr>
        <a:noFill/>
        <a:ln>
          <a:noFill/>
        </a:ln>
        <a:effectLst/>
      </c:spPr>
      <c:txPr>
        <a:bodyPr rot="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7.3977640909078934E-2"/>
          <c:w val="0.99398174847961962"/>
          <c:h val="0.29022456633635552"/>
        </c:manualLayout>
      </c:layout>
      <c:lineChart>
        <c:grouping val="stacked"/>
        <c:varyColors val="0"/>
        <c:ser>
          <c:idx val="4"/>
          <c:order val="2"/>
          <c:tx>
            <c:strRef>
              <c:f>Sheet1!$D$1</c:f>
              <c:strCache>
                <c:ptCount val="1"/>
                <c:pt idx="0">
                  <c:v>Definitely disagree</c:v>
                </c:pt>
              </c:strCache>
            </c:strRef>
          </c:tx>
          <c:spPr>
            <a:ln w="28575" cap="rnd">
              <a:solidFill>
                <a:srgbClr val="FF0000"/>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5C5B5A"/>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Sheet1!$A$5:$A$12</c:f>
              <c:strCache>
                <c:ptCount val="8"/>
                <c:pt idx="0">
                  <c:v>Mar '23 
(S6)</c:v>
                </c:pt>
                <c:pt idx="1">
                  <c:v>May '23
(S7)</c:v>
                </c:pt>
                <c:pt idx="2">
                  <c:v>July '23 
(S8)</c:v>
                </c:pt>
                <c:pt idx="3">
                  <c:v>Sep '23 
(S9)</c:v>
                </c:pt>
                <c:pt idx="4">
                  <c:v>Nov '23
(S10)</c:v>
                </c:pt>
                <c:pt idx="5">
                  <c:v>Feb '24
(S11)</c:v>
                </c:pt>
                <c:pt idx="6">
                  <c:v>May '24 
(S12)</c:v>
                </c:pt>
                <c:pt idx="7">
                  <c:v>July '24 
(S13)</c:v>
                </c:pt>
              </c:strCache>
            </c:strRef>
          </c:cat>
          <c:val>
            <c:numRef>
              <c:f>Sheet1!$D$5:$D$12</c:f>
              <c:numCache>
                <c:formatCode>0%</c:formatCode>
                <c:ptCount val="8"/>
                <c:pt idx="0">
                  <c:v>0.19</c:v>
                </c:pt>
                <c:pt idx="1">
                  <c:v>0.15</c:v>
                </c:pt>
                <c:pt idx="2">
                  <c:v>0.17</c:v>
                </c:pt>
                <c:pt idx="3">
                  <c:v>0.17</c:v>
                </c:pt>
                <c:pt idx="4">
                  <c:v>0.15</c:v>
                </c:pt>
                <c:pt idx="5">
                  <c:v>0.16</c:v>
                </c:pt>
                <c:pt idx="6">
                  <c:v>0.13</c:v>
                </c:pt>
                <c:pt idx="7">
                  <c:v>0.14000000000000001</c:v>
                </c:pt>
              </c:numCache>
            </c:numRef>
          </c:val>
          <c:smooth val="0"/>
          <c:extLst xmlns:c15="http://schemas.microsoft.com/office/drawing/2012/chart">
            <c:ext xmlns:c16="http://schemas.microsoft.com/office/drawing/2014/chart" uri="{C3380CC4-5D6E-409C-BE32-E72D297353CC}">
              <c16:uniqueId val="{00000001-80E3-462A-AF04-AC9E5E743791}"/>
            </c:ext>
          </c:extLst>
        </c:ser>
        <c:ser>
          <c:idx val="3"/>
          <c:order val="3"/>
          <c:tx>
            <c:strRef>
              <c:f>Sheet1!$E$1</c:f>
              <c:strCache>
                <c:ptCount val="1"/>
                <c:pt idx="0">
                  <c:v>Tend to disagree</c:v>
                </c:pt>
              </c:strCache>
            </c:strRef>
          </c:tx>
          <c:spPr>
            <a:ln w="28575" cap="rnd">
              <a:solidFill>
                <a:srgbClr val="FF9999"/>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5C5B5A"/>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Sheet1!$A$5:$A$12</c:f>
              <c:strCache>
                <c:ptCount val="8"/>
                <c:pt idx="0">
                  <c:v>Mar '23 
(S6)</c:v>
                </c:pt>
                <c:pt idx="1">
                  <c:v>May '23
(S7)</c:v>
                </c:pt>
                <c:pt idx="2">
                  <c:v>July '23 
(S8)</c:v>
                </c:pt>
                <c:pt idx="3">
                  <c:v>Sep '23 
(S9)</c:v>
                </c:pt>
                <c:pt idx="4">
                  <c:v>Nov '23
(S10)</c:v>
                </c:pt>
                <c:pt idx="5">
                  <c:v>Feb '24
(S11)</c:v>
                </c:pt>
                <c:pt idx="6">
                  <c:v>May '24 
(S12)</c:v>
                </c:pt>
                <c:pt idx="7">
                  <c:v>July '24 
(S13)</c:v>
                </c:pt>
              </c:strCache>
            </c:strRef>
          </c:cat>
          <c:val>
            <c:numRef>
              <c:f>Sheet1!$E$5:$E$12</c:f>
              <c:numCache>
                <c:formatCode>0%</c:formatCode>
                <c:ptCount val="8"/>
                <c:pt idx="0">
                  <c:v>0.25</c:v>
                </c:pt>
                <c:pt idx="1">
                  <c:v>0.28000000000000003</c:v>
                </c:pt>
                <c:pt idx="2">
                  <c:v>0.28999999999999998</c:v>
                </c:pt>
                <c:pt idx="3">
                  <c:v>0.28000000000000003</c:v>
                </c:pt>
                <c:pt idx="4">
                  <c:v>0.31</c:v>
                </c:pt>
                <c:pt idx="5">
                  <c:v>0.28999999999999998</c:v>
                </c:pt>
                <c:pt idx="6">
                  <c:v>0.24</c:v>
                </c:pt>
                <c:pt idx="7">
                  <c:v>0.26</c:v>
                </c:pt>
              </c:numCache>
            </c:numRef>
          </c:val>
          <c:smooth val="0"/>
          <c:extLst>
            <c:ext xmlns:c16="http://schemas.microsoft.com/office/drawing/2014/chart" uri="{C3380CC4-5D6E-409C-BE32-E72D297353CC}">
              <c16:uniqueId val="{00000002-80E3-462A-AF04-AC9E5E743791}"/>
            </c:ext>
          </c:extLst>
        </c:ser>
        <c:ser>
          <c:idx val="2"/>
          <c:order val="4"/>
          <c:tx>
            <c:strRef>
              <c:f>Sheet1!$F$1</c:f>
              <c:strCache>
                <c:ptCount val="1"/>
                <c:pt idx="0">
                  <c:v>Tend to agree</c:v>
                </c:pt>
              </c:strCache>
            </c:strRef>
          </c:tx>
          <c:spPr>
            <a:ln w="28575"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5C5B5A"/>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Sheet1!$A$5:$A$12</c:f>
              <c:strCache>
                <c:ptCount val="8"/>
                <c:pt idx="0">
                  <c:v>Mar '23 
(S6)</c:v>
                </c:pt>
                <c:pt idx="1">
                  <c:v>May '23
(S7)</c:v>
                </c:pt>
                <c:pt idx="2">
                  <c:v>July '23 
(S8)</c:v>
                </c:pt>
                <c:pt idx="3">
                  <c:v>Sep '23 
(S9)</c:v>
                </c:pt>
                <c:pt idx="4">
                  <c:v>Nov '23
(S10)</c:v>
                </c:pt>
                <c:pt idx="5">
                  <c:v>Feb '24
(S11)</c:v>
                </c:pt>
                <c:pt idx="6">
                  <c:v>May '24 
(S12)</c:v>
                </c:pt>
                <c:pt idx="7">
                  <c:v>July '24 
(S13)</c:v>
                </c:pt>
              </c:strCache>
            </c:strRef>
          </c:cat>
          <c:val>
            <c:numRef>
              <c:f>Sheet1!$F$5:$F$12</c:f>
            </c:numRef>
          </c:val>
          <c:smooth val="0"/>
          <c:extLst>
            <c:ext xmlns:c16="http://schemas.microsoft.com/office/drawing/2014/chart" uri="{C3380CC4-5D6E-409C-BE32-E72D297353CC}">
              <c16:uniqueId val="{00000004-80E3-462A-AF04-AC9E5E743791}"/>
            </c:ext>
          </c:extLst>
        </c:ser>
        <c:ser>
          <c:idx val="1"/>
          <c:order val="5"/>
          <c:tx>
            <c:strRef>
              <c:f>Sheet1!$G$1</c:f>
              <c:strCache>
                <c:ptCount val="1"/>
                <c:pt idx="0">
                  <c:v>Definitely agree</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5C5B5A"/>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Sheet1!$A$5:$A$12</c:f>
              <c:strCache>
                <c:ptCount val="8"/>
                <c:pt idx="0">
                  <c:v>Mar '23 
(S6)</c:v>
                </c:pt>
                <c:pt idx="1">
                  <c:v>May '23
(S7)</c:v>
                </c:pt>
                <c:pt idx="2">
                  <c:v>July '23 
(S8)</c:v>
                </c:pt>
                <c:pt idx="3">
                  <c:v>Sep '23 
(S9)</c:v>
                </c:pt>
                <c:pt idx="4">
                  <c:v>Nov '23
(S10)</c:v>
                </c:pt>
                <c:pt idx="5">
                  <c:v>Feb '24
(S11)</c:v>
                </c:pt>
                <c:pt idx="6">
                  <c:v>May '24 
(S12)</c:v>
                </c:pt>
                <c:pt idx="7">
                  <c:v>July '24 
(S13)</c:v>
                </c:pt>
              </c:strCache>
            </c:strRef>
          </c:cat>
          <c:val>
            <c:numRef>
              <c:f>Sheet1!$G$5:$G$12</c:f>
            </c:numRef>
          </c:val>
          <c:smooth val="0"/>
          <c:extLst>
            <c:ext xmlns:c16="http://schemas.microsoft.com/office/drawing/2014/chart" uri="{C3380CC4-5D6E-409C-BE32-E72D297353CC}">
              <c16:uniqueId val="{00000005-80E3-462A-AF04-AC9E5E743791}"/>
            </c:ext>
          </c:extLst>
        </c:ser>
        <c:dLbls>
          <c:showLegendKey val="0"/>
          <c:showVal val="0"/>
          <c:showCatName val="0"/>
          <c:showSerName val="0"/>
          <c:showPercent val="0"/>
          <c:showBubbleSize val="0"/>
        </c:dLbls>
        <c:smooth val="0"/>
        <c:axId val="542284431"/>
        <c:axId val="542308143"/>
        <c:extLst>
          <c:ext xmlns:c15="http://schemas.microsoft.com/office/drawing/2012/chart" uri="{02D57815-91ED-43cb-92C2-25804820EDAC}">
            <c15:filteredLineSeries>
              <c15:ser>
                <c:idx val="6"/>
                <c:order val="0"/>
                <c:tx>
                  <c:strRef>
                    <c:extLst>
                      <c:ext uri="{02D57815-91ED-43cb-92C2-25804820EDAC}">
                        <c15:formulaRef>
                          <c15:sqref>Sheet1!$B$1</c15:sqref>
                        </c15:formulaRef>
                      </c:ext>
                    </c:extLst>
                    <c:strCache>
                      <c:ptCount val="1"/>
                      <c:pt idx="0">
                        <c:v>People in this area are all of the same background </c:v>
                      </c:pt>
                    </c:strCache>
                  </c:strRef>
                </c:tx>
                <c:spPr>
                  <a:ln w="28575" cap="rnd">
                    <a:solidFill>
                      <a:schemeClr val="accent1">
                        <a:lumMod val="60000"/>
                      </a:schemeClr>
                    </a:solidFill>
                    <a:round/>
                  </a:ln>
                  <a:effectLst/>
                </c:spPr>
                <c:marker>
                  <c:symbol val="none"/>
                </c:marker>
                <c:cat>
                  <c:strRef>
                    <c:extLst>
                      <c:ext uri="{02D57815-91ED-43cb-92C2-25804820EDAC}">
                        <c15:formulaRef>
                          <c15:sqref>Sheet1!$A$5:$A$12</c15:sqref>
                        </c15:formulaRef>
                      </c:ext>
                    </c:extLst>
                    <c:strCache>
                      <c:ptCount val="8"/>
                      <c:pt idx="0">
                        <c:v>Mar '23 
(S6)</c:v>
                      </c:pt>
                      <c:pt idx="1">
                        <c:v>May '23
(S7)</c:v>
                      </c:pt>
                      <c:pt idx="2">
                        <c:v>July '23 
(S8)</c:v>
                      </c:pt>
                      <c:pt idx="3">
                        <c:v>Sep '23 
(S9)</c:v>
                      </c:pt>
                      <c:pt idx="4">
                        <c:v>Nov '23
(S10)</c:v>
                      </c:pt>
                      <c:pt idx="5">
                        <c:v>Feb '24
(S11)</c:v>
                      </c:pt>
                      <c:pt idx="6">
                        <c:v>May '24 
(S12)</c:v>
                      </c:pt>
                      <c:pt idx="7">
                        <c:v>July '24 
(S13)</c:v>
                      </c:pt>
                    </c:strCache>
                  </c:strRef>
                </c:cat>
                <c:val>
                  <c:numRef>
                    <c:extLst>
                      <c:ext uri="{02D57815-91ED-43cb-92C2-25804820EDAC}">
                        <c15:formulaRef>
                          <c15:sqref>Sheet1!$B$5:$B$12</c15:sqref>
                        </c15:formulaRef>
                      </c:ext>
                    </c:extLst>
                    <c:numCache>
                      <c:formatCode>General</c:formatCode>
                      <c:ptCount val="8"/>
                    </c:numCache>
                  </c:numRef>
                </c:val>
                <c:smooth val="0"/>
                <c:extLst>
                  <c:ext xmlns:c16="http://schemas.microsoft.com/office/drawing/2014/chart" uri="{C3380CC4-5D6E-409C-BE32-E72D297353CC}">
                    <c16:uniqueId val="{00000006-80E3-462A-AF04-AC9E5E743791}"/>
                  </c:ext>
                </c:extLst>
              </c15:ser>
            </c15:filteredLineSeries>
            <c15:filteredLineSeries>
              <c15:ser>
                <c:idx val="5"/>
                <c:order val="1"/>
                <c:tx>
                  <c:strRef>
                    <c:extLst xmlns:c15="http://schemas.microsoft.com/office/drawing/2012/chart">
                      <c:ext xmlns:c15="http://schemas.microsoft.com/office/drawing/2012/chart" uri="{02D57815-91ED-43cb-92C2-25804820EDAC}">
                        <c15:formulaRef>
                          <c15:sqref>Sheet1!$C$1</c15:sqref>
                        </c15:formulaRef>
                      </c:ext>
                    </c:extLst>
                    <c:strCache>
                      <c:ptCount val="1"/>
                      <c:pt idx="0">
                        <c:v>There are too few people in the local area </c:v>
                      </c:pt>
                    </c:strCache>
                  </c:strRef>
                </c:tx>
                <c:spPr>
                  <a:ln w="28575" cap="rnd">
                    <a:solidFill>
                      <a:schemeClr val="accent6"/>
                    </a:solidFill>
                    <a:round/>
                  </a:ln>
                  <a:effectLst/>
                </c:spPr>
                <c:marker>
                  <c:symbol val="none"/>
                </c:marker>
                <c:cat>
                  <c:strRef>
                    <c:extLst xmlns:c15="http://schemas.microsoft.com/office/drawing/2012/chart">
                      <c:ext xmlns:c15="http://schemas.microsoft.com/office/drawing/2012/chart" uri="{02D57815-91ED-43cb-92C2-25804820EDAC}">
                        <c15:formulaRef>
                          <c15:sqref>Sheet1!$A$5:$A$12</c15:sqref>
                        </c15:formulaRef>
                      </c:ext>
                    </c:extLst>
                    <c:strCache>
                      <c:ptCount val="8"/>
                      <c:pt idx="0">
                        <c:v>Mar '23 
(S6)</c:v>
                      </c:pt>
                      <c:pt idx="1">
                        <c:v>May '23
(S7)</c:v>
                      </c:pt>
                      <c:pt idx="2">
                        <c:v>July '23 
(S8)</c:v>
                      </c:pt>
                      <c:pt idx="3">
                        <c:v>Sep '23 
(S9)</c:v>
                      </c:pt>
                      <c:pt idx="4">
                        <c:v>Nov '23
(S10)</c:v>
                      </c:pt>
                      <c:pt idx="5">
                        <c:v>Feb '24
(S11)</c:v>
                      </c:pt>
                      <c:pt idx="6">
                        <c:v>May '24 
(S12)</c:v>
                      </c:pt>
                      <c:pt idx="7">
                        <c:v>July '24 
(S13)</c:v>
                      </c:pt>
                    </c:strCache>
                  </c:strRef>
                </c:cat>
                <c:val>
                  <c:numRef>
                    <c:extLst xmlns:c15="http://schemas.microsoft.com/office/drawing/2012/chart">
                      <c:ext xmlns:c15="http://schemas.microsoft.com/office/drawing/2012/chart" uri="{02D57815-91ED-43cb-92C2-25804820EDAC}">
                        <c15:formulaRef>
                          <c15:sqref>Sheet1!$C$5:$C$12</c15:sqref>
                        </c15:formulaRef>
                      </c:ext>
                    </c:extLst>
                    <c:numCache>
                      <c:formatCode>General</c:formatCode>
                      <c:ptCount val="8"/>
                    </c:numCache>
                  </c:numRef>
                </c:val>
                <c:smooth val="0"/>
                <c:extLst xmlns:c15="http://schemas.microsoft.com/office/drawing/2012/chart">
                  <c:ext xmlns:c16="http://schemas.microsoft.com/office/drawing/2014/chart" uri="{C3380CC4-5D6E-409C-BE32-E72D297353CC}">
                    <c16:uniqueId val="{00000007-80E3-462A-AF04-AC9E5E743791}"/>
                  </c:ext>
                </c:extLst>
              </c15:ser>
            </c15:filteredLineSeries>
          </c:ext>
        </c:extLst>
      </c:lineChart>
      <c:catAx>
        <c:axId val="542284431"/>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42308143"/>
        <c:crosses val="autoZero"/>
        <c:auto val="1"/>
        <c:lblAlgn val="ctr"/>
        <c:lblOffset val="100"/>
        <c:noMultiLvlLbl val="0"/>
      </c:catAx>
      <c:valAx>
        <c:axId val="542308143"/>
        <c:scaling>
          <c:orientation val="minMax"/>
          <c:max val="0.60000000000000009"/>
        </c:scaling>
        <c:delete val="1"/>
        <c:axPos val="l"/>
        <c:numFmt formatCode="0%" sourceLinked="1"/>
        <c:majorTickMark val="out"/>
        <c:minorTickMark val="none"/>
        <c:tickLblPos val="nextTo"/>
        <c:crossAx val="542284431"/>
        <c:crosses val="autoZero"/>
        <c:crossBetween val="between"/>
        <c:minorUnit val="0.1"/>
      </c:valAx>
      <c:spPr>
        <a:noFill/>
        <a:ln w="25400">
          <a:noFill/>
        </a:ln>
        <a:effectLst/>
      </c:spPr>
    </c:plotArea>
    <c:legend>
      <c:legendPos val="l"/>
      <c:layout>
        <c:manualLayout>
          <c:xMode val="edge"/>
          <c:yMode val="edge"/>
          <c:x val="0.42166614168483157"/>
          <c:y val="0.45305810789662199"/>
          <c:w val="0.37581522262405986"/>
          <c:h val="0.19691453460741215"/>
        </c:manualLayout>
      </c:layout>
      <c:overlay val="0"/>
      <c:spPr>
        <a:noFill/>
        <a:ln>
          <a:noFill/>
        </a:ln>
        <a:effectLst/>
      </c:spPr>
      <c:txPr>
        <a:bodyPr rot="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7510772936559479E-3"/>
          <c:y val="8.5691402543347818E-3"/>
          <c:w val="0.99398174847961962"/>
          <c:h val="0.3084868632491885"/>
        </c:manualLayout>
      </c:layout>
      <c:lineChart>
        <c:grouping val="stacked"/>
        <c:varyColors val="0"/>
        <c:ser>
          <c:idx val="6"/>
          <c:order val="0"/>
          <c:tx>
            <c:strRef>
              <c:f>Sheet1!$G$1</c:f>
              <c:strCache>
                <c:ptCount val="1"/>
                <c:pt idx="0">
                  <c:v>Definitely agree</c:v>
                </c:pt>
              </c:strCache>
            </c:strRef>
          </c:tx>
          <c:spPr>
            <a:ln w="28575" cap="rnd">
              <a:solidFill>
                <a:srgbClr val="009690"/>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Sheet1!$A$5:$A$12</c:f>
              <c:strCache>
                <c:ptCount val="8"/>
                <c:pt idx="0">
                  <c:v>Mar '23 
(S6)</c:v>
                </c:pt>
                <c:pt idx="1">
                  <c:v>May '23
(S7)</c:v>
                </c:pt>
                <c:pt idx="2">
                  <c:v>July '23 
(S8)</c:v>
                </c:pt>
                <c:pt idx="3">
                  <c:v>Sep '23 
(S9)</c:v>
                </c:pt>
                <c:pt idx="4">
                  <c:v>Nov '23
(S10)</c:v>
                </c:pt>
                <c:pt idx="5">
                  <c:v>Feb '24
(S11)</c:v>
                </c:pt>
                <c:pt idx="6">
                  <c:v>May '24 
(S12)</c:v>
                </c:pt>
                <c:pt idx="7">
                  <c:v>July '24 
(S12)</c:v>
                </c:pt>
              </c:strCache>
            </c:strRef>
          </c:cat>
          <c:val>
            <c:numRef>
              <c:f>Sheet1!$G$5:$G$12</c:f>
              <c:numCache>
                <c:formatCode>0%</c:formatCode>
                <c:ptCount val="8"/>
                <c:pt idx="0">
                  <c:v>0.14000000000000001</c:v>
                </c:pt>
                <c:pt idx="1">
                  <c:v>0.13</c:v>
                </c:pt>
                <c:pt idx="2">
                  <c:v>0.13</c:v>
                </c:pt>
                <c:pt idx="3">
                  <c:v>0.12</c:v>
                </c:pt>
                <c:pt idx="4">
                  <c:v>0.11</c:v>
                </c:pt>
                <c:pt idx="5">
                  <c:v>0.11</c:v>
                </c:pt>
                <c:pt idx="6">
                  <c:v>0.11</c:v>
                </c:pt>
                <c:pt idx="7">
                  <c:v>0.12</c:v>
                </c:pt>
              </c:numCache>
            </c:numRef>
          </c:val>
          <c:smooth val="0"/>
          <c:extLst xmlns:c15="http://schemas.microsoft.com/office/drawing/2012/chart">
            <c:ext xmlns:c16="http://schemas.microsoft.com/office/drawing/2014/chart" uri="{C3380CC4-5D6E-409C-BE32-E72D297353CC}">
              <c16:uniqueId val="{00000006-24BA-4FF6-88E3-01698998A94F}"/>
            </c:ext>
          </c:extLst>
        </c:ser>
        <c:dLbls>
          <c:showLegendKey val="0"/>
          <c:showVal val="0"/>
          <c:showCatName val="0"/>
          <c:showSerName val="0"/>
          <c:showPercent val="0"/>
          <c:showBubbleSize val="0"/>
        </c:dLbls>
        <c:smooth val="0"/>
        <c:axId val="542284431"/>
        <c:axId val="542308143"/>
        <c:extLst/>
      </c:lineChart>
      <c:catAx>
        <c:axId val="542284431"/>
        <c:scaling>
          <c:orientation val="minMax"/>
        </c:scaling>
        <c:delete val="1"/>
        <c:axPos val="b"/>
        <c:numFmt formatCode="General" sourceLinked="1"/>
        <c:majorTickMark val="out"/>
        <c:minorTickMark val="none"/>
        <c:tickLblPos val="nextTo"/>
        <c:crossAx val="542308143"/>
        <c:crosses val="autoZero"/>
        <c:auto val="1"/>
        <c:lblAlgn val="ctr"/>
        <c:lblOffset val="100"/>
        <c:noMultiLvlLbl val="0"/>
      </c:catAx>
      <c:valAx>
        <c:axId val="542308143"/>
        <c:scaling>
          <c:orientation val="minMax"/>
          <c:max val="0.25"/>
        </c:scaling>
        <c:delete val="1"/>
        <c:axPos val="l"/>
        <c:numFmt formatCode="0%" sourceLinked="1"/>
        <c:majorTickMark val="out"/>
        <c:minorTickMark val="none"/>
        <c:tickLblPos val="nextTo"/>
        <c:crossAx val="542284431"/>
        <c:crosses val="autoZero"/>
        <c:crossBetween val="between"/>
        <c:minorUnit val="0.25"/>
      </c:valAx>
      <c:spPr>
        <a:noFill/>
        <a:ln w="25400">
          <a:noFill/>
        </a:ln>
        <a:effectLst/>
      </c:spPr>
    </c:plotArea>
    <c:legend>
      <c:legendPos val="l"/>
      <c:layout>
        <c:manualLayout>
          <c:xMode val="edge"/>
          <c:yMode val="edge"/>
          <c:x val="5.4195486207179018E-2"/>
          <c:y val="0.8002290501951449"/>
          <c:w val="0.16293567048528176"/>
          <c:h val="0.19691453460741215"/>
        </c:manualLayout>
      </c:layout>
      <c:overlay val="0"/>
      <c:spPr>
        <a:noFill/>
        <a:ln>
          <a:noFill/>
        </a:ln>
        <a:effectLst/>
      </c:spPr>
      <c:txPr>
        <a:bodyPr rot="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051653711154389"/>
          <c:y val="0.13246633155308193"/>
          <c:w val="0.71247528408192584"/>
          <c:h val="0.65235884892162732"/>
        </c:manualLayout>
      </c:layout>
      <c:barChart>
        <c:barDir val="col"/>
        <c:grouping val="percentStacked"/>
        <c:varyColors val="0"/>
        <c:ser>
          <c:idx val="3"/>
          <c:order val="0"/>
          <c:tx>
            <c:strRef>
              <c:f>Sheet1!$B$1</c:f>
              <c:strCache>
                <c:ptCount val="1"/>
                <c:pt idx="0">
                  <c:v>Don't know</c:v>
                </c:pt>
              </c:strCache>
            </c:strRef>
          </c:tx>
          <c:spPr>
            <a:solidFill>
              <a:schemeClr val="tx1">
                <a:lumMod val="65000"/>
                <a:lumOff val="3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Opportunities to take part in cultural events and activities</c:v>
                </c:pt>
              </c:strCache>
            </c:strRef>
          </c:cat>
          <c:val>
            <c:numRef>
              <c:f>Sheet1!$B$2</c:f>
              <c:numCache>
                <c:formatCode>0%</c:formatCode>
                <c:ptCount val="1"/>
                <c:pt idx="0">
                  <c:v>0.16</c:v>
                </c:pt>
              </c:numCache>
            </c:numRef>
          </c:val>
          <c:extLst>
            <c:ext xmlns:c16="http://schemas.microsoft.com/office/drawing/2014/chart" uri="{C3380CC4-5D6E-409C-BE32-E72D297353CC}">
              <c16:uniqueId val="{00000001-0313-49CE-8109-413038663535}"/>
            </c:ext>
          </c:extLst>
        </c:ser>
        <c:ser>
          <c:idx val="2"/>
          <c:order val="1"/>
          <c:tx>
            <c:strRef>
              <c:f>Sheet1!$C$1</c:f>
              <c:strCache>
                <c:ptCount val="1"/>
                <c:pt idx="0">
                  <c:v>Definitely disagree</c:v>
                </c:pt>
              </c:strCache>
            </c:strRef>
          </c:tx>
          <c:spPr>
            <a:solidFill>
              <a:srgbClr val="FF010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Opportunities to take part in cultural events and activities</c:v>
                </c:pt>
              </c:strCache>
            </c:strRef>
          </c:cat>
          <c:val>
            <c:numRef>
              <c:f>Sheet1!$C$2</c:f>
              <c:numCache>
                <c:formatCode>0%</c:formatCode>
                <c:ptCount val="1"/>
                <c:pt idx="0">
                  <c:v>0.08</c:v>
                </c:pt>
              </c:numCache>
            </c:numRef>
          </c:val>
          <c:extLst>
            <c:ext xmlns:c16="http://schemas.microsoft.com/office/drawing/2014/chart" uri="{C3380CC4-5D6E-409C-BE32-E72D297353CC}">
              <c16:uniqueId val="{00000002-0313-49CE-8109-413038663535}"/>
            </c:ext>
          </c:extLst>
        </c:ser>
        <c:ser>
          <c:idx val="1"/>
          <c:order val="2"/>
          <c:tx>
            <c:strRef>
              <c:f>Sheet1!$D$1</c:f>
              <c:strCache>
                <c:ptCount val="1"/>
                <c:pt idx="0">
                  <c:v>Tend to disagree</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Opportunities to take part in cultural events and activities</c:v>
                </c:pt>
              </c:strCache>
            </c:strRef>
          </c:cat>
          <c:val>
            <c:numRef>
              <c:f>Sheet1!$D$2</c:f>
              <c:numCache>
                <c:formatCode>0%</c:formatCode>
                <c:ptCount val="1"/>
                <c:pt idx="0">
                  <c:v>0.2</c:v>
                </c:pt>
              </c:numCache>
            </c:numRef>
          </c:val>
          <c:extLst>
            <c:ext xmlns:c16="http://schemas.microsoft.com/office/drawing/2014/chart" uri="{C3380CC4-5D6E-409C-BE32-E72D297353CC}">
              <c16:uniqueId val="{00000003-0313-49CE-8109-413038663535}"/>
            </c:ext>
          </c:extLst>
        </c:ser>
        <c:ser>
          <c:idx val="0"/>
          <c:order val="3"/>
          <c:tx>
            <c:strRef>
              <c:f>Sheet1!$E$1</c:f>
              <c:strCache>
                <c:ptCount val="1"/>
                <c:pt idx="0">
                  <c:v>Tend to agree</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Opportunities to take part in cultural events and activities</c:v>
                </c:pt>
              </c:strCache>
            </c:strRef>
          </c:cat>
          <c:val>
            <c:numRef>
              <c:f>Sheet1!$E$2</c:f>
              <c:numCache>
                <c:formatCode>0%</c:formatCode>
                <c:ptCount val="1"/>
                <c:pt idx="0">
                  <c:v>0.44</c:v>
                </c:pt>
              </c:numCache>
            </c:numRef>
          </c:val>
          <c:extLst>
            <c:ext xmlns:c16="http://schemas.microsoft.com/office/drawing/2014/chart" uri="{C3380CC4-5D6E-409C-BE32-E72D297353CC}">
              <c16:uniqueId val="{00000004-0313-49CE-8109-413038663535}"/>
            </c:ext>
          </c:extLst>
        </c:ser>
        <c:ser>
          <c:idx val="5"/>
          <c:order val="4"/>
          <c:tx>
            <c:strRef>
              <c:f>Sheet1!$F$1</c:f>
              <c:strCache>
                <c:ptCount val="1"/>
                <c:pt idx="0">
                  <c:v>Definitely agree</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Opportunities to take part in cultural events and activities</c:v>
                </c:pt>
              </c:strCache>
            </c:strRef>
          </c:cat>
          <c:val>
            <c:numRef>
              <c:f>Sheet1!$F$2</c:f>
              <c:numCache>
                <c:formatCode>0%</c:formatCode>
                <c:ptCount val="1"/>
                <c:pt idx="0">
                  <c:v>0.12</c:v>
                </c:pt>
              </c:numCache>
            </c:numRef>
          </c:val>
          <c:extLst>
            <c:ext xmlns:c16="http://schemas.microsoft.com/office/drawing/2014/chart" uri="{C3380CC4-5D6E-409C-BE32-E72D297353CC}">
              <c16:uniqueId val="{00000005-0313-49CE-8109-413038663535}"/>
            </c:ext>
          </c:extLst>
        </c:ser>
        <c:dLbls>
          <c:dLblPos val="ctr"/>
          <c:showLegendKey val="0"/>
          <c:showVal val="1"/>
          <c:showCatName val="0"/>
          <c:showSerName val="0"/>
          <c:showPercent val="0"/>
          <c:showBubbleSize val="0"/>
        </c:dLbls>
        <c:gapWidth val="85"/>
        <c:overlap val="100"/>
        <c:axId val="995150208"/>
        <c:axId val="995148896"/>
      </c:barChart>
      <c:catAx>
        <c:axId val="9951502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95148896"/>
        <c:crosses val="autoZero"/>
        <c:auto val="1"/>
        <c:lblAlgn val="ctr"/>
        <c:lblOffset val="100"/>
        <c:noMultiLvlLbl val="0"/>
      </c:catAx>
      <c:valAx>
        <c:axId val="995148896"/>
        <c:scaling>
          <c:orientation val="minMax"/>
        </c:scaling>
        <c:delete val="1"/>
        <c:axPos val="l"/>
        <c:numFmt formatCode="0%" sourceLinked="1"/>
        <c:majorTickMark val="none"/>
        <c:minorTickMark val="none"/>
        <c:tickLblPos val="nextTo"/>
        <c:crossAx val="995150208"/>
        <c:crosses val="autoZero"/>
        <c:crossBetween val="between"/>
      </c:valAx>
      <c:spPr>
        <a:noFill/>
        <a:ln>
          <a:noFill/>
        </a:ln>
        <a:effectLst/>
      </c:spPr>
    </c:plotArea>
    <c:legend>
      <c:legendPos val="l"/>
      <c:layout>
        <c:manualLayout>
          <c:xMode val="edge"/>
          <c:yMode val="edge"/>
          <c:x val="0"/>
          <c:y val="0.18006962968975382"/>
          <c:w val="0.3600279199194954"/>
          <c:h val="0.61336747430987615"/>
        </c:manualLayout>
      </c:layout>
      <c:overlay val="0"/>
      <c:spPr>
        <a:noFill/>
        <a:ln>
          <a:noFill/>
        </a:ln>
        <a:effectLst/>
      </c:spPr>
      <c:txPr>
        <a:bodyPr rot="0" spcFirstLastPara="1" vertOverflow="ellipsis" vert="horz" wrap="square" anchor="ctr" anchorCtr="1"/>
        <a:lstStyle/>
        <a:p>
          <a:pPr>
            <a:defRPr sz="1100" b="0" i="0" u="none" strike="noStrike" kern="1200" baseline="0">
              <a:solidFill>
                <a:srgbClr val="5C5B5A"/>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051653711154389"/>
          <c:y val="0.13246633155308193"/>
          <c:w val="0.71247528408192584"/>
          <c:h val="0.65235884892162732"/>
        </c:manualLayout>
      </c:layout>
      <c:barChart>
        <c:barDir val="col"/>
        <c:grouping val="percentStacked"/>
        <c:varyColors val="0"/>
        <c:ser>
          <c:idx val="3"/>
          <c:order val="0"/>
          <c:tx>
            <c:strRef>
              <c:f>Sheet1!$B$1</c:f>
              <c:strCache>
                <c:ptCount val="1"/>
                <c:pt idx="0">
                  <c:v>Don’t know </c:v>
                </c:pt>
              </c:strCache>
            </c:strRef>
          </c:tx>
          <c:spPr>
            <a:solidFill>
              <a:schemeClr val="tx1">
                <a:lumMod val="65000"/>
                <a:lumOff val="3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Satisfaction with cultural facilities</c:v>
                </c:pt>
              </c:strCache>
            </c:strRef>
          </c:cat>
          <c:val>
            <c:numRef>
              <c:f>Sheet1!$B$2</c:f>
              <c:numCache>
                <c:formatCode>0%</c:formatCode>
                <c:ptCount val="1"/>
                <c:pt idx="0">
                  <c:v>0.05</c:v>
                </c:pt>
              </c:numCache>
            </c:numRef>
          </c:val>
          <c:extLst>
            <c:ext xmlns:c16="http://schemas.microsoft.com/office/drawing/2014/chart" uri="{C3380CC4-5D6E-409C-BE32-E72D297353CC}">
              <c16:uniqueId val="{00000000-DC18-467B-BA14-A392591B6CD2}"/>
            </c:ext>
          </c:extLst>
        </c:ser>
        <c:ser>
          <c:idx val="2"/>
          <c:order val="1"/>
          <c:tx>
            <c:strRef>
              <c:f>Sheet1!$C$1</c:f>
              <c:strCache>
                <c:ptCount val="1"/>
                <c:pt idx="0">
                  <c:v>Very dissatisfied </c:v>
                </c:pt>
              </c:strCache>
            </c:strRef>
          </c:tx>
          <c:spPr>
            <a:solidFill>
              <a:srgbClr val="FF010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Satisfaction with cultural facilities</c:v>
                </c:pt>
              </c:strCache>
            </c:strRef>
          </c:cat>
          <c:val>
            <c:numRef>
              <c:f>Sheet1!$C$2</c:f>
              <c:numCache>
                <c:formatCode>0%</c:formatCode>
                <c:ptCount val="1"/>
                <c:pt idx="0">
                  <c:v>0.12</c:v>
                </c:pt>
              </c:numCache>
            </c:numRef>
          </c:val>
          <c:extLst>
            <c:ext xmlns:c16="http://schemas.microsoft.com/office/drawing/2014/chart" uri="{C3380CC4-5D6E-409C-BE32-E72D297353CC}">
              <c16:uniqueId val="{00000001-DC18-467B-BA14-A392591B6CD2}"/>
            </c:ext>
          </c:extLst>
        </c:ser>
        <c:ser>
          <c:idx val="1"/>
          <c:order val="2"/>
          <c:tx>
            <c:strRef>
              <c:f>Sheet1!$D$1</c:f>
              <c:strCache>
                <c:ptCount val="1"/>
                <c:pt idx="0">
                  <c:v>Fairly dissatisfied</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Satisfaction with cultural facilities</c:v>
                </c:pt>
              </c:strCache>
            </c:strRef>
          </c:cat>
          <c:val>
            <c:numRef>
              <c:f>Sheet1!$D$2</c:f>
              <c:numCache>
                <c:formatCode>0%</c:formatCode>
                <c:ptCount val="1"/>
                <c:pt idx="0">
                  <c:v>0.17</c:v>
                </c:pt>
              </c:numCache>
            </c:numRef>
          </c:val>
          <c:extLst>
            <c:ext xmlns:c16="http://schemas.microsoft.com/office/drawing/2014/chart" uri="{C3380CC4-5D6E-409C-BE32-E72D297353CC}">
              <c16:uniqueId val="{00000002-DC18-467B-BA14-A392591B6CD2}"/>
            </c:ext>
          </c:extLst>
        </c:ser>
        <c:ser>
          <c:idx val="0"/>
          <c:order val="3"/>
          <c:tx>
            <c:strRef>
              <c:f>Sheet1!$E$1</c:f>
              <c:strCache>
                <c:ptCount val="1"/>
                <c:pt idx="0">
                  <c:v>Neither satisfied nor dissatisfied</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Satisfaction with cultural facilities</c:v>
                </c:pt>
              </c:strCache>
            </c:strRef>
          </c:cat>
          <c:val>
            <c:numRef>
              <c:f>Sheet1!$E$2</c:f>
              <c:numCache>
                <c:formatCode>0%</c:formatCode>
                <c:ptCount val="1"/>
                <c:pt idx="0">
                  <c:v>0.27</c:v>
                </c:pt>
              </c:numCache>
            </c:numRef>
          </c:val>
          <c:extLst>
            <c:ext xmlns:c16="http://schemas.microsoft.com/office/drawing/2014/chart" uri="{C3380CC4-5D6E-409C-BE32-E72D297353CC}">
              <c16:uniqueId val="{00000003-DC18-467B-BA14-A392591B6CD2}"/>
            </c:ext>
          </c:extLst>
        </c:ser>
        <c:ser>
          <c:idx val="5"/>
          <c:order val="4"/>
          <c:tx>
            <c:strRef>
              <c:f>Sheet1!$F$1</c:f>
              <c:strCache>
                <c:ptCount val="1"/>
                <c:pt idx="0">
                  <c:v>Fairly satisfied</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Satisfaction with cultural facilities</c:v>
                </c:pt>
              </c:strCache>
            </c:strRef>
          </c:cat>
          <c:val>
            <c:numRef>
              <c:f>Sheet1!$F$2</c:f>
              <c:numCache>
                <c:formatCode>0%</c:formatCode>
                <c:ptCount val="1"/>
                <c:pt idx="0">
                  <c:v>0.27</c:v>
                </c:pt>
              </c:numCache>
            </c:numRef>
          </c:val>
          <c:extLst>
            <c:ext xmlns:c16="http://schemas.microsoft.com/office/drawing/2014/chart" uri="{C3380CC4-5D6E-409C-BE32-E72D297353CC}">
              <c16:uniqueId val="{00000004-DC18-467B-BA14-A392591B6CD2}"/>
            </c:ext>
          </c:extLst>
        </c:ser>
        <c:ser>
          <c:idx val="4"/>
          <c:order val="5"/>
          <c:tx>
            <c:strRef>
              <c:f>Sheet1!$G$1</c:f>
              <c:strCache>
                <c:ptCount val="1"/>
                <c:pt idx="0">
                  <c:v>Very satisfied</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Satisfaction with cultural facilities</c:v>
                </c:pt>
              </c:strCache>
            </c:strRef>
          </c:cat>
          <c:val>
            <c:numRef>
              <c:f>Sheet1!$G$2</c:f>
              <c:numCache>
                <c:formatCode>0%</c:formatCode>
                <c:ptCount val="1"/>
                <c:pt idx="0">
                  <c:v>0.12</c:v>
                </c:pt>
              </c:numCache>
            </c:numRef>
          </c:val>
          <c:extLst>
            <c:ext xmlns:c16="http://schemas.microsoft.com/office/drawing/2014/chart" uri="{C3380CC4-5D6E-409C-BE32-E72D297353CC}">
              <c16:uniqueId val="{00000005-DC18-467B-BA14-A392591B6CD2}"/>
            </c:ext>
          </c:extLst>
        </c:ser>
        <c:dLbls>
          <c:dLblPos val="ctr"/>
          <c:showLegendKey val="0"/>
          <c:showVal val="1"/>
          <c:showCatName val="0"/>
          <c:showSerName val="0"/>
          <c:showPercent val="0"/>
          <c:showBubbleSize val="0"/>
        </c:dLbls>
        <c:gapWidth val="85"/>
        <c:overlap val="100"/>
        <c:axId val="995150208"/>
        <c:axId val="995148896"/>
      </c:barChart>
      <c:catAx>
        <c:axId val="9951502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95148896"/>
        <c:crosses val="autoZero"/>
        <c:auto val="1"/>
        <c:lblAlgn val="ctr"/>
        <c:lblOffset val="100"/>
        <c:noMultiLvlLbl val="0"/>
      </c:catAx>
      <c:valAx>
        <c:axId val="995148896"/>
        <c:scaling>
          <c:orientation val="minMax"/>
        </c:scaling>
        <c:delete val="1"/>
        <c:axPos val="l"/>
        <c:numFmt formatCode="0%" sourceLinked="1"/>
        <c:majorTickMark val="none"/>
        <c:minorTickMark val="none"/>
        <c:tickLblPos val="nextTo"/>
        <c:crossAx val="995150208"/>
        <c:crosses val="autoZero"/>
        <c:crossBetween val="between"/>
      </c:valAx>
      <c:spPr>
        <a:noFill/>
        <a:ln>
          <a:noFill/>
        </a:ln>
        <a:effectLst/>
      </c:spPr>
    </c:plotArea>
    <c:legend>
      <c:legendPos val="l"/>
      <c:layout>
        <c:manualLayout>
          <c:xMode val="edge"/>
          <c:yMode val="edge"/>
          <c:x val="0"/>
          <c:y val="0.18006962968975382"/>
          <c:w val="0.29974037823027516"/>
          <c:h val="0.56704010098163515"/>
        </c:manualLayout>
      </c:layout>
      <c:overlay val="0"/>
      <c:spPr>
        <a:noFill/>
        <a:ln>
          <a:noFill/>
        </a:ln>
        <a:effectLst/>
      </c:spPr>
      <c:txPr>
        <a:bodyPr rot="0" spcFirstLastPara="1" vertOverflow="ellipsis" vert="horz" wrap="square" anchor="ctr" anchorCtr="1"/>
        <a:lstStyle/>
        <a:p>
          <a:pPr>
            <a:defRPr sz="1100" b="0" i="0" u="none" strike="noStrike" kern="1200" baseline="0">
              <a:solidFill>
                <a:srgbClr val="5C5B5A"/>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678314724828786E-3"/>
          <c:y val="1.8609741536040822E-2"/>
          <c:w val="0.94002720836852138"/>
          <c:h val="0.74254325312750491"/>
        </c:manualLayout>
      </c:layout>
      <c:barChart>
        <c:barDir val="col"/>
        <c:grouping val="percentStacked"/>
        <c:varyColors val="0"/>
        <c:ser>
          <c:idx val="0"/>
          <c:order val="0"/>
          <c:tx>
            <c:strRef>
              <c:f>Sheet1!$B$1</c:f>
              <c:strCache>
                <c:ptCount val="1"/>
                <c:pt idx="0">
                  <c:v>Don’t know </c:v>
                </c:pt>
              </c:strCache>
            </c:strRef>
          </c:tx>
          <c:spPr>
            <a:solidFill>
              <a:srgbClr val="5C5B5A"/>
            </a:solidFill>
            <a:ln>
              <a:noFill/>
            </a:ln>
            <a:effectLst/>
          </c:spPr>
          <c:invertIfNegative val="0"/>
          <c:dLbls>
            <c:delete val="1"/>
          </c:dLbls>
          <c:cat>
            <c:strRef>
              <c:f>(Sheet1!$A$4,Sheet1!$A$8)</c:f>
              <c:strCache>
                <c:ptCount val="2"/>
                <c:pt idx="0">
                  <c:v>Health and care services</c:v>
                </c:pt>
                <c:pt idx="1">
                  <c:v>Schools and colleges (among parents with children in education)</c:v>
                </c:pt>
              </c:strCache>
            </c:strRef>
          </c:cat>
          <c:val>
            <c:numRef>
              <c:f>(Sheet1!$B$4,Sheet1!$B$8)</c:f>
              <c:numCache>
                <c:formatCode>0%</c:formatCode>
                <c:ptCount val="2"/>
                <c:pt idx="0">
                  <c:v>0.03</c:v>
                </c:pt>
                <c:pt idx="1">
                  <c:v>0.02</c:v>
                </c:pt>
              </c:numCache>
            </c:numRef>
          </c:val>
          <c:extLst>
            <c:ext xmlns:c16="http://schemas.microsoft.com/office/drawing/2014/chart" uri="{C3380CC4-5D6E-409C-BE32-E72D297353CC}">
              <c16:uniqueId val="{00000000-D0C3-4EB8-BC07-BA15F6BB2083}"/>
            </c:ext>
          </c:extLst>
        </c:ser>
        <c:ser>
          <c:idx val="1"/>
          <c:order val="1"/>
          <c:tx>
            <c:strRef>
              <c:f>Sheet1!$C$1</c:f>
              <c:strCache>
                <c:ptCount val="1"/>
                <c:pt idx="0">
                  <c:v>Very dissatisfied </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(Sheet1!$A$4,Sheet1!$A$8)</c:f>
              <c:strCache>
                <c:ptCount val="2"/>
                <c:pt idx="0">
                  <c:v>Health and care services</c:v>
                </c:pt>
                <c:pt idx="1">
                  <c:v>Schools and colleges (among parents with children in education)</c:v>
                </c:pt>
              </c:strCache>
            </c:strRef>
          </c:cat>
          <c:val>
            <c:numRef>
              <c:f>(Sheet1!$C$4,Sheet1!$C$8)</c:f>
              <c:numCache>
                <c:formatCode>0%</c:formatCode>
                <c:ptCount val="2"/>
                <c:pt idx="0">
                  <c:v>0.06</c:v>
                </c:pt>
                <c:pt idx="1">
                  <c:v>0.02</c:v>
                </c:pt>
              </c:numCache>
            </c:numRef>
          </c:val>
          <c:extLst>
            <c:ext xmlns:c16="http://schemas.microsoft.com/office/drawing/2014/chart" uri="{C3380CC4-5D6E-409C-BE32-E72D297353CC}">
              <c16:uniqueId val="{00000001-D0C3-4EB8-BC07-BA15F6BB2083}"/>
            </c:ext>
          </c:extLst>
        </c:ser>
        <c:ser>
          <c:idx val="2"/>
          <c:order val="2"/>
          <c:tx>
            <c:strRef>
              <c:f>Sheet1!$D$1</c:f>
              <c:strCache>
                <c:ptCount val="1"/>
                <c:pt idx="0">
                  <c:v>Fairly dissatisfied</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(Sheet1!$A$4,Sheet1!$A$8)</c:f>
              <c:strCache>
                <c:ptCount val="2"/>
                <c:pt idx="0">
                  <c:v>Health and care services</c:v>
                </c:pt>
                <c:pt idx="1">
                  <c:v>Schools and colleges (among parents with children in education)</c:v>
                </c:pt>
              </c:strCache>
            </c:strRef>
          </c:cat>
          <c:val>
            <c:numRef>
              <c:f>(Sheet1!$D$4,Sheet1!$D$8)</c:f>
              <c:numCache>
                <c:formatCode>0%</c:formatCode>
                <c:ptCount val="2"/>
                <c:pt idx="0">
                  <c:v>0.14000000000000001</c:v>
                </c:pt>
                <c:pt idx="1">
                  <c:v>0.08</c:v>
                </c:pt>
              </c:numCache>
            </c:numRef>
          </c:val>
          <c:extLst>
            <c:ext xmlns:c16="http://schemas.microsoft.com/office/drawing/2014/chart" uri="{C3380CC4-5D6E-409C-BE32-E72D297353CC}">
              <c16:uniqueId val="{00000002-D0C3-4EB8-BC07-BA15F6BB2083}"/>
            </c:ext>
          </c:extLst>
        </c:ser>
        <c:ser>
          <c:idx val="3"/>
          <c:order val="3"/>
          <c:tx>
            <c:strRef>
              <c:f>Sheet1!$E$1</c:f>
              <c:strCache>
                <c:ptCount val="1"/>
                <c:pt idx="0">
                  <c:v>Neither satisfied nor dissatisfied</c:v>
                </c:pt>
              </c:strCache>
            </c:strRef>
          </c:tx>
          <c:spPr>
            <a:solidFill>
              <a:srgbClr val="A5A5A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(Sheet1!$A$4,Sheet1!$A$8)</c:f>
              <c:strCache>
                <c:ptCount val="2"/>
                <c:pt idx="0">
                  <c:v>Health and care services</c:v>
                </c:pt>
                <c:pt idx="1">
                  <c:v>Schools and colleges (among parents with children in education)</c:v>
                </c:pt>
              </c:strCache>
            </c:strRef>
          </c:cat>
          <c:val>
            <c:numRef>
              <c:f>(Sheet1!$E$4,Sheet1!$E$8)</c:f>
              <c:numCache>
                <c:formatCode>0%</c:formatCode>
                <c:ptCount val="2"/>
                <c:pt idx="0">
                  <c:v>0.21</c:v>
                </c:pt>
                <c:pt idx="1">
                  <c:v>0.15</c:v>
                </c:pt>
              </c:numCache>
            </c:numRef>
          </c:val>
          <c:extLst>
            <c:ext xmlns:c16="http://schemas.microsoft.com/office/drawing/2014/chart" uri="{C3380CC4-5D6E-409C-BE32-E72D297353CC}">
              <c16:uniqueId val="{00000003-D0C3-4EB8-BC07-BA15F6BB2083}"/>
            </c:ext>
          </c:extLst>
        </c:ser>
        <c:ser>
          <c:idx val="4"/>
          <c:order val="4"/>
          <c:tx>
            <c:strRef>
              <c:f>Sheet1!$F$1</c:f>
              <c:strCache>
                <c:ptCount val="1"/>
                <c:pt idx="0">
                  <c:v>Fairly satisfied</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(Sheet1!$A$4,Sheet1!$A$8)</c:f>
              <c:strCache>
                <c:ptCount val="2"/>
                <c:pt idx="0">
                  <c:v>Health and care services</c:v>
                </c:pt>
                <c:pt idx="1">
                  <c:v>Schools and colleges (among parents with children in education)</c:v>
                </c:pt>
              </c:strCache>
            </c:strRef>
          </c:cat>
          <c:val>
            <c:numRef>
              <c:f>(Sheet1!$F$4,Sheet1!$F$8)</c:f>
              <c:numCache>
                <c:formatCode>0%</c:formatCode>
                <c:ptCount val="2"/>
                <c:pt idx="0">
                  <c:v>0.42</c:v>
                </c:pt>
                <c:pt idx="1">
                  <c:v>0.44</c:v>
                </c:pt>
              </c:numCache>
            </c:numRef>
          </c:val>
          <c:extLst>
            <c:ext xmlns:c16="http://schemas.microsoft.com/office/drawing/2014/chart" uri="{C3380CC4-5D6E-409C-BE32-E72D297353CC}">
              <c16:uniqueId val="{00000004-D0C3-4EB8-BC07-BA15F6BB2083}"/>
            </c:ext>
          </c:extLst>
        </c:ser>
        <c:ser>
          <c:idx val="5"/>
          <c:order val="5"/>
          <c:tx>
            <c:strRef>
              <c:f>Sheet1!$G$1</c:f>
              <c:strCache>
                <c:ptCount val="1"/>
                <c:pt idx="0">
                  <c:v>Very satisfied</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(Sheet1!$A$4,Sheet1!$A$8)</c:f>
              <c:strCache>
                <c:ptCount val="2"/>
                <c:pt idx="0">
                  <c:v>Health and care services</c:v>
                </c:pt>
                <c:pt idx="1">
                  <c:v>Schools and colleges (among parents with children in education)</c:v>
                </c:pt>
              </c:strCache>
            </c:strRef>
          </c:cat>
          <c:val>
            <c:numRef>
              <c:f>(Sheet1!$G$4,Sheet1!$G$8)</c:f>
              <c:numCache>
                <c:formatCode>0%</c:formatCode>
                <c:ptCount val="2"/>
                <c:pt idx="0">
                  <c:v>0.16</c:v>
                </c:pt>
                <c:pt idx="1">
                  <c:v>0.28999999999999998</c:v>
                </c:pt>
              </c:numCache>
            </c:numRef>
          </c:val>
          <c:extLst>
            <c:ext xmlns:c16="http://schemas.microsoft.com/office/drawing/2014/chart" uri="{C3380CC4-5D6E-409C-BE32-E72D297353CC}">
              <c16:uniqueId val="{00000005-D0C3-4EB8-BC07-BA15F6BB2083}"/>
            </c:ext>
          </c:extLst>
        </c:ser>
        <c:dLbls>
          <c:dLblPos val="ctr"/>
          <c:showLegendKey val="0"/>
          <c:showVal val="1"/>
          <c:showCatName val="0"/>
          <c:showSerName val="0"/>
          <c:showPercent val="0"/>
          <c:showBubbleSize val="0"/>
        </c:dLbls>
        <c:gapWidth val="150"/>
        <c:overlap val="100"/>
        <c:axId val="542284431"/>
        <c:axId val="542308143"/>
      </c:barChart>
      <c:catAx>
        <c:axId val="5422844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42308143"/>
        <c:crosses val="autoZero"/>
        <c:auto val="1"/>
        <c:lblAlgn val="ctr"/>
        <c:lblOffset val="100"/>
        <c:noMultiLvlLbl val="0"/>
      </c:catAx>
      <c:valAx>
        <c:axId val="542308143"/>
        <c:scaling>
          <c:orientation val="minMax"/>
        </c:scaling>
        <c:delete val="1"/>
        <c:axPos val="l"/>
        <c:numFmt formatCode="0%" sourceLinked="1"/>
        <c:majorTickMark val="none"/>
        <c:minorTickMark val="none"/>
        <c:tickLblPos val="nextTo"/>
        <c:crossAx val="542284431"/>
        <c:crosses val="autoZero"/>
        <c:crossBetween val="between"/>
      </c:valAx>
      <c:spPr>
        <a:noFill/>
        <a:ln w="25400">
          <a:noFill/>
        </a:ln>
        <a:effectLst/>
      </c:spPr>
    </c:plotArea>
    <c:legend>
      <c:legendPos val="l"/>
      <c:layout>
        <c:manualLayout>
          <c:xMode val="edge"/>
          <c:yMode val="edge"/>
          <c:x val="7.7335759761556572E-2"/>
          <c:y val="0.88086715002526883"/>
          <c:w val="0.88925186758426955"/>
          <c:h val="0.11913284997473117"/>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1.2127544631732932E-2"/>
          <c:w val="0.99398174847961962"/>
          <c:h val="0.61590213067676169"/>
        </c:manualLayout>
      </c:layout>
      <c:barChart>
        <c:barDir val="col"/>
        <c:grouping val="percentStacked"/>
        <c:varyColors val="0"/>
        <c:ser>
          <c:idx val="4"/>
          <c:order val="2"/>
          <c:tx>
            <c:strRef>
              <c:f>Sheet1!$D$1</c:f>
              <c:strCache>
                <c:ptCount val="1"/>
                <c:pt idx="0">
                  <c:v>Definitely disagree</c:v>
                </c:pt>
              </c:strCache>
            </c:strRef>
          </c:tx>
          <c:spPr>
            <a:solidFill>
              <a:srgbClr val="FF0101"/>
            </a:solidFill>
            <a:ln>
              <a:noFill/>
            </a:ln>
            <a:effectLst/>
          </c:spPr>
          <c:invertIfNegative val="0"/>
          <c:dLbls>
            <c:dLbl>
              <c:idx val="0"/>
              <c:layout>
                <c:manualLayout>
                  <c:x val="-2.1446087743881702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F4B-4CE6-98D9-360211DFE8E6}"/>
                </c:ext>
              </c:extLst>
            </c:dLbl>
            <c:dLbl>
              <c:idx val="1"/>
              <c:layout>
                <c:manualLayout>
                  <c:x val="-2.2875826926807147E-2"/>
                  <c:y val="-3.043716152138833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F4B-4CE6-98D9-360211DFE8E6}"/>
                </c:ext>
              </c:extLst>
            </c:dLbl>
            <c:dLbl>
              <c:idx val="2"/>
              <c:layout>
                <c:manualLayout>
                  <c:x val="-2.573530529265804E-2"/>
                  <c:y val="-6.087432304277667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F4B-4CE6-98D9-360211DFE8E6}"/>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My local area is a place where people from different backgrounds get on well together*</c:v>
                </c:pt>
                <c:pt idx="1">
                  <c:v>My local area is a place where people look out for each other</c:v>
                </c:pt>
                <c:pt idx="2">
                  <c:v>I am proud of my local area</c:v>
                </c:pt>
              </c:strCache>
            </c:strRef>
          </c:cat>
          <c:val>
            <c:numRef>
              <c:f>Sheet1!$D$2:$D$4</c:f>
              <c:numCache>
                <c:formatCode>0%</c:formatCode>
                <c:ptCount val="3"/>
                <c:pt idx="0">
                  <c:v>7.0000000000000007E-2</c:v>
                </c:pt>
                <c:pt idx="1">
                  <c:v>0.08</c:v>
                </c:pt>
                <c:pt idx="2">
                  <c:v>0.11</c:v>
                </c:pt>
              </c:numCache>
            </c:numRef>
          </c:val>
          <c:extLst xmlns:c15="http://schemas.microsoft.com/office/drawing/2012/chart">
            <c:ext xmlns:c16="http://schemas.microsoft.com/office/drawing/2014/chart" uri="{C3380CC4-5D6E-409C-BE32-E72D297353CC}">
              <c16:uniqueId val="{00000000-7464-4AAE-908E-E85B3EB92856}"/>
            </c:ext>
          </c:extLst>
        </c:ser>
        <c:ser>
          <c:idx val="3"/>
          <c:order val="3"/>
          <c:tx>
            <c:strRef>
              <c:f>Sheet1!$E$1</c:f>
              <c:strCache>
                <c:ptCount val="1"/>
                <c:pt idx="0">
                  <c:v>Tend to disagree</c:v>
                </c:pt>
              </c:strCache>
            </c:strRef>
          </c:tx>
          <c:spPr>
            <a:solidFill>
              <a:srgbClr val="FF9999"/>
            </a:solidFill>
            <a:ln>
              <a:noFill/>
            </a:ln>
            <a:effectLst/>
          </c:spPr>
          <c:invertIfNegative val="0"/>
          <c:dLbls>
            <c:dLbl>
              <c:idx val="0"/>
              <c:layout>
                <c:manualLayout>
                  <c:x val="-1.3105791110932654E-17"/>
                  <c:y val="-1.521858076069428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077-48AE-8102-CEF2AC6B3E71}"/>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My local area is a place where people from different backgrounds get on well together*</c:v>
                </c:pt>
                <c:pt idx="1">
                  <c:v>My local area is a place where people look out for each other</c:v>
                </c:pt>
                <c:pt idx="2">
                  <c:v>I am proud of my local area</c:v>
                </c:pt>
              </c:strCache>
            </c:strRef>
          </c:cat>
          <c:val>
            <c:numRef>
              <c:f>Sheet1!$E$2:$E$4</c:f>
              <c:numCache>
                <c:formatCode>0%</c:formatCode>
                <c:ptCount val="3"/>
                <c:pt idx="0">
                  <c:v>0.12</c:v>
                </c:pt>
                <c:pt idx="1">
                  <c:v>0.19</c:v>
                </c:pt>
                <c:pt idx="2">
                  <c:v>0.2</c:v>
                </c:pt>
              </c:numCache>
            </c:numRef>
          </c:val>
          <c:extLst>
            <c:ext xmlns:c16="http://schemas.microsoft.com/office/drawing/2014/chart" uri="{C3380CC4-5D6E-409C-BE32-E72D297353CC}">
              <c16:uniqueId val="{00000003-2D59-47C5-AEF5-8C77A3583080}"/>
            </c:ext>
          </c:extLst>
        </c:ser>
        <c:ser>
          <c:idx val="2"/>
          <c:order val="4"/>
          <c:tx>
            <c:strRef>
              <c:f>Sheet1!$F$1</c:f>
              <c:strCache>
                <c:ptCount val="1"/>
                <c:pt idx="0">
                  <c:v>Tend to agree</c:v>
                </c:pt>
              </c:strCache>
            </c:strRef>
          </c:tx>
          <c:spPr>
            <a:solidFill>
              <a:srgbClr val="6DD5CE"/>
            </a:solidFill>
            <a:ln>
              <a:noFill/>
            </a:ln>
            <a:effectLst/>
          </c:spPr>
          <c:invertIfNegative val="0"/>
          <c:dLbls>
            <c:dLbl>
              <c:idx val="0"/>
              <c:layout>
                <c:manualLayout>
                  <c:x val="-1.3105791110932654E-17"/>
                  <c:y val="-2.739344536924950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077-48AE-8102-CEF2AC6B3E71}"/>
                </c:ext>
              </c:extLst>
            </c:dLbl>
            <c:dLbl>
              <c:idx val="1"/>
              <c:layout>
                <c:manualLayout>
                  <c:x val="4.289217548776288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077-48AE-8102-CEF2AC6B3E71}"/>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My local area is a place where people from different backgrounds get on well together*</c:v>
                </c:pt>
                <c:pt idx="1">
                  <c:v>My local area is a place where people look out for each other</c:v>
                </c:pt>
                <c:pt idx="2">
                  <c:v>I am proud of my local area</c:v>
                </c:pt>
              </c:strCache>
            </c:strRef>
          </c:cat>
          <c:val>
            <c:numRef>
              <c:f>Sheet1!$F$2:$F$4</c:f>
              <c:numCache>
                <c:formatCode>0%</c:formatCode>
                <c:ptCount val="3"/>
                <c:pt idx="0">
                  <c:v>0.61</c:v>
                </c:pt>
                <c:pt idx="1">
                  <c:v>0.56999999999999995</c:v>
                </c:pt>
                <c:pt idx="2">
                  <c:v>0.51</c:v>
                </c:pt>
              </c:numCache>
            </c:numRef>
          </c:val>
          <c:extLst>
            <c:ext xmlns:c16="http://schemas.microsoft.com/office/drawing/2014/chart" uri="{C3380CC4-5D6E-409C-BE32-E72D297353CC}">
              <c16:uniqueId val="{00000002-2D59-47C5-AEF5-8C77A3583080}"/>
            </c:ext>
          </c:extLst>
        </c:ser>
        <c:ser>
          <c:idx val="1"/>
          <c:order val="5"/>
          <c:tx>
            <c:strRef>
              <c:f>Sheet1!$G$1</c:f>
              <c:strCache>
                <c:ptCount val="1"/>
                <c:pt idx="0">
                  <c:v>Definitely agree</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My local area is a place where people from different backgrounds get on well together*</c:v>
                </c:pt>
                <c:pt idx="1">
                  <c:v>My local area is a place where people look out for each other</c:v>
                </c:pt>
                <c:pt idx="2">
                  <c:v>I am proud of my local area</c:v>
                </c:pt>
              </c:strCache>
            </c:strRef>
          </c:cat>
          <c:val>
            <c:numRef>
              <c:f>Sheet1!$G$2:$G$4</c:f>
              <c:numCache>
                <c:formatCode>0%</c:formatCode>
                <c:ptCount val="3"/>
                <c:pt idx="0">
                  <c:v>0.16</c:v>
                </c:pt>
                <c:pt idx="1">
                  <c:v>0.15</c:v>
                </c:pt>
                <c:pt idx="2">
                  <c:v>0.18</c:v>
                </c:pt>
              </c:numCache>
            </c:numRef>
          </c:val>
          <c:extLst>
            <c:ext xmlns:c16="http://schemas.microsoft.com/office/drawing/2014/chart" uri="{C3380CC4-5D6E-409C-BE32-E72D297353CC}">
              <c16:uniqueId val="{00000001-2D59-47C5-AEF5-8C77A3583080}"/>
            </c:ext>
          </c:extLst>
        </c:ser>
        <c:dLbls>
          <c:showLegendKey val="0"/>
          <c:showVal val="0"/>
          <c:showCatName val="0"/>
          <c:showSerName val="0"/>
          <c:showPercent val="0"/>
          <c:showBubbleSize val="0"/>
        </c:dLbls>
        <c:gapWidth val="150"/>
        <c:overlap val="100"/>
        <c:axId val="542284431"/>
        <c:axId val="542308143"/>
        <c:extLst>
          <c:ext xmlns:c15="http://schemas.microsoft.com/office/drawing/2012/chart" uri="{02D57815-91ED-43cb-92C2-25804820EDAC}">
            <c15:filteredBarSeries>
              <c15:ser>
                <c:idx val="6"/>
                <c:order val="0"/>
                <c:tx>
                  <c:strRef>
                    <c:extLst>
                      <c:ext uri="{02D57815-91ED-43cb-92C2-25804820EDAC}">
                        <c15:formulaRef>
                          <c15:sqref>Sheet1!$B$1</c15:sqref>
                        </c15:formulaRef>
                      </c:ext>
                    </c:extLst>
                    <c:strCache>
                      <c:ptCount val="1"/>
                      <c:pt idx="0">
                        <c:v>People in this area are all of the same background </c:v>
                      </c:pt>
                    </c:strCache>
                  </c:strRef>
                </c:tx>
                <c:spPr>
                  <a:solidFill>
                    <a:srgbClr val="7030A0"/>
                  </a:solidFill>
                  <a:ln>
                    <a:noFill/>
                  </a:ln>
                  <a:effectLst/>
                </c:spPr>
                <c:invertIfNegative val="0"/>
                <c:cat>
                  <c:strRef>
                    <c:extLst>
                      <c:ext uri="{02D57815-91ED-43cb-92C2-25804820EDAC}">
                        <c15:formulaRef>
                          <c15:sqref>Sheet1!$A$2:$A$4</c15:sqref>
                        </c15:formulaRef>
                      </c:ext>
                    </c:extLst>
                    <c:strCache>
                      <c:ptCount val="3"/>
                      <c:pt idx="0">
                        <c:v>My local area is a place where people from different backgrounds get on well together*</c:v>
                      </c:pt>
                      <c:pt idx="1">
                        <c:v>My local area is a place where people look out for each other</c:v>
                      </c:pt>
                      <c:pt idx="2">
                        <c:v>I am proud of my local area</c:v>
                      </c:pt>
                    </c:strCache>
                  </c:strRef>
                </c:cat>
                <c:val>
                  <c:numRef>
                    <c:extLst>
                      <c:ext uri="{02D57815-91ED-43cb-92C2-25804820EDAC}">
                        <c15:formulaRef>
                          <c15:sqref>Sheet1!$B$2:$B$4</c15:sqref>
                        </c15:formulaRef>
                      </c:ext>
                    </c:extLst>
                    <c:numCache>
                      <c:formatCode>General</c:formatCode>
                      <c:ptCount val="3"/>
                      <c:pt idx="0" formatCode="0%">
                        <c:v>0.02</c:v>
                      </c:pt>
                    </c:numCache>
                  </c:numRef>
                </c:val>
                <c:extLst>
                  <c:ext xmlns:c16="http://schemas.microsoft.com/office/drawing/2014/chart" uri="{C3380CC4-5D6E-409C-BE32-E72D297353CC}">
                    <c16:uniqueId val="{00000002-7464-4AAE-908E-E85B3EB92856}"/>
                  </c:ext>
                </c:extLst>
              </c15:ser>
            </c15:filteredBarSeries>
            <c15:filteredBarSeries>
              <c15:ser>
                <c:idx val="5"/>
                <c:order val="1"/>
                <c:tx>
                  <c:strRef>
                    <c:extLst xmlns:c15="http://schemas.microsoft.com/office/drawing/2012/chart">
                      <c:ext xmlns:c15="http://schemas.microsoft.com/office/drawing/2012/chart" uri="{02D57815-91ED-43cb-92C2-25804820EDAC}">
                        <c15:formulaRef>
                          <c15:sqref>Sheet1!$C$1</c15:sqref>
                        </c15:formulaRef>
                      </c:ext>
                    </c:extLst>
                    <c:strCache>
                      <c:ptCount val="1"/>
                      <c:pt idx="0">
                        <c:v>There are too few people in the local area </c:v>
                      </c:pt>
                    </c:strCache>
                  </c:strRef>
                </c:tx>
                <c:spPr>
                  <a:solidFill>
                    <a:schemeClr val="accent4"/>
                  </a:solidFill>
                  <a:ln>
                    <a:noFill/>
                  </a:ln>
                  <a:effectLst/>
                </c:spPr>
                <c:invertIfNegative val="0"/>
                <c:cat>
                  <c:strRef>
                    <c:extLst xmlns:c15="http://schemas.microsoft.com/office/drawing/2012/chart">
                      <c:ext xmlns:c15="http://schemas.microsoft.com/office/drawing/2012/chart" uri="{02D57815-91ED-43cb-92C2-25804820EDAC}">
                        <c15:formulaRef>
                          <c15:sqref>Sheet1!$A$2:$A$4</c15:sqref>
                        </c15:formulaRef>
                      </c:ext>
                    </c:extLst>
                    <c:strCache>
                      <c:ptCount val="3"/>
                      <c:pt idx="0">
                        <c:v>My local area is a place where people from different backgrounds get on well together*</c:v>
                      </c:pt>
                      <c:pt idx="1">
                        <c:v>My local area is a place where people look out for each other</c:v>
                      </c:pt>
                      <c:pt idx="2">
                        <c:v>I am proud of my local area</c:v>
                      </c:pt>
                    </c:strCache>
                  </c:strRef>
                </c:cat>
                <c:val>
                  <c:numRef>
                    <c:extLst xmlns:c15="http://schemas.microsoft.com/office/drawing/2012/chart">
                      <c:ext xmlns:c15="http://schemas.microsoft.com/office/drawing/2012/chart" uri="{02D57815-91ED-43cb-92C2-25804820EDAC}">
                        <c15:formulaRef>
                          <c15:sqref>Sheet1!$C$2:$C$4</c15:sqref>
                        </c15:formulaRef>
                      </c:ext>
                    </c:extLst>
                    <c:numCache>
                      <c:formatCode>General</c:formatCode>
                      <c:ptCount val="3"/>
                      <c:pt idx="0" formatCode="0%">
                        <c:v>0.01</c:v>
                      </c:pt>
                    </c:numCache>
                  </c:numRef>
                </c:val>
                <c:extLst xmlns:c15="http://schemas.microsoft.com/office/drawing/2012/chart">
                  <c:ext xmlns:c16="http://schemas.microsoft.com/office/drawing/2014/chart" uri="{C3380CC4-5D6E-409C-BE32-E72D297353CC}">
                    <c16:uniqueId val="{00000001-7464-4AAE-908E-E85B3EB92856}"/>
                  </c:ext>
                </c:extLst>
              </c15:ser>
            </c15:filteredBarSeries>
          </c:ext>
        </c:extLst>
      </c:barChart>
      <c:catAx>
        <c:axId val="542284431"/>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42308143"/>
        <c:crosses val="autoZero"/>
        <c:auto val="1"/>
        <c:lblAlgn val="ctr"/>
        <c:lblOffset val="100"/>
        <c:noMultiLvlLbl val="0"/>
      </c:catAx>
      <c:valAx>
        <c:axId val="542308143"/>
        <c:scaling>
          <c:orientation val="minMax"/>
        </c:scaling>
        <c:delete val="1"/>
        <c:axPos val="l"/>
        <c:numFmt formatCode="0%" sourceLinked="1"/>
        <c:majorTickMark val="none"/>
        <c:minorTickMark val="none"/>
        <c:tickLblPos val="nextTo"/>
        <c:crossAx val="542284431"/>
        <c:crosses val="autoZero"/>
        <c:crossBetween val="between"/>
      </c:valAx>
      <c:spPr>
        <a:noFill/>
        <a:ln w="25400">
          <a:noFill/>
        </a:ln>
        <a:effectLst/>
      </c:spPr>
    </c:plotArea>
    <c:legend>
      <c:legendPos val="l"/>
      <c:layout>
        <c:manualLayout>
          <c:xMode val="edge"/>
          <c:yMode val="edge"/>
          <c:x val="8.57843509755268E-3"/>
          <c:y val="0.80308546539258785"/>
          <c:w val="0.98490206680619574"/>
          <c:h val="0.19128246141250957"/>
        </c:manualLayout>
      </c:layout>
      <c:overlay val="0"/>
      <c:spPr>
        <a:noFill/>
        <a:ln>
          <a:noFill/>
        </a:ln>
        <a:effectLst/>
      </c:spPr>
      <c:txPr>
        <a:bodyPr rot="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8985774926282371E-2"/>
          <c:y val="6.0258246318511934E-2"/>
          <c:w val="0.96880310836566308"/>
          <c:h val="0.76029408111127439"/>
        </c:manualLayout>
      </c:layout>
      <c:barChart>
        <c:barDir val="col"/>
        <c:grouping val="percentStacked"/>
        <c:varyColors val="0"/>
        <c:ser>
          <c:idx val="6"/>
          <c:order val="0"/>
          <c:tx>
            <c:strRef>
              <c:f>Sheet1!$B$1</c:f>
              <c:strCache>
                <c:ptCount val="1"/>
                <c:pt idx="0">
                  <c:v>Definitely disagree</c:v>
                </c:pt>
              </c:strCache>
            </c:strRef>
          </c:tx>
          <c:spPr>
            <a:solidFill>
              <a:srgbClr val="FF0101"/>
            </a:solidFill>
            <a:ln>
              <a:noFill/>
            </a:ln>
            <a:effectLst/>
          </c:spPr>
          <c:invertIfNegative val="0"/>
          <c:dLbls>
            <c:dLbl>
              <c:idx val="0"/>
              <c:layout>
                <c:manualLayout>
                  <c:x val="6.4165757651766595E-5"/>
                  <c:y val="-2.673924019290895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DEB-49FE-984C-62C002566BE3}"/>
                </c:ext>
              </c:extLst>
            </c:dLbl>
            <c:dLbl>
              <c:idx val="1"/>
              <c:layout>
                <c:manualLayout>
                  <c:x val="1.0831677152332347E-3"/>
                  <c:y val="-2.673924019291091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DEB-49FE-984C-62C002566BE3}"/>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Sheet1!$A$3:$A$4</c:f>
              <c:strCache>
                <c:ptCount val="2"/>
                <c:pt idx="0">
                  <c:v>If I needed help, there are people who would be there for me </c:v>
                </c:pt>
                <c:pt idx="1">
                  <c:v>If I wanted company or to socialise there are people I can call on </c:v>
                </c:pt>
              </c:strCache>
            </c:strRef>
          </c:cat>
          <c:val>
            <c:numRef>
              <c:f>Sheet1!$B$3:$B$4</c:f>
              <c:numCache>
                <c:formatCode>0%</c:formatCode>
                <c:ptCount val="2"/>
                <c:pt idx="0">
                  <c:v>0.08</c:v>
                </c:pt>
                <c:pt idx="1">
                  <c:v>0.09</c:v>
                </c:pt>
              </c:numCache>
            </c:numRef>
          </c:val>
          <c:extLst xmlns:c15="http://schemas.microsoft.com/office/drawing/2012/chart">
            <c:ext xmlns:c16="http://schemas.microsoft.com/office/drawing/2014/chart" uri="{C3380CC4-5D6E-409C-BE32-E72D297353CC}">
              <c16:uniqueId val="{00000000-7C0F-4784-9585-3F12DBB0A2DB}"/>
            </c:ext>
          </c:extLst>
        </c:ser>
        <c:ser>
          <c:idx val="0"/>
          <c:order val="1"/>
          <c:tx>
            <c:strRef>
              <c:f>Sheet1!$C$1</c:f>
              <c:strCache>
                <c:ptCount val="1"/>
                <c:pt idx="0">
                  <c:v>Tend to disagree</c:v>
                </c:pt>
              </c:strCache>
            </c:strRef>
          </c:tx>
          <c:spPr>
            <a:solidFill>
              <a:srgbClr val="FF9999"/>
            </a:solidFill>
            <a:ln>
              <a:noFill/>
            </a:ln>
            <a:effectLst/>
          </c:spPr>
          <c:invertIfNegative val="0"/>
          <c:dLbls>
            <c:dLbl>
              <c:idx val="0"/>
              <c:layout>
                <c:manualLayout>
                  <c:x val="0"/>
                  <c:y val="-1.336962009645506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DEB-49FE-984C-62C002566BE3}"/>
                </c:ext>
              </c:extLst>
            </c:dLbl>
            <c:spPr>
              <a:noFill/>
              <a:ln>
                <a:noFill/>
              </a:ln>
              <a:effectLst/>
            </c:spPr>
            <c:txPr>
              <a:bodyPr rot="0" spcFirstLastPara="1" vertOverflow="ellipsis" vert="horz" wrap="square" lIns="38100" tIns="19050" rIns="38100" bIns="19050" anchor="ctr" anchorCtr="0">
                <a:spAutoFit/>
              </a:bodyPr>
              <a:lstStyle/>
              <a:p>
                <a:pPr algn="ctr">
                  <a:defRPr lang="en-US"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Sheet1!$A$3:$A$4</c:f>
              <c:strCache>
                <c:ptCount val="2"/>
                <c:pt idx="0">
                  <c:v>If I needed help, there are people who would be there for me </c:v>
                </c:pt>
                <c:pt idx="1">
                  <c:v>If I wanted company or to socialise there are people I can call on </c:v>
                </c:pt>
              </c:strCache>
            </c:strRef>
          </c:cat>
          <c:val>
            <c:numRef>
              <c:f>Sheet1!$C$3:$C$4</c:f>
              <c:numCache>
                <c:formatCode>0%</c:formatCode>
                <c:ptCount val="2"/>
                <c:pt idx="0">
                  <c:v>0.13</c:v>
                </c:pt>
                <c:pt idx="1">
                  <c:v>0.13</c:v>
                </c:pt>
              </c:numCache>
            </c:numRef>
          </c:val>
          <c:extLst>
            <c:ext xmlns:c16="http://schemas.microsoft.com/office/drawing/2014/chart" uri="{C3380CC4-5D6E-409C-BE32-E72D297353CC}">
              <c16:uniqueId val="{00000000-1DEB-49FE-984C-62C002566BE3}"/>
            </c:ext>
          </c:extLst>
        </c:ser>
        <c:ser>
          <c:idx val="1"/>
          <c:order val="2"/>
          <c:tx>
            <c:strRef>
              <c:f>Sheet1!$D$1</c:f>
              <c:strCache>
                <c:ptCount val="1"/>
                <c:pt idx="0">
                  <c:v>Tend to agree</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Sheet1!$A$3:$A$4</c:f>
              <c:strCache>
                <c:ptCount val="2"/>
                <c:pt idx="0">
                  <c:v>If I needed help, there are people who would be there for me </c:v>
                </c:pt>
                <c:pt idx="1">
                  <c:v>If I wanted company or to socialise there are people I can call on </c:v>
                </c:pt>
              </c:strCache>
            </c:strRef>
          </c:cat>
          <c:val>
            <c:numRef>
              <c:f>Sheet1!$D$3:$D$4</c:f>
              <c:numCache>
                <c:formatCode>0%</c:formatCode>
                <c:ptCount val="2"/>
                <c:pt idx="0">
                  <c:v>0.52</c:v>
                </c:pt>
                <c:pt idx="1">
                  <c:v>0.51</c:v>
                </c:pt>
              </c:numCache>
            </c:numRef>
          </c:val>
          <c:extLst>
            <c:ext xmlns:c16="http://schemas.microsoft.com/office/drawing/2014/chart" uri="{C3380CC4-5D6E-409C-BE32-E72D297353CC}">
              <c16:uniqueId val="{00000001-1DEB-49FE-984C-62C002566BE3}"/>
            </c:ext>
          </c:extLst>
        </c:ser>
        <c:ser>
          <c:idx val="2"/>
          <c:order val="3"/>
          <c:tx>
            <c:strRef>
              <c:f>Sheet1!$E$1</c:f>
              <c:strCache>
                <c:ptCount val="1"/>
                <c:pt idx="0">
                  <c:v>Definitely agree</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Sheet1!$A$3:$A$4</c:f>
              <c:strCache>
                <c:ptCount val="2"/>
                <c:pt idx="0">
                  <c:v>If I needed help, there are people who would be there for me </c:v>
                </c:pt>
                <c:pt idx="1">
                  <c:v>If I wanted company or to socialise there are people I can call on </c:v>
                </c:pt>
              </c:strCache>
            </c:strRef>
          </c:cat>
          <c:val>
            <c:numRef>
              <c:f>Sheet1!$E$3:$E$4</c:f>
              <c:numCache>
                <c:formatCode>0%</c:formatCode>
                <c:ptCount val="2"/>
                <c:pt idx="0">
                  <c:v>0.28000000000000003</c:v>
                </c:pt>
                <c:pt idx="1">
                  <c:v>0.27</c:v>
                </c:pt>
              </c:numCache>
            </c:numRef>
          </c:val>
          <c:extLst>
            <c:ext xmlns:c16="http://schemas.microsoft.com/office/drawing/2014/chart" uri="{C3380CC4-5D6E-409C-BE32-E72D297353CC}">
              <c16:uniqueId val="{00000002-1DEB-49FE-984C-62C002566BE3}"/>
            </c:ext>
          </c:extLst>
        </c:ser>
        <c:dLbls>
          <c:showLegendKey val="0"/>
          <c:showVal val="0"/>
          <c:showCatName val="0"/>
          <c:showSerName val="0"/>
          <c:showPercent val="0"/>
          <c:showBubbleSize val="0"/>
        </c:dLbls>
        <c:gapWidth val="150"/>
        <c:overlap val="100"/>
        <c:axId val="542284431"/>
        <c:axId val="542308143"/>
        <c:extLst/>
      </c:barChart>
      <c:catAx>
        <c:axId val="542284431"/>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42308143"/>
        <c:crosses val="autoZero"/>
        <c:auto val="1"/>
        <c:lblAlgn val="ctr"/>
        <c:lblOffset val="100"/>
        <c:noMultiLvlLbl val="0"/>
      </c:catAx>
      <c:valAx>
        <c:axId val="542308143"/>
        <c:scaling>
          <c:orientation val="minMax"/>
        </c:scaling>
        <c:delete val="1"/>
        <c:axPos val="l"/>
        <c:numFmt formatCode="0%" sourceLinked="1"/>
        <c:majorTickMark val="none"/>
        <c:minorTickMark val="none"/>
        <c:tickLblPos val="nextTo"/>
        <c:crossAx val="542284431"/>
        <c:crosses val="autoZero"/>
        <c:crossBetween val="between"/>
      </c:valAx>
      <c:spPr>
        <a:noFill/>
        <a:ln w="25400">
          <a:noFill/>
        </a:ln>
        <a:effectLst/>
      </c:spPr>
    </c:plotArea>
    <c:legend>
      <c:legendPos val="l"/>
      <c:layout>
        <c:manualLayout>
          <c:xMode val="edge"/>
          <c:yMode val="edge"/>
          <c:x val="1.2144636694149565E-3"/>
          <c:y val="6.069933850909575E-2"/>
          <c:w val="0.14380311306245569"/>
          <c:h val="0.73875636004407974"/>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160385520940934"/>
          <c:y val="1.1375922278265808E-2"/>
          <c:w val="0.64586356795645583"/>
          <c:h val="0.9816166887467046"/>
        </c:manualLayout>
      </c:layout>
      <c:barChart>
        <c:barDir val="bar"/>
        <c:grouping val="clustered"/>
        <c:varyColors val="0"/>
        <c:ser>
          <c:idx val="0"/>
          <c:order val="0"/>
          <c:tx>
            <c:strRef>
              <c:f>Sheet1!$B$1</c:f>
              <c:strCache>
                <c:ptCount val="1"/>
                <c:pt idx="0">
                  <c:v>England Average</c:v>
                </c:pt>
              </c:strCache>
            </c:strRef>
          </c:tx>
          <c:spPr>
            <a:solidFill>
              <a:schemeClr val="accent5">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5"/>
                <c:pt idx="0">
                  <c:v>Citizens' groups</c:v>
                </c:pt>
                <c:pt idx="1">
                  <c:v>Justice and Human Rights</c:v>
                </c:pt>
                <c:pt idx="2">
                  <c:v>Politics</c:v>
                </c:pt>
                <c:pt idx="3">
                  <c:v>Trade Union activity</c:v>
                </c:pt>
                <c:pt idx="4">
                  <c:v>Safety, First Aid</c:v>
                </c:pt>
                <c:pt idx="5">
                  <c:v>Older people</c:v>
                </c:pt>
                <c:pt idx="6">
                  <c:v>Education for adults </c:v>
                </c:pt>
                <c:pt idx="7">
                  <c:v>Health, disability and Social Welfare</c:v>
                </c:pt>
                <c:pt idx="8">
                  <c:v>Environmental or animals</c:v>
                </c:pt>
                <c:pt idx="9">
                  <c:v>Local community or neighbourhood</c:v>
                </c:pt>
                <c:pt idx="10">
                  <c:v>Children's education/schools</c:v>
                </c:pt>
                <c:pt idx="11">
                  <c:v>Youth/children's activities, outside of school</c:v>
                </c:pt>
                <c:pt idx="12">
                  <c:v>Religion</c:v>
                </c:pt>
                <c:pt idx="13">
                  <c:v>Hobbies or Recreation/Arts/Social</c:v>
                </c:pt>
                <c:pt idx="14">
                  <c:v>Sport/exercise</c:v>
                </c:pt>
              </c:strCache>
            </c:strRef>
          </c:cat>
          <c:val>
            <c:numRef>
              <c:f>Sheet1!$B$2:$B$16</c:f>
              <c:numCache>
                <c:formatCode>0%</c:formatCode>
                <c:ptCount val="15"/>
                <c:pt idx="0">
                  <c:v>0.02</c:v>
                </c:pt>
                <c:pt idx="1">
                  <c:v>0.02</c:v>
                </c:pt>
                <c:pt idx="2">
                  <c:v>0.02</c:v>
                </c:pt>
                <c:pt idx="3">
                  <c:v>0.05</c:v>
                </c:pt>
                <c:pt idx="4">
                  <c:v>0.03</c:v>
                </c:pt>
                <c:pt idx="5">
                  <c:v>0.05</c:v>
                </c:pt>
                <c:pt idx="6">
                  <c:v>0.06</c:v>
                </c:pt>
                <c:pt idx="7">
                  <c:v>0.05</c:v>
                </c:pt>
                <c:pt idx="8">
                  <c:v>0.1</c:v>
                </c:pt>
                <c:pt idx="9">
                  <c:v>7.0000000000000007E-2</c:v>
                </c:pt>
                <c:pt idx="10">
                  <c:v>0.08</c:v>
                </c:pt>
                <c:pt idx="11">
                  <c:v>0.1</c:v>
                </c:pt>
                <c:pt idx="12">
                  <c:v>0.14000000000000001</c:v>
                </c:pt>
                <c:pt idx="13">
                  <c:v>0.19</c:v>
                </c:pt>
                <c:pt idx="14">
                  <c:v>0.3</c:v>
                </c:pt>
              </c:numCache>
            </c:numRef>
          </c:val>
          <c:extLst>
            <c:ext xmlns:c16="http://schemas.microsoft.com/office/drawing/2014/chart" uri="{C3380CC4-5D6E-409C-BE32-E72D297353CC}">
              <c16:uniqueId val="{00000000-40C0-416F-B577-57CA90EB68F7}"/>
            </c:ext>
          </c:extLst>
        </c:ser>
        <c:ser>
          <c:idx val="1"/>
          <c:order val="1"/>
          <c:tx>
            <c:strRef>
              <c:f>Sheet1!$C$1</c:f>
              <c:strCache>
                <c:ptCount val="1"/>
                <c:pt idx="0">
                  <c:v>Greater Manchester</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5"/>
                <c:pt idx="0">
                  <c:v>Citizens' groups</c:v>
                </c:pt>
                <c:pt idx="1">
                  <c:v>Justice and Human Rights</c:v>
                </c:pt>
                <c:pt idx="2">
                  <c:v>Politics</c:v>
                </c:pt>
                <c:pt idx="3">
                  <c:v>Trade Union activity</c:v>
                </c:pt>
                <c:pt idx="4">
                  <c:v>Safety, First Aid</c:v>
                </c:pt>
                <c:pt idx="5">
                  <c:v>Older people</c:v>
                </c:pt>
                <c:pt idx="6">
                  <c:v>Education for adults </c:v>
                </c:pt>
                <c:pt idx="7">
                  <c:v>Health, disability and Social Welfare</c:v>
                </c:pt>
                <c:pt idx="8">
                  <c:v>Environmental or animals</c:v>
                </c:pt>
                <c:pt idx="9">
                  <c:v>Local community or neighbourhood</c:v>
                </c:pt>
                <c:pt idx="10">
                  <c:v>Children's education/schools</c:v>
                </c:pt>
                <c:pt idx="11">
                  <c:v>Youth/children's activities, outside of school</c:v>
                </c:pt>
                <c:pt idx="12">
                  <c:v>Religion</c:v>
                </c:pt>
                <c:pt idx="13">
                  <c:v>Hobbies or Recreation/Arts/Social</c:v>
                </c:pt>
                <c:pt idx="14">
                  <c:v>Sport/exercise</c:v>
                </c:pt>
              </c:strCache>
            </c:strRef>
          </c:cat>
          <c:val>
            <c:numRef>
              <c:f>Sheet1!$C$2:$C$16</c:f>
              <c:numCache>
                <c:formatCode>0%</c:formatCode>
                <c:ptCount val="15"/>
                <c:pt idx="0">
                  <c:v>0.02</c:v>
                </c:pt>
                <c:pt idx="1">
                  <c:v>0.03</c:v>
                </c:pt>
                <c:pt idx="2">
                  <c:v>0.04</c:v>
                </c:pt>
                <c:pt idx="3">
                  <c:v>0.04</c:v>
                </c:pt>
                <c:pt idx="4">
                  <c:v>0.05</c:v>
                </c:pt>
                <c:pt idx="5">
                  <c:v>0.05</c:v>
                </c:pt>
                <c:pt idx="6">
                  <c:v>0.05</c:v>
                </c:pt>
                <c:pt idx="7">
                  <c:v>7.0000000000000007E-2</c:v>
                </c:pt>
                <c:pt idx="8">
                  <c:v>7.0000000000000007E-2</c:v>
                </c:pt>
                <c:pt idx="9">
                  <c:v>0.09</c:v>
                </c:pt>
                <c:pt idx="10">
                  <c:v>0.09</c:v>
                </c:pt>
                <c:pt idx="11">
                  <c:v>0.09</c:v>
                </c:pt>
                <c:pt idx="12">
                  <c:v>0.15</c:v>
                </c:pt>
                <c:pt idx="13">
                  <c:v>0.15</c:v>
                </c:pt>
                <c:pt idx="14">
                  <c:v>0.24</c:v>
                </c:pt>
              </c:numCache>
            </c:numRef>
          </c:val>
          <c:extLst>
            <c:ext xmlns:c16="http://schemas.microsoft.com/office/drawing/2014/chart" uri="{C3380CC4-5D6E-409C-BE32-E72D297353CC}">
              <c16:uniqueId val="{00000001-40C0-416F-B577-57CA90EB68F7}"/>
            </c:ext>
          </c:extLst>
        </c:ser>
        <c:dLbls>
          <c:showLegendKey val="0"/>
          <c:showVal val="0"/>
          <c:showCatName val="0"/>
          <c:showSerName val="0"/>
          <c:showPercent val="0"/>
          <c:showBubbleSize val="0"/>
        </c:dLbls>
        <c:gapWidth val="85"/>
        <c:axId val="1330801263"/>
        <c:axId val="1330786383"/>
      </c:barChart>
      <c:catAx>
        <c:axId val="133080126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30786383"/>
        <c:crosses val="autoZero"/>
        <c:auto val="1"/>
        <c:lblAlgn val="ctr"/>
        <c:lblOffset val="100"/>
        <c:noMultiLvlLbl val="0"/>
      </c:catAx>
      <c:valAx>
        <c:axId val="1330786383"/>
        <c:scaling>
          <c:orientation val="minMax"/>
        </c:scaling>
        <c:delete val="1"/>
        <c:axPos val="b"/>
        <c:numFmt formatCode="0%" sourceLinked="1"/>
        <c:majorTickMark val="none"/>
        <c:minorTickMark val="none"/>
        <c:tickLblPos val="nextTo"/>
        <c:crossAx val="1330801263"/>
        <c:crosses val="autoZero"/>
        <c:crossBetween val="between"/>
      </c:valAx>
      <c:spPr>
        <a:noFill/>
        <a:ln>
          <a:noFill/>
        </a:ln>
        <a:effectLst/>
      </c:spPr>
    </c:plotArea>
    <c:legend>
      <c:legendPos val="b"/>
      <c:layout>
        <c:manualLayout>
          <c:xMode val="edge"/>
          <c:yMode val="edge"/>
          <c:x val="0.74094828083459618"/>
          <c:y val="0.54315450540206978"/>
          <c:w val="0.25858020062610448"/>
          <c:h val="0.18382347871476201"/>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969778586620776"/>
          <c:y val="6.8360290014375658E-2"/>
          <c:w val="0.58419310418787918"/>
          <c:h val="0.61212140285984284"/>
        </c:manualLayout>
      </c:layout>
      <c:doughnutChart>
        <c:varyColors val="1"/>
        <c:ser>
          <c:idx val="4"/>
          <c:order val="0"/>
          <c:tx>
            <c:strRef>
              <c:f>Sheet1!$B$1</c:f>
              <c:strCache>
                <c:ptCount val="1"/>
                <c:pt idx="0">
                  <c:v>Greater Manchester </c:v>
                </c:pt>
              </c:strCache>
            </c:strRef>
          </c:tx>
          <c:spPr>
            <a:solidFill>
              <a:srgbClr val="009690"/>
            </a:solidFill>
          </c:spPr>
          <c:dPt>
            <c:idx val="0"/>
            <c:bubble3D val="0"/>
            <c:spPr>
              <a:solidFill>
                <a:srgbClr val="FF0000"/>
              </a:solidFill>
              <a:ln>
                <a:noFill/>
              </a:ln>
              <a:effectLst/>
            </c:spPr>
            <c:extLst>
              <c:ext xmlns:c16="http://schemas.microsoft.com/office/drawing/2014/chart" uri="{C3380CC4-5D6E-409C-BE32-E72D297353CC}">
                <c16:uniqueId val="{00000001-C58E-4652-8D2A-D82321BBDB5E}"/>
              </c:ext>
            </c:extLst>
          </c:dPt>
          <c:dPt>
            <c:idx val="1"/>
            <c:bubble3D val="0"/>
            <c:spPr>
              <a:solidFill>
                <a:srgbClr val="009690"/>
              </a:solidFill>
              <a:ln>
                <a:noFill/>
              </a:ln>
              <a:effectLst/>
            </c:spPr>
            <c:extLst>
              <c:ext xmlns:c16="http://schemas.microsoft.com/office/drawing/2014/chart" uri="{C3380CC4-5D6E-409C-BE32-E72D297353CC}">
                <c16:uniqueId val="{00000003-C58E-4652-8D2A-D82321BBDB5E}"/>
              </c:ext>
            </c:extLst>
          </c:dPt>
          <c:dPt>
            <c:idx val="2"/>
            <c:bubble3D val="0"/>
            <c:spPr>
              <a:solidFill>
                <a:srgbClr val="00C0B7"/>
              </a:solidFill>
              <a:ln>
                <a:noFill/>
              </a:ln>
              <a:effectLst/>
            </c:spPr>
            <c:extLst>
              <c:ext xmlns:c16="http://schemas.microsoft.com/office/drawing/2014/chart" uri="{C3380CC4-5D6E-409C-BE32-E72D297353CC}">
                <c16:uniqueId val="{00000005-C58E-4652-8D2A-D82321BBDB5E}"/>
              </c:ext>
            </c:extLst>
          </c:dPt>
          <c:dPt>
            <c:idx val="3"/>
            <c:bubble3D val="0"/>
            <c:spPr>
              <a:solidFill>
                <a:srgbClr val="A3E5E0"/>
              </a:solidFill>
              <a:ln>
                <a:noFill/>
              </a:ln>
              <a:effectLst/>
            </c:spPr>
            <c:extLst>
              <c:ext xmlns:c16="http://schemas.microsoft.com/office/drawing/2014/chart" uri="{C3380CC4-5D6E-409C-BE32-E72D297353CC}">
                <c16:uniqueId val="{00000007-C58E-4652-8D2A-D82321BBDB5E}"/>
              </c:ext>
            </c:extLst>
          </c:dPt>
          <c:dLbls>
            <c:dLbl>
              <c:idx val="3"/>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5C5B5A"/>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7-C58E-4652-8D2A-D82321BBDB5E}"/>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No</c:v>
                </c:pt>
                <c:pt idx="1">
                  <c:v>Yes, at least once a week</c:v>
                </c:pt>
                <c:pt idx="2">
                  <c:v>Yes, less than once a week but at least once a month</c:v>
                </c:pt>
                <c:pt idx="3">
                  <c:v>Yes, less often</c:v>
                </c:pt>
              </c:strCache>
            </c:strRef>
          </c:cat>
          <c:val>
            <c:numRef>
              <c:f>Sheet1!$B$2:$B$5</c:f>
              <c:numCache>
                <c:formatCode>0%</c:formatCode>
                <c:ptCount val="4"/>
                <c:pt idx="0">
                  <c:v>0.69</c:v>
                </c:pt>
                <c:pt idx="1">
                  <c:v>0.12</c:v>
                </c:pt>
                <c:pt idx="2">
                  <c:v>0.09</c:v>
                </c:pt>
                <c:pt idx="3">
                  <c:v>0.09</c:v>
                </c:pt>
              </c:numCache>
            </c:numRef>
          </c:val>
          <c:extLst>
            <c:ext xmlns:c16="http://schemas.microsoft.com/office/drawing/2014/chart" uri="{C3380CC4-5D6E-409C-BE32-E72D297353CC}">
              <c16:uniqueId val="{00000008-C58E-4652-8D2A-D82321BBDB5E}"/>
            </c:ext>
          </c:extLst>
        </c:ser>
        <c:dLbls>
          <c:showLegendKey val="0"/>
          <c:showVal val="0"/>
          <c:showCatName val="0"/>
          <c:showSerName val="0"/>
          <c:showPercent val="0"/>
          <c:showBubbleSize val="0"/>
          <c:showLeaderLines val="1"/>
        </c:dLbls>
        <c:firstSliceAng val="117"/>
        <c:holeSize val="50"/>
      </c:doughnutChart>
      <c:spPr>
        <a:noFill/>
        <a:ln>
          <a:noFill/>
        </a:ln>
        <a:effectLst/>
      </c:spPr>
    </c:plotArea>
    <c:legend>
      <c:legendPos val="b"/>
      <c:layout>
        <c:manualLayout>
          <c:xMode val="edge"/>
          <c:yMode val="edge"/>
          <c:x val="0.13865827165043146"/>
          <c:y val="0.72476557678229026"/>
          <c:w val="0.80460683033776748"/>
          <c:h val="0.20280686872595516"/>
        </c:manualLayout>
      </c:layout>
      <c:overlay val="0"/>
      <c:spPr>
        <a:noFill/>
        <a:ln>
          <a:noFill/>
        </a:ln>
        <a:effectLst/>
      </c:spPr>
      <c:txPr>
        <a:bodyPr rot="0" spcFirstLastPara="1" vertOverflow="ellipsis" vert="horz" wrap="square" anchor="ctr" anchorCtr="1"/>
        <a:lstStyle/>
        <a:p>
          <a:pPr>
            <a:defRPr sz="1200" b="0" i="0" u="none" strike="noStrike" kern="1200" baseline="0">
              <a:solidFill>
                <a:srgbClr val="5C5B5A"/>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40735309707023376"/>
          <c:w val="1"/>
          <c:h val="0.3092353442426522"/>
        </c:manualLayout>
      </c:layout>
      <c:lineChart>
        <c:grouping val="stacked"/>
        <c:varyColors val="0"/>
        <c:ser>
          <c:idx val="0"/>
          <c:order val="0"/>
          <c:tx>
            <c:strRef>
              <c:f>Sheet1!$B$1</c:f>
              <c:strCache>
                <c:ptCount val="1"/>
                <c:pt idx="0">
                  <c:v>Very low (0-1)</c:v>
                </c:pt>
              </c:strCache>
            </c:strRef>
          </c:tx>
          <c:spPr>
            <a:ln w="28575" cap="rnd">
              <a:solidFill>
                <a:srgbClr val="009690"/>
              </a:solidFill>
              <a:round/>
            </a:ln>
            <a:effectLst/>
          </c:spPr>
          <c:marker>
            <c:symbol val="circle"/>
            <c:size val="5"/>
            <c:spPr>
              <a:solidFill>
                <a:srgbClr val="009690"/>
              </a:solidFill>
              <a:ln w="9525">
                <a:solidFill>
                  <a:srgbClr val="009690"/>
                </a:solidFill>
              </a:ln>
              <a:effectLst/>
            </c:spPr>
          </c:marker>
          <c:dLbls>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Sheet1!$A$5:$A$14</c:f>
              <c:strCache>
                <c:ptCount val="10"/>
                <c:pt idx="0">
                  <c:v>Nov '22
(S4)</c:v>
                </c:pt>
                <c:pt idx="1">
                  <c:v>Dec '22
(S5)</c:v>
                </c:pt>
                <c:pt idx="2">
                  <c:v>Mar '23 
(S6)</c:v>
                </c:pt>
                <c:pt idx="3">
                  <c:v>May '23 
(S7)</c:v>
                </c:pt>
                <c:pt idx="4">
                  <c:v>July '23 
(S8)</c:v>
                </c:pt>
                <c:pt idx="5">
                  <c:v>Sept '23
(S9)</c:v>
                </c:pt>
                <c:pt idx="6">
                  <c:v>Nov '23 
(S10)</c:v>
                </c:pt>
                <c:pt idx="7">
                  <c:v>Feb '24
(S11)</c:v>
                </c:pt>
                <c:pt idx="8">
                  <c:v>May '24
(S12)</c:v>
                </c:pt>
                <c:pt idx="9">
                  <c:v>July '24
(S13)</c:v>
                </c:pt>
              </c:strCache>
            </c:strRef>
          </c:cat>
          <c:val>
            <c:numRef>
              <c:f>Sheet1!$B$5:$B$14</c:f>
              <c:numCache>
                <c:formatCode>0%</c:formatCode>
                <c:ptCount val="10"/>
                <c:pt idx="0">
                  <c:v>0.19933525940267299</c:v>
                </c:pt>
                <c:pt idx="1">
                  <c:v>0.23886319341472301</c:v>
                </c:pt>
                <c:pt idx="2">
                  <c:v>0.24</c:v>
                </c:pt>
                <c:pt idx="3">
                  <c:v>0.23</c:v>
                </c:pt>
                <c:pt idx="4">
                  <c:v>0.23</c:v>
                </c:pt>
                <c:pt idx="5">
                  <c:v>0.25</c:v>
                </c:pt>
                <c:pt idx="6">
                  <c:v>0.22</c:v>
                </c:pt>
                <c:pt idx="7">
                  <c:v>0.24</c:v>
                </c:pt>
                <c:pt idx="8">
                  <c:v>0.25</c:v>
                </c:pt>
                <c:pt idx="9">
                  <c:v>0.27</c:v>
                </c:pt>
              </c:numCache>
            </c:numRef>
          </c:val>
          <c:smooth val="0"/>
          <c:extLst>
            <c:ext xmlns:c16="http://schemas.microsoft.com/office/drawing/2014/chart" uri="{C3380CC4-5D6E-409C-BE32-E72D297353CC}">
              <c16:uniqueId val="{00000000-75D0-47C4-9219-F918B5BAF49D}"/>
            </c:ext>
          </c:extLst>
        </c:ser>
        <c:dLbls>
          <c:showLegendKey val="0"/>
          <c:showVal val="0"/>
          <c:showCatName val="0"/>
          <c:showSerName val="0"/>
          <c:showPercent val="0"/>
          <c:showBubbleSize val="0"/>
        </c:dLbls>
        <c:marker val="1"/>
        <c:smooth val="0"/>
        <c:axId val="1948619855"/>
        <c:axId val="1948612367"/>
      </c:lineChart>
      <c:catAx>
        <c:axId val="1948619855"/>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rgbClr val="5C5B5A"/>
                </a:solidFill>
                <a:latin typeface="+mn-lt"/>
                <a:ea typeface="+mn-ea"/>
                <a:cs typeface="+mn-cs"/>
              </a:defRPr>
            </a:pPr>
            <a:endParaRPr lang="en-US"/>
          </a:p>
        </c:txPr>
        <c:crossAx val="1948612367"/>
        <c:crosses val="autoZero"/>
        <c:auto val="1"/>
        <c:lblAlgn val="ctr"/>
        <c:lblOffset val="100"/>
        <c:noMultiLvlLbl val="0"/>
      </c:catAx>
      <c:valAx>
        <c:axId val="1948612367"/>
        <c:scaling>
          <c:orientation val="minMax"/>
        </c:scaling>
        <c:delete val="1"/>
        <c:axPos val="l"/>
        <c:numFmt formatCode="0%" sourceLinked="1"/>
        <c:majorTickMark val="none"/>
        <c:minorTickMark val="none"/>
        <c:tickLblPos val="nextTo"/>
        <c:crossAx val="1948619855"/>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939476572546446"/>
          <c:y val="7.1687335548904052E-2"/>
          <c:w val="0.5469424574853633"/>
          <c:h val="0.82082417891521475"/>
        </c:manualLayout>
      </c:layout>
      <c:barChart>
        <c:barDir val="bar"/>
        <c:grouping val="percentStacked"/>
        <c:varyColors val="0"/>
        <c:ser>
          <c:idx val="1"/>
          <c:order val="0"/>
          <c:tx>
            <c:strRef>
              <c:f>Sheet1!$A$2</c:f>
              <c:strCache>
                <c:ptCount val="1"/>
                <c:pt idx="0">
                  <c:v>My cost of living has increased</c:v>
                </c:pt>
              </c:strCache>
            </c:strRef>
          </c:tx>
          <c:spPr>
            <a:solidFill>
              <a:srgbClr val="FF0000"/>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Sheet1!$B$1:$K$1</c:f>
              <c:strCache>
                <c:ptCount val="5"/>
                <c:pt idx="0">
                  <c:v>GM Nov (S10)</c:v>
                </c:pt>
                <c:pt idx="1">
                  <c:v>GM Feb '24 
(S11)</c:v>
                </c:pt>
                <c:pt idx="2">
                  <c:v>GM May '24 
(S12)</c:v>
                </c:pt>
                <c:pt idx="3">
                  <c:v>GM July '24 
(S13)</c:v>
                </c:pt>
                <c:pt idx="4">
                  <c:v>GB benchmark</c:v>
                </c:pt>
              </c:strCache>
              <c:extLst/>
            </c:strRef>
          </c:cat>
          <c:val>
            <c:numRef>
              <c:f>Sheet1!$B$2:$K$2</c:f>
              <c:numCache>
                <c:formatCode>0%</c:formatCode>
                <c:ptCount val="5"/>
                <c:pt idx="0">
                  <c:v>0.61</c:v>
                </c:pt>
                <c:pt idx="1">
                  <c:v>0.59</c:v>
                </c:pt>
                <c:pt idx="2">
                  <c:v>0.55000000000000004</c:v>
                </c:pt>
                <c:pt idx="3">
                  <c:v>0.55000000000000004</c:v>
                </c:pt>
                <c:pt idx="4">
                  <c:v>0.51</c:v>
                </c:pt>
              </c:numCache>
              <c:extLst/>
            </c:numRef>
          </c:val>
          <c:extLst>
            <c:ext xmlns:c16="http://schemas.microsoft.com/office/drawing/2014/chart" uri="{C3380CC4-5D6E-409C-BE32-E72D297353CC}">
              <c16:uniqueId val="{00000002-3AA4-404F-BD0E-DE5D4DFFE0B7}"/>
            </c:ext>
          </c:extLst>
        </c:ser>
        <c:ser>
          <c:idx val="2"/>
          <c:order val="1"/>
          <c:tx>
            <c:strRef>
              <c:f>Sheet1!$A$3</c:f>
              <c:strCache>
                <c:ptCount val="1"/>
                <c:pt idx="0">
                  <c:v>My cost of living has stayed the same</c:v>
                </c:pt>
              </c:strCache>
            </c:strRef>
          </c:tx>
          <c:spPr>
            <a:solidFill>
              <a:srgbClr val="E7E6E6"/>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Sheet1!$B$1:$K$1</c:f>
              <c:strCache>
                <c:ptCount val="5"/>
                <c:pt idx="0">
                  <c:v>GM Nov (S10)</c:v>
                </c:pt>
                <c:pt idx="1">
                  <c:v>GM Feb '24 
(S11)</c:v>
                </c:pt>
                <c:pt idx="2">
                  <c:v>GM May '24 
(S12)</c:v>
                </c:pt>
                <c:pt idx="3">
                  <c:v>GM July '24 
(S13)</c:v>
                </c:pt>
                <c:pt idx="4">
                  <c:v>GB benchmark</c:v>
                </c:pt>
              </c:strCache>
              <c:extLst/>
            </c:strRef>
          </c:cat>
          <c:val>
            <c:numRef>
              <c:f>Sheet1!$B$3:$K$3</c:f>
              <c:numCache>
                <c:formatCode>0%</c:formatCode>
                <c:ptCount val="5"/>
                <c:pt idx="0">
                  <c:v>0.36</c:v>
                </c:pt>
                <c:pt idx="1">
                  <c:v>0.39</c:v>
                </c:pt>
                <c:pt idx="2">
                  <c:v>0.43</c:v>
                </c:pt>
                <c:pt idx="3">
                  <c:v>0.42</c:v>
                </c:pt>
                <c:pt idx="4">
                  <c:v>0.47</c:v>
                </c:pt>
              </c:numCache>
              <c:extLst/>
            </c:numRef>
          </c:val>
          <c:extLst>
            <c:ext xmlns:c16="http://schemas.microsoft.com/office/drawing/2014/chart" uri="{C3380CC4-5D6E-409C-BE32-E72D297353CC}">
              <c16:uniqueId val="{00000005-3AA4-404F-BD0E-DE5D4DFFE0B7}"/>
            </c:ext>
          </c:extLst>
        </c:ser>
        <c:ser>
          <c:idx val="0"/>
          <c:order val="2"/>
          <c:tx>
            <c:strRef>
              <c:f>Sheet1!$A$4</c:f>
              <c:strCache>
                <c:ptCount val="1"/>
                <c:pt idx="0">
                  <c:v>My cost of living has decreased</c:v>
                </c:pt>
              </c:strCache>
            </c:strRef>
          </c:tx>
          <c:spPr>
            <a:solidFill>
              <a:srgbClr val="009690"/>
            </a:solidFill>
            <a:ln w="19050">
              <a:solidFill>
                <a:schemeClr val="lt1"/>
              </a:solidFill>
            </a:ln>
            <a:effectLst/>
          </c:spPr>
          <c:invertIfNegative val="0"/>
          <c:dLbls>
            <c:delete val="1"/>
          </c:dLbls>
          <c:cat>
            <c:strRef>
              <c:f>Sheet1!$B$1:$K$1</c:f>
              <c:strCache>
                <c:ptCount val="5"/>
                <c:pt idx="0">
                  <c:v>GM Nov (S10)</c:v>
                </c:pt>
                <c:pt idx="1">
                  <c:v>GM Feb '24 
(S11)</c:v>
                </c:pt>
                <c:pt idx="2">
                  <c:v>GM May '24 
(S12)</c:v>
                </c:pt>
                <c:pt idx="3">
                  <c:v>GM July '24 
(S13)</c:v>
                </c:pt>
                <c:pt idx="4">
                  <c:v>GB benchmark</c:v>
                </c:pt>
              </c:strCache>
              <c:extLst/>
            </c:strRef>
          </c:cat>
          <c:val>
            <c:numRef>
              <c:f>Sheet1!$B$4:$K$4</c:f>
              <c:numCache>
                <c:formatCode>0%</c:formatCode>
                <c:ptCount val="5"/>
                <c:pt idx="0">
                  <c:v>0.02</c:v>
                </c:pt>
                <c:pt idx="1">
                  <c:v>0.03</c:v>
                </c:pt>
                <c:pt idx="2">
                  <c:v>0.03</c:v>
                </c:pt>
                <c:pt idx="3">
                  <c:v>0.03</c:v>
                </c:pt>
                <c:pt idx="4">
                  <c:v>0.02</c:v>
                </c:pt>
              </c:numCache>
              <c:extLst/>
            </c:numRef>
          </c:val>
          <c:extLst>
            <c:ext xmlns:c16="http://schemas.microsoft.com/office/drawing/2014/chart" uri="{C3380CC4-5D6E-409C-BE32-E72D297353CC}">
              <c16:uniqueId val="{00000006-6919-4551-8BE8-5FFF9F013B87}"/>
            </c:ext>
          </c:extLst>
        </c:ser>
        <c:dLbls>
          <c:dLblPos val="ctr"/>
          <c:showLegendKey val="0"/>
          <c:showVal val="1"/>
          <c:showCatName val="0"/>
          <c:showSerName val="0"/>
          <c:showPercent val="0"/>
          <c:showBubbleSize val="0"/>
        </c:dLbls>
        <c:gapWidth val="100"/>
        <c:overlap val="100"/>
        <c:axId val="679964655"/>
        <c:axId val="768089967"/>
      </c:barChart>
      <c:valAx>
        <c:axId val="768089967"/>
        <c:scaling>
          <c:orientation val="minMax"/>
          <c:min val="0"/>
        </c:scaling>
        <c:delete val="1"/>
        <c:axPos val="t"/>
        <c:numFmt formatCode="0%" sourceLinked="1"/>
        <c:majorTickMark val="out"/>
        <c:minorTickMark val="none"/>
        <c:tickLblPos val="nextTo"/>
        <c:crossAx val="679964655"/>
        <c:crosses val="autoZero"/>
        <c:crossBetween val="between"/>
      </c:valAx>
      <c:catAx>
        <c:axId val="679964655"/>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68089967"/>
        <c:crosses val="autoZero"/>
        <c:auto val="1"/>
        <c:lblAlgn val="ctr"/>
        <c:lblOffset val="100"/>
        <c:noMultiLvlLbl val="0"/>
      </c:catAx>
      <c:spPr>
        <a:noFill/>
        <a:ln>
          <a:noFill/>
        </a:ln>
        <a:effectLst/>
      </c:spPr>
    </c:plotArea>
    <c:legend>
      <c:legendPos val="r"/>
      <c:layout>
        <c:manualLayout>
          <c:xMode val="edge"/>
          <c:yMode val="edge"/>
          <c:x val="0"/>
          <c:y val="1.7093585648102396E-2"/>
          <c:w val="0.20248119647995719"/>
          <c:h val="0.98255336423915574"/>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871173194694857"/>
          <c:y val="2.5899275880718133E-2"/>
          <c:w val="0.50689207858979357"/>
          <c:h val="0.90615040504836031"/>
        </c:manualLayout>
      </c:layout>
      <c:barChart>
        <c:barDir val="bar"/>
        <c:grouping val="clustered"/>
        <c:varyColors val="0"/>
        <c:ser>
          <c:idx val="0"/>
          <c:order val="0"/>
          <c:tx>
            <c:strRef>
              <c:f>Sheet1!$H$1</c:f>
              <c:strCache>
                <c:ptCount val="1"/>
                <c:pt idx="0">
                  <c:v>GM Sep (S9)</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The price of my food shop has increased</c:v>
                </c:pt>
                <c:pt idx="1">
                  <c:v>My energy (gas or electricity) bills have increased</c:v>
                </c:pt>
                <c:pt idx="2">
                  <c:v>The price of my fuel has increased</c:v>
                </c:pt>
                <c:pt idx="3">
                  <c:v>The price of home broadband or mobile data plans has increased (not asked in ONS survey)</c:v>
                </c:pt>
                <c:pt idx="4">
                  <c:v>My rent or mortgage costs have increased</c:v>
                </c:pt>
                <c:pt idx="5">
                  <c:v>The price of my public transport has increased</c:v>
                </c:pt>
                <c:pt idx="6">
                  <c:v>The price of my childcare or other care costs have increased</c:v>
                </c:pt>
                <c:pt idx="7">
                  <c:v>Other </c:v>
                </c:pt>
              </c:strCache>
            </c:strRef>
          </c:cat>
          <c:val>
            <c:numRef>
              <c:f>Sheet1!$H$2:$H$9</c:f>
            </c:numRef>
          </c:val>
          <c:extLst xmlns:c15="http://schemas.microsoft.com/office/drawing/2012/chart">
            <c:ext xmlns:c16="http://schemas.microsoft.com/office/drawing/2014/chart" uri="{C3380CC4-5D6E-409C-BE32-E72D297353CC}">
              <c16:uniqueId val="{00000000-DC58-4494-9F09-D5B72839CACC}"/>
            </c:ext>
          </c:extLst>
        </c:ser>
        <c:ser>
          <c:idx val="2"/>
          <c:order val="1"/>
          <c:tx>
            <c:strRef>
              <c:f>Sheet1!$J$1</c:f>
              <c:strCache>
                <c:ptCount val="1"/>
                <c:pt idx="0">
                  <c:v>GM Feb '24 (S11)</c:v>
                </c:pt>
              </c:strCache>
            </c:strRef>
          </c:tx>
          <c:spPr>
            <a:solidFill>
              <a:srgbClr val="5B9BD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The price of my food shop has increased</c:v>
                </c:pt>
                <c:pt idx="1">
                  <c:v>My energy (gas or electricity) bills have increased</c:v>
                </c:pt>
                <c:pt idx="2">
                  <c:v>The price of my fuel has increased</c:v>
                </c:pt>
                <c:pt idx="3">
                  <c:v>The price of home broadband or mobile data plans has increased (not asked in ONS survey)</c:v>
                </c:pt>
                <c:pt idx="4">
                  <c:v>My rent or mortgage costs have increased</c:v>
                </c:pt>
                <c:pt idx="5">
                  <c:v>The price of my public transport has increased</c:v>
                </c:pt>
                <c:pt idx="6">
                  <c:v>The price of my childcare or other care costs have increased</c:v>
                </c:pt>
                <c:pt idx="7">
                  <c:v>Other </c:v>
                </c:pt>
              </c:strCache>
            </c:strRef>
          </c:cat>
          <c:val>
            <c:numRef>
              <c:f>Sheet1!$J$2:$J$9</c:f>
              <c:numCache>
                <c:formatCode>0%</c:formatCode>
                <c:ptCount val="8"/>
                <c:pt idx="0">
                  <c:v>0.84</c:v>
                </c:pt>
                <c:pt idx="1">
                  <c:v>0.77</c:v>
                </c:pt>
                <c:pt idx="2">
                  <c:v>0.46</c:v>
                </c:pt>
                <c:pt idx="3">
                  <c:v>0.39</c:v>
                </c:pt>
                <c:pt idx="4">
                  <c:v>0.28000000000000003</c:v>
                </c:pt>
                <c:pt idx="5">
                  <c:v>0.17</c:v>
                </c:pt>
                <c:pt idx="6">
                  <c:v>0.11</c:v>
                </c:pt>
                <c:pt idx="7">
                  <c:v>0.05</c:v>
                </c:pt>
              </c:numCache>
            </c:numRef>
          </c:val>
          <c:extLst xmlns:c15="http://schemas.microsoft.com/office/drawing/2012/chart">
            <c:ext xmlns:c16="http://schemas.microsoft.com/office/drawing/2014/chart" uri="{C3380CC4-5D6E-409C-BE32-E72D297353CC}">
              <c16:uniqueId val="{00000002-DC58-4494-9F09-D5B72839CACC}"/>
            </c:ext>
          </c:extLst>
        </c:ser>
        <c:ser>
          <c:idx val="3"/>
          <c:order val="2"/>
          <c:tx>
            <c:strRef>
              <c:f>Sheet1!$K$1</c:f>
              <c:strCache>
                <c:ptCount val="1"/>
                <c:pt idx="0">
                  <c:v>GM May '24 (S12)</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The price of my food shop has increased</c:v>
                </c:pt>
                <c:pt idx="1">
                  <c:v>My energy (gas or electricity) bills have increased</c:v>
                </c:pt>
                <c:pt idx="2">
                  <c:v>The price of my fuel has increased</c:v>
                </c:pt>
                <c:pt idx="3">
                  <c:v>The price of home broadband or mobile data plans has increased (not asked in ONS survey)</c:v>
                </c:pt>
                <c:pt idx="4">
                  <c:v>My rent or mortgage costs have increased</c:v>
                </c:pt>
                <c:pt idx="5">
                  <c:v>The price of my public transport has increased</c:v>
                </c:pt>
                <c:pt idx="6">
                  <c:v>The price of my childcare or other care costs have increased</c:v>
                </c:pt>
                <c:pt idx="7">
                  <c:v>Other </c:v>
                </c:pt>
              </c:strCache>
            </c:strRef>
          </c:cat>
          <c:val>
            <c:numRef>
              <c:f>Sheet1!$K$2:$K$9</c:f>
              <c:numCache>
                <c:formatCode>0%</c:formatCode>
                <c:ptCount val="8"/>
                <c:pt idx="0">
                  <c:v>0.86</c:v>
                </c:pt>
                <c:pt idx="1">
                  <c:v>0.67</c:v>
                </c:pt>
                <c:pt idx="2">
                  <c:v>0.55000000000000004</c:v>
                </c:pt>
                <c:pt idx="3">
                  <c:v>0.48</c:v>
                </c:pt>
                <c:pt idx="4">
                  <c:v>0.35</c:v>
                </c:pt>
                <c:pt idx="5">
                  <c:v>0.17</c:v>
                </c:pt>
                <c:pt idx="6">
                  <c:v>0.1</c:v>
                </c:pt>
                <c:pt idx="7">
                  <c:v>0.03</c:v>
                </c:pt>
              </c:numCache>
            </c:numRef>
          </c:val>
          <c:extLst>
            <c:ext xmlns:c16="http://schemas.microsoft.com/office/drawing/2014/chart" uri="{C3380CC4-5D6E-409C-BE32-E72D297353CC}">
              <c16:uniqueId val="{00000000-DC1C-4694-97EF-22317660F73D}"/>
            </c:ext>
          </c:extLst>
        </c:ser>
        <c:ser>
          <c:idx val="4"/>
          <c:order val="3"/>
          <c:tx>
            <c:strRef>
              <c:f>Sheet1!$L$1</c:f>
              <c:strCache>
                <c:ptCount val="1"/>
                <c:pt idx="0">
                  <c:v>GM July '24 (S13)</c:v>
                </c:pt>
              </c:strCache>
            </c:strRef>
          </c:tx>
          <c:spPr>
            <a:solidFill>
              <a:srgbClr val="00206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The price of my food shop has increased</c:v>
                </c:pt>
                <c:pt idx="1">
                  <c:v>My energy (gas or electricity) bills have increased</c:v>
                </c:pt>
                <c:pt idx="2">
                  <c:v>The price of my fuel has increased</c:v>
                </c:pt>
                <c:pt idx="3">
                  <c:v>The price of home broadband or mobile data plans has increased (not asked in ONS survey)</c:v>
                </c:pt>
                <c:pt idx="4">
                  <c:v>My rent or mortgage costs have increased</c:v>
                </c:pt>
                <c:pt idx="5">
                  <c:v>The price of my public transport has increased</c:v>
                </c:pt>
                <c:pt idx="6">
                  <c:v>The price of my childcare or other care costs have increased</c:v>
                </c:pt>
                <c:pt idx="7">
                  <c:v>Other </c:v>
                </c:pt>
              </c:strCache>
            </c:strRef>
          </c:cat>
          <c:val>
            <c:numRef>
              <c:f>Sheet1!$L$2:$L$9</c:f>
              <c:numCache>
                <c:formatCode>0%</c:formatCode>
                <c:ptCount val="8"/>
                <c:pt idx="0">
                  <c:v>0.85</c:v>
                </c:pt>
                <c:pt idx="1">
                  <c:v>0.61</c:v>
                </c:pt>
                <c:pt idx="2">
                  <c:v>0.45</c:v>
                </c:pt>
                <c:pt idx="3">
                  <c:v>0.41</c:v>
                </c:pt>
                <c:pt idx="4">
                  <c:v>0.34</c:v>
                </c:pt>
                <c:pt idx="5">
                  <c:v>0.17</c:v>
                </c:pt>
                <c:pt idx="6">
                  <c:v>0.12</c:v>
                </c:pt>
                <c:pt idx="7">
                  <c:v>0.02</c:v>
                </c:pt>
              </c:numCache>
            </c:numRef>
          </c:val>
          <c:extLst>
            <c:ext xmlns:c16="http://schemas.microsoft.com/office/drawing/2014/chart" uri="{C3380CC4-5D6E-409C-BE32-E72D297353CC}">
              <c16:uniqueId val="{00000000-C857-4ADA-90D9-83F3CBD97308}"/>
            </c:ext>
          </c:extLst>
        </c:ser>
        <c:dLbls>
          <c:dLblPos val="outEnd"/>
          <c:showLegendKey val="0"/>
          <c:showVal val="1"/>
          <c:showCatName val="0"/>
          <c:showSerName val="0"/>
          <c:showPercent val="0"/>
          <c:showBubbleSize val="0"/>
        </c:dLbls>
        <c:gapWidth val="182"/>
        <c:axId val="525300752"/>
        <c:axId val="525300392"/>
        <c:extLst/>
      </c:barChart>
      <c:catAx>
        <c:axId val="52530075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25300392"/>
        <c:crosses val="autoZero"/>
        <c:auto val="1"/>
        <c:lblAlgn val="ctr"/>
        <c:lblOffset val="100"/>
        <c:noMultiLvlLbl val="0"/>
      </c:catAx>
      <c:valAx>
        <c:axId val="525300392"/>
        <c:scaling>
          <c:orientation val="minMax"/>
          <c:max val="1"/>
        </c:scaling>
        <c:delete val="1"/>
        <c:axPos val="t"/>
        <c:numFmt formatCode="0%" sourceLinked="1"/>
        <c:majorTickMark val="none"/>
        <c:minorTickMark val="none"/>
        <c:tickLblPos val="nextTo"/>
        <c:crossAx val="525300752"/>
        <c:crosses val="autoZero"/>
        <c:crossBetween val="between"/>
      </c:valAx>
      <c:spPr>
        <a:noFill/>
        <a:ln>
          <a:noFill/>
        </a:ln>
        <a:effectLst/>
      </c:spPr>
    </c:plotArea>
    <c:legend>
      <c:legendPos val="l"/>
      <c:layout>
        <c:manualLayout>
          <c:xMode val="edge"/>
          <c:yMode val="edge"/>
          <c:x val="5.6774758342837905E-2"/>
          <c:y val="0.81215683459458043"/>
          <c:w val="0.2419036201343002"/>
          <c:h val="0.15676403434855779"/>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7657653374143283E-4"/>
          <c:y val="0"/>
          <c:w val="0.98358927403346064"/>
          <c:h val="0.71367782000024316"/>
        </c:manualLayout>
      </c:layout>
      <c:lineChart>
        <c:grouping val="standard"/>
        <c:varyColors val="0"/>
        <c:ser>
          <c:idx val="0"/>
          <c:order val="0"/>
          <c:tx>
            <c:strRef>
              <c:f>Sheet1!$B$1</c:f>
              <c:strCache>
                <c:ptCount val="1"/>
                <c:pt idx="0">
                  <c:v>GM residents</c:v>
                </c:pt>
              </c:strCache>
            </c:strRef>
          </c:tx>
          <c:spPr>
            <a:ln w="28575" cap="rnd">
              <a:solidFill>
                <a:srgbClr val="FF0000"/>
              </a:solidFill>
              <a:round/>
            </a:ln>
            <a:effectLst/>
          </c:spPr>
          <c:marker>
            <c:symbol val="none"/>
          </c:marker>
          <c:dLbls>
            <c:dLbl>
              <c:idx val="6"/>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3-0ACF-467D-82FE-A4E4C31C039B}"/>
                </c:ext>
              </c:extLst>
            </c:dLbl>
            <c:dLbl>
              <c:idx val="7"/>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1-B2DC-4999-AB2B-7F9A72458FD2}"/>
                </c:ext>
              </c:extLst>
            </c:dLbl>
            <c:dLbl>
              <c:idx val="8"/>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1-4DB2-46DF-9F19-083C91E33039}"/>
                </c:ext>
              </c:extLst>
            </c:dLbl>
            <c:dLbl>
              <c:idx val="1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0-9D45-4796-8BE7-FC9C85F3D68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Sept '22 
(S3)</c:v>
                </c:pt>
                <c:pt idx="1">
                  <c:v>Nov '22
(S4)</c:v>
                </c:pt>
                <c:pt idx="2">
                  <c:v>Dec '22 
(S5)</c:v>
                </c:pt>
                <c:pt idx="3">
                  <c:v>March '23 
(S6)</c:v>
                </c:pt>
                <c:pt idx="4">
                  <c:v>May '23 
(S7)</c:v>
                </c:pt>
                <c:pt idx="5">
                  <c:v>July '23 
(S8)</c:v>
                </c:pt>
                <c:pt idx="6">
                  <c:v>Sept '23 
(S9)</c:v>
                </c:pt>
                <c:pt idx="7">
                  <c:v>Nov '23 
(S10)</c:v>
                </c:pt>
                <c:pt idx="8">
                  <c:v>Feb '24 
(S11)</c:v>
                </c:pt>
                <c:pt idx="9">
                  <c:v>May '24 
(S12)</c:v>
                </c:pt>
                <c:pt idx="10">
                  <c:v>July '24 
(S13)</c:v>
                </c:pt>
              </c:strCache>
            </c:strRef>
          </c:cat>
          <c:val>
            <c:numRef>
              <c:f>Sheet1!$B$2:$B$12</c:f>
              <c:numCache>
                <c:formatCode>0%</c:formatCode>
                <c:ptCount val="11"/>
                <c:pt idx="0">
                  <c:v>0.84</c:v>
                </c:pt>
                <c:pt idx="1">
                  <c:v>0.81</c:v>
                </c:pt>
                <c:pt idx="2">
                  <c:v>0.8</c:v>
                </c:pt>
                <c:pt idx="3">
                  <c:v>0.75</c:v>
                </c:pt>
                <c:pt idx="4">
                  <c:v>0.73</c:v>
                </c:pt>
                <c:pt idx="5">
                  <c:v>0.71</c:v>
                </c:pt>
                <c:pt idx="6">
                  <c:v>0.57999999999999996</c:v>
                </c:pt>
                <c:pt idx="7">
                  <c:v>0.62</c:v>
                </c:pt>
                <c:pt idx="8">
                  <c:v>0.59</c:v>
                </c:pt>
                <c:pt idx="9">
                  <c:v>0.55000000000000004</c:v>
                </c:pt>
                <c:pt idx="10">
                  <c:v>0.55000000000000004</c:v>
                </c:pt>
              </c:numCache>
            </c:numRef>
          </c:val>
          <c:smooth val="1"/>
          <c:extLst>
            <c:ext xmlns:c16="http://schemas.microsoft.com/office/drawing/2014/chart" uri="{C3380CC4-5D6E-409C-BE32-E72D297353CC}">
              <c16:uniqueId val="{00000000-98A6-4FFF-B3C9-8F6E37B0FCCD}"/>
            </c:ext>
          </c:extLst>
        </c:ser>
        <c:ser>
          <c:idx val="4"/>
          <c:order val="1"/>
          <c:tx>
            <c:strRef>
              <c:f>Sheet1!$C$1</c:f>
              <c:strCache>
                <c:ptCount val="1"/>
                <c:pt idx="0">
                  <c:v>GB benchmarking</c:v>
                </c:pt>
              </c:strCache>
            </c:strRef>
          </c:tx>
          <c:spPr>
            <a:ln w="28575" cap="rnd">
              <a:solidFill>
                <a:srgbClr val="009690"/>
              </a:solidFill>
              <a:round/>
            </a:ln>
            <a:effectLst/>
          </c:spPr>
          <c:marker>
            <c:symbol val="none"/>
          </c:marker>
          <c:dLbls>
            <c:dLbl>
              <c:idx val="8"/>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extLst>
                <c:ext xmlns:c16="http://schemas.microsoft.com/office/drawing/2014/chart" uri="{C3380CC4-5D6E-409C-BE32-E72D297353CC}">
                  <c16:uniqueId val="{00000000-4DB2-46DF-9F19-083C91E33039}"/>
                </c:ext>
              </c:extLst>
            </c:dLbl>
            <c:dLbl>
              <c:idx val="9"/>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extLst>
                <c:ext xmlns:c16="http://schemas.microsoft.com/office/drawing/2014/chart" uri="{C3380CC4-5D6E-409C-BE32-E72D297353CC}">
                  <c16:uniqueId val="{00000000-25D8-4FD7-BD4A-5A8B14C782A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Sept '22 
(S3)</c:v>
                </c:pt>
                <c:pt idx="1">
                  <c:v>Nov '22
(S4)</c:v>
                </c:pt>
                <c:pt idx="2">
                  <c:v>Dec '22 
(S5)</c:v>
                </c:pt>
                <c:pt idx="3">
                  <c:v>March '23 
(S6)</c:v>
                </c:pt>
                <c:pt idx="4">
                  <c:v>May '23 
(S7)</c:v>
                </c:pt>
                <c:pt idx="5">
                  <c:v>July '23 
(S8)</c:v>
                </c:pt>
                <c:pt idx="6">
                  <c:v>Sept '23 
(S9)</c:v>
                </c:pt>
                <c:pt idx="7">
                  <c:v>Nov '23 
(S10)</c:v>
                </c:pt>
                <c:pt idx="8">
                  <c:v>Feb '24 
(S11)</c:v>
                </c:pt>
                <c:pt idx="9">
                  <c:v>May '24 
(S12)</c:v>
                </c:pt>
                <c:pt idx="10">
                  <c:v>July '24 
(S13)</c:v>
                </c:pt>
              </c:strCache>
            </c:strRef>
          </c:cat>
          <c:val>
            <c:numRef>
              <c:f>Sheet1!$C$2:$C$12</c:f>
              <c:numCache>
                <c:formatCode>0%</c:formatCode>
                <c:ptCount val="11"/>
                <c:pt idx="0">
                  <c:v>0.82</c:v>
                </c:pt>
                <c:pt idx="1">
                  <c:v>0.8</c:v>
                </c:pt>
                <c:pt idx="2">
                  <c:v>0.76</c:v>
                </c:pt>
                <c:pt idx="3">
                  <c:v>0.71</c:v>
                </c:pt>
                <c:pt idx="4">
                  <c:v>0.67</c:v>
                </c:pt>
                <c:pt idx="5">
                  <c:v>0.62</c:v>
                </c:pt>
                <c:pt idx="6">
                  <c:v>0.56000000000000005</c:v>
                </c:pt>
                <c:pt idx="7">
                  <c:v>0.47</c:v>
                </c:pt>
                <c:pt idx="8">
                  <c:v>0.46</c:v>
                </c:pt>
                <c:pt idx="9">
                  <c:v>0.55000000000000004</c:v>
                </c:pt>
                <c:pt idx="10">
                  <c:v>0.51</c:v>
                </c:pt>
              </c:numCache>
            </c:numRef>
          </c:val>
          <c:smooth val="1"/>
          <c:extLst>
            <c:ext xmlns:c16="http://schemas.microsoft.com/office/drawing/2014/chart" uri="{C3380CC4-5D6E-409C-BE32-E72D297353CC}">
              <c16:uniqueId val="{00000001-0ACF-467D-82FE-A4E4C31C039B}"/>
            </c:ext>
          </c:extLst>
        </c:ser>
        <c:dLbls>
          <c:dLblPos val="t"/>
          <c:showLegendKey val="0"/>
          <c:showVal val="1"/>
          <c:showCatName val="0"/>
          <c:showSerName val="0"/>
          <c:showPercent val="0"/>
          <c:showBubbleSize val="0"/>
        </c:dLbls>
        <c:smooth val="0"/>
        <c:axId val="397232120"/>
        <c:axId val="397228184"/>
        <c:extLst/>
      </c:lineChart>
      <c:catAx>
        <c:axId val="397232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7228184"/>
        <c:crosses val="autoZero"/>
        <c:auto val="1"/>
        <c:lblAlgn val="ctr"/>
        <c:lblOffset val="100"/>
        <c:noMultiLvlLbl val="0"/>
      </c:catAx>
      <c:valAx>
        <c:axId val="397228184"/>
        <c:scaling>
          <c:orientation val="minMax"/>
          <c:min val="0.30000000000000004"/>
        </c:scaling>
        <c:delete val="1"/>
        <c:axPos val="l"/>
        <c:numFmt formatCode="0%" sourceLinked="1"/>
        <c:majorTickMark val="out"/>
        <c:minorTickMark val="none"/>
        <c:tickLblPos val="nextTo"/>
        <c:crossAx val="397232120"/>
        <c:crosses val="autoZero"/>
        <c:crossBetween val="between"/>
      </c:valAx>
      <c:spPr>
        <a:noFill/>
        <a:ln>
          <a:noFill/>
        </a:ln>
        <a:effectLst/>
      </c:spPr>
    </c:plotArea>
    <c:legend>
      <c:legendPos val="tr"/>
      <c:layout>
        <c:manualLayout>
          <c:xMode val="edge"/>
          <c:yMode val="edge"/>
          <c:x val="1.1169023052670552E-2"/>
          <c:y val="0.86674598424365734"/>
          <c:w val="0.97757869825253618"/>
          <c:h val="9.2387923679852949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6887919808488571E-2"/>
          <c:y val="0.14037862083704733"/>
          <c:w val="0.96669059282455483"/>
          <c:h val="0.63092700031102145"/>
        </c:manualLayout>
      </c:layout>
      <c:lineChart>
        <c:grouping val="standard"/>
        <c:varyColors val="0"/>
        <c:ser>
          <c:idx val="0"/>
          <c:order val="0"/>
          <c:tx>
            <c:strRef>
              <c:f>Sheet1!$B$1</c:f>
              <c:strCache>
                <c:ptCount val="1"/>
                <c:pt idx="0">
                  <c:v>Yes</c:v>
                </c:pt>
              </c:strCache>
            </c:strRef>
          </c:tx>
          <c:spPr>
            <a:ln w="28575" cap="rnd">
              <a:solidFill>
                <a:srgbClr val="FF0000"/>
              </a:solidFill>
              <a:round/>
            </a:ln>
            <a:effectLst/>
          </c:spPr>
          <c:marker>
            <c:symbol val="none"/>
          </c:marker>
          <c:dLbls>
            <c:dLbl>
              <c:idx val="9"/>
              <c:tx>
                <c:rich>
                  <a:bodyPr/>
                  <a:lstStyle/>
                  <a:p>
                    <a:fld id="{755EDFEA-8E09-4B44-91CE-C2C904E95E63}" type="VALUE">
                      <a:rPr lang="en-US" sz="1200" b="0"/>
                      <a:pPr/>
                      <a:t>[VALUE]</a:t>
                    </a:fld>
                    <a:endParaRPr lang="en-GB"/>
                  </a:p>
                </c:rich>
              </c:tx>
              <c:dLblPos val="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D461-4203-BBC8-E7183B7FE279}"/>
                </c:ext>
              </c:extLst>
            </c:dLbl>
            <c:dLbl>
              <c:idx val="1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1-5681-4025-BF85-EFE0232D85DD}"/>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Sept '22 
(S3)</c:v>
                </c:pt>
                <c:pt idx="1">
                  <c:v>Nov '22
(S4)</c:v>
                </c:pt>
                <c:pt idx="2">
                  <c:v>Dec '22 
(S5)</c:v>
                </c:pt>
                <c:pt idx="3">
                  <c:v>March '23 
(S6)</c:v>
                </c:pt>
                <c:pt idx="4">
                  <c:v>May '23 
(S7)</c:v>
                </c:pt>
                <c:pt idx="5">
                  <c:v>July '23 
(S8)</c:v>
                </c:pt>
                <c:pt idx="6">
                  <c:v>Sept '23 
(S9)</c:v>
                </c:pt>
                <c:pt idx="7">
                  <c:v>Nov '23 
(S10)</c:v>
                </c:pt>
                <c:pt idx="8">
                  <c:v>Feb '24 
(S11)</c:v>
                </c:pt>
                <c:pt idx="9">
                  <c:v>May '24 
(S12)</c:v>
                </c:pt>
                <c:pt idx="10">
                  <c:v>July '24 
(S13)</c:v>
                </c:pt>
              </c:strCache>
            </c:strRef>
          </c:cat>
          <c:val>
            <c:numRef>
              <c:f>Sheet1!$B$2:$B$12</c:f>
              <c:numCache>
                <c:formatCode>0%</c:formatCode>
                <c:ptCount val="11"/>
                <c:pt idx="0">
                  <c:v>0.354519577492594</c:v>
                </c:pt>
                <c:pt idx="1">
                  <c:v>0.33047135581369702</c:v>
                </c:pt>
                <c:pt idx="2">
                  <c:v>0.3</c:v>
                </c:pt>
                <c:pt idx="3">
                  <c:v>0.33952713511456301</c:v>
                </c:pt>
                <c:pt idx="4">
                  <c:v>0.34</c:v>
                </c:pt>
                <c:pt idx="5">
                  <c:v>0.37457561697522901</c:v>
                </c:pt>
                <c:pt idx="6">
                  <c:v>0.34</c:v>
                </c:pt>
                <c:pt idx="7">
                  <c:v>0.33</c:v>
                </c:pt>
                <c:pt idx="8">
                  <c:v>0.28999999999999998</c:v>
                </c:pt>
                <c:pt idx="9">
                  <c:v>0.26</c:v>
                </c:pt>
                <c:pt idx="10">
                  <c:v>0.31</c:v>
                </c:pt>
              </c:numCache>
            </c:numRef>
          </c:val>
          <c:smooth val="1"/>
          <c:extLst>
            <c:ext xmlns:c16="http://schemas.microsoft.com/office/drawing/2014/chart" uri="{C3380CC4-5D6E-409C-BE32-E72D297353CC}">
              <c16:uniqueId val="{00000000-98A6-4FFF-B3C9-8F6E37B0FCCD}"/>
            </c:ext>
          </c:extLst>
        </c:ser>
        <c:ser>
          <c:idx val="4"/>
          <c:order val="1"/>
          <c:tx>
            <c:strRef>
              <c:f>Sheet1!$C$1</c:f>
              <c:strCache>
                <c:ptCount val="1"/>
                <c:pt idx="0">
                  <c:v>No</c:v>
                </c:pt>
              </c:strCache>
            </c:strRef>
          </c:tx>
          <c:spPr>
            <a:ln w="28575" cap="rnd">
              <a:solidFill>
                <a:srgbClr val="009690"/>
              </a:solidFill>
              <a:round/>
            </a:ln>
            <a:effectLst/>
          </c:spPr>
          <c:marker>
            <c:symbol val="none"/>
          </c:marker>
          <c:dLbls>
            <c:dLbl>
              <c:idx val="1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0-5681-4025-BF85-EFE0232D85DD}"/>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Sept '22 
(S3)</c:v>
                </c:pt>
                <c:pt idx="1">
                  <c:v>Nov '22
(S4)</c:v>
                </c:pt>
                <c:pt idx="2">
                  <c:v>Dec '22 
(S5)</c:v>
                </c:pt>
                <c:pt idx="3">
                  <c:v>March '23 
(S6)</c:v>
                </c:pt>
                <c:pt idx="4">
                  <c:v>May '23 
(S7)</c:v>
                </c:pt>
                <c:pt idx="5">
                  <c:v>July '23 
(S8)</c:v>
                </c:pt>
                <c:pt idx="6">
                  <c:v>Sept '23 
(S9)</c:v>
                </c:pt>
                <c:pt idx="7">
                  <c:v>Nov '23 
(S10)</c:v>
                </c:pt>
                <c:pt idx="8">
                  <c:v>Feb '24 
(S11)</c:v>
                </c:pt>
                <c:pt idx="9">
                  <c:v>May '24 
(S12)</c:v>
                </c:pt>
                <c:pt idx="10">
                  <c:v>July '24 
(S13)</c:v>
                </c:pt>
              </c:strCache>
            </c:strRef>
          </c:cat>
          <c:val>
            <c:numRef>
              <c:f>Sheet1!$C$2:$C$12</c:f>
              <c:numCache>
                <c:formatCode>0%</c:formatCode>
                <c:ptCount val="11"/>
                <c:pt idx="0">
                  <c:v>0.60737591157924897</c:v>
                </c:pt>
                <c:pt idx="1">
                  <c:v>0.62562147088337605</c:v>
                </c:pt>
                <c:pt idx="2">
                  <c:v>0.65</c:v>
                </c:pt>
                <c:pt idx="3">
                  <c:v>0.61367075295818296</c:v>
                </c:pt>
                <c:pt idx="4">
                  <c:v>0.61</c:v>
                </c:pt>
                <c:pt idx="5">
                  <c:v>0.58564387464373502</c:v>
                </c:pt>
                <c:pt idx="6">
                  <c:v>0.61</c:v>
                </c:pt>
                <c:pt idx="7">
                  <c:v>0.63</c:v>
                </c:pt>
                <c:pt idx="8">
                  <c:v>0.67</c:v>
                </c:pt>
                <c:pt idx="9">
                  <c:v>0.69</c:v>
                </c:pt>
                <c:pt idx="10">
                  <c:v>0.63</c:v>
                </c:pt>
              </c:numCache>
            </c:numRef>
          </c:val>
          <c:smooth val="1"/>
          <c:extLst>
            <c:ext xmlns:c16="http://schemas.microsoft.com/office/drawing/2014/chart" uri="{C3380CC4-5D6E-409C-BE32-E72D297353CC}">
              <c16:uniqueId val="{00000001-0ACF-467D-82FE-A4E4C31C039B}"/>
            </c:ext>
          </c:extLst>
        </c:ser>
        <c:ser>
          <c:idx val="1"/>
          <c:order val="2"/>
          <c:tx>
            <c:strRef>
              <c:f>Sheet1!$D$1</c:f>
              <c:strCache>
                <c:ptCount val="1"/>
                <c:pt idx="0">
                  <c:v>Don't know</c:v>
                </c:pt>
              </c:strCache>
            </c:strRef>
          </c:tx>
          <c:spPr>
            <a:ln w="28575" cap="rnd">
              <a:solidFill>
                <a:schemeClr val="bg1">
                  <a:lumMod val="50000"/>
                </a:schemeClr>
              </a:solidFill>
              <a:round/>
            </a:ln>
            <a:effectLst/>
          </c:spPr>
          <c:marker>
            <c:symbol val="none"/>
          </c:marker>
          <c:dLbls>
            <c:dLbl>
              <c:idx val="1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2-5681-4025-BF85-EFE0232D85DD}"/>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Sept '22 
(S3)</c:v>
                </c:pt>
                <c:pt idx="1">
                  <c:v>Nov '22
(S4)</c:v>
                </c:pt>
                <c:pt idx="2">
                  <c:v>Dec '22 
(S5)</c:v>
                </c:pt>
                <c:pt idx="3">
                  <c:v>March '23 
(S6)</c:v>
                </c:pt>
                <c:pt idx="4">
                  <c:v>May '23 
(S7)</c:v>
                </c:pt>
                <c:pt idx="5">
                  <c:v>July '23 
(S8)</c:v>
                </c:pt>
                <c:pt idx="6">
                  <c:v>Sept '23 
(S9)</c:v>
                </c:pt>
                <c:pt idx="7">
                  <c:v>Nov '23 
(S10)</c:v>
                </c:pt>
                <c:pt idx="8">
                  <c:v>Feb '24 
(S11)</c:v>
                </c:pt>
                <c:pt idx="9">
                  <c:v>May '24 
(S12)</c:v>
                </c:pt>
                <c:pt idx="10">
                  <c:v>July '24 
(S13)</c:v>
                </c:pt>
              </c:strCache>
            </c:strRef>
          </c:cat>
          <c:val>
            <c:numRef>
              <c:f>Sheet1!$D$2:$D$12</c:f>
              <c:numCache>
                <c:formatCode>0%</c:formatCode>
                <c:ptCount val="11"/>
                <c:pt idx="0">
                  <c:v>0.04</c:v>
                </c:pt>
                <c:pt idx="1">
                  <c:v>0.04</c:v>
                </c:pt>
                <c:pt idx="2">
                  <c:v>0.03</c:v>
                </c:pt>
                <c:pt idx="3">
                  <c:v>0.05</c:v>
                </c:pt>
                <c:pt idx="4">
                  <c:v>0.02</c:v>
                </c:pt>
                <c:pt idx="5">
                  <c:v>0.04</c:v>
                </c:pt>
                <c:pt idx="6">
                  <c:v>0.04</c:v>
                </c:pt>
                <c:pt idx="7">
                  <c:v>0.02</c:v>
                </c:pt>
                <c:pt idx="8">
                  <c:v>0.03</c:v>
                </c:pt>
                <c:pt idx="9">
                  <c:v>0.03</c:v>
                </c:pt>
                <c:pt idx="10">
                  <c:v>0.03</c:v>
                </c:pt>
              </c:numCache>
            </c:numRef>
          </c:val>
          <c:smooth val="1"/>
          <c:extLst>
            <c:ext xmlns:c16="http://schemas.microsoft.com/office/drawing/2014/chart" uri="{C3380CC4-5D6E-409C-BE32-E72D297353CC}">
              <c16:uniqueId val="{00000001-98A6-4FFF-B3C9-8F6E37B0FCCD}"/>
            </c:ext>
          </c:extLst>
        </c:ser>
        <c:dLbls>
          <c:dLblPos val="t"/>
          <c:showLegendKey val="0"/>
          <c:showVal val="1"/>
          <c:showCatName val="0"/>
          <c:showSerName val="0"/>
          <c:showPercent val="0"/>
          <c:showBubbleSize val="0"/>
        </c:dLbls>
        <c:smooth val="0"/>
        <c:axId val="397232120"/>
        <c:axId val="397228184"/>
        <c:extLst/>
      </c:lineChart>
      <c:catAx>
        <c:axId val="397232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7228184"/>
        <c:crosses val="autoZero"/>
        <c:auto val="1"/>
        <c:lblAlgn val="ctr"/>
        <c:lblOffset val="100"/>
        <c:noMultiLvlLbl val="0"/>
      </c:catAx>
      <c:valAx>
        <c:axId val="397228184"/>
        <c:scaling>
          <c:orientation val="minMax"/>
        </c:scaling>
        <c:delete val="1"/>
        <c:axPos val="l"/>
        <c:numFmt formatCode="0%" sourceLinked="1"/>
        <c:majorTickMark val="none"/>
        <c:minorTickMark val="none"/>
        <c:tickLblPos val="nextTo"/>
        <c:crossAx val="397232120"/>
        <c:crosses val="autoZero"/>
        <c:crossBetween val="between"/>
      </c:valAx>
      <c:spPr>
        <a:noFill/>
        <a:ln>
          <a:noFill/>
        </a:ln>
        <a:effectLst/>
      </c:spPr>
    </c:plotArea>
    <c:legend>
      <c:legendPos val="tr"/>
      <c:layout>
        <c:manualLayout>
          <c:xMode val="edge"/>
          <c:yMode val="edge"/>
          <c:x val="1.0042458457771627E-2"/>
          <c:y val="1.5948692929266289E-2"/>
          <c:w val="0.97757869825253618"/>
          <c:h val="9.2387923679852949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468077888500117E-3"/>
          <c:y val="2.5778830969162253E-2"/>
          <c:w val="0.98926576072237282"/>
          <c:h val="0.72427360965774468"/>
        </c:manualLayout>
      </c:layout>
      <c:lineChart>
        <c:grouping val="standard"/>
        <c:varyColors val="0"/>
        <c:ser>
          <c:idx val="2"/>
          <c:order val="0"/>
          <c:tx>
            <c:strRef>
              <c:f>Sheet1!$D$1</c:f>
              <c:strCache>
                <c:ptCount val="1"/>
                <c:pt idx="0">
                  <c:v>Yes</c:v>
                </c:pt>
              </c:strCache>
            </c:strRef>
          </c:tx>
          <c:spPr>
            <a:ln w="28575" cap="rnd">
              <a:solidFill>
                <a:srgbClr val="009690"/>
              </a:solidFill>
              <a:round/>
            </a:ln>
            <a:effectLst/>
          </c:spPr>
          <c:marker>
            <c:symbol val="none"/>
          </c:marker>
          <c:dLbls>
            <c:dLbl>
              <c:idx val="3"/>
              <c:layout>
                <c:manualLayout>
                  <c:x val="-2.1135072530690212E-2"/>
                  <c:y val="3.175729815330062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67B-425B-8A27-215A55008B77}"/>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5C5B5A"/>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Sept '22 
(S3)</c:v>
                </c:pt>
                <c:pt idx="1">
                  <c:v>Nov '22
(S4)</c:v>
                </c:pt>
                <c:pt idx="2">
                  <c:v>Dec '22 
(S5)</c:v>
                </c:pt>
                <c:pt idx="3">
                  <c:v>March '23 
(S6)</c:v>
                </c:pt>
                <c:pt idx="4">
                  <c:v>May '23 
(S7)</c:v>
                </c:pt>
                <c:pt idx="5">
                  <c:v>July '23 
(S8)</c:v>
                </c:pt>
                <c:pt idx="6">
                  <c:v>Sept '23 
(S9)</c:v>
                </c:pt>
                <c:pt idx="7">
                  <c:v>Nov '23
(S10)</c:v>
                </c:pt>
                <c:pt idx="8">
                  <c:v>Feb '24 
(S11)</c:v>
                </c:pt>
                <c:pt idx="9">
                  <c:v>May '24 
(S12)</c:v>
                </c:pt>
                <c:pt idx="10">
                  <c:v>July '24 
(S13)</c:v>
                </c:pt>
              </c:strCache>
            </c:strRef>
          </c:cat>
          <c:val>
            <c:numRef>
              <c:f>Sheet1!$D$2:$D$12</c:f>
              <c:numCache>
                <c:formatCode>0%</c:formatCode>
                <c:ptCount val="11"/>
                <c:pt idx="0">
                  <c:v>0.32735926097486301</c:v>
                </c:pt>
                <c:pt idx="1">
                  <c:v>0.35812234905838503</c:v>
                </c:pt>
                <c:pt idx="2">
                  <c:v>0.41433127012023402</c:v>
                </c:pt>
                <c:pt idx="3">
                  <c:v>0.40099475791007599</c:v>
                </c:pt>
                <c:pt idx="4">
                  <c:v>0.42618708578974202</c:v>
                </c:pt>
                <c:pt idx="5">
                  <c:v>0.42745889169775703</c:v>
                </c:pt>
                <c:pt idx="6">
                  <c:v>0.44</c:v>
                </c:pt>
                <c:pt idx="7">
                  <c:v>0.44</c:v>
                </c:pt>
                <c:pt idx="8">
                  <c:v>0.46</c:v>
                </c:pt>
                <c:pt idx="9">
                  <c:v>0.44</c:v>
                </c:pt>
                <c:pt idx="10">
                  <c:v>0.45</c:v>
                </c:pt>
              </c:numCache>
            </c:numRef>
          </c:val>
          <c:smooth val="1"/>
          <c:extLst>
            <c:ext xmlns:c16="http://schemas.microsoft.com/office/drawing/2014/chart" uri="{C3380CC4-5D6E-409C-BE32-E72D297353CC}">
              <c16:uniqueId val="{00000002-F9C8-4CE9-B20D-1AE29F857F71}"/>
            </c:ext>
          </c:extLst>
        </c:ser>
        <c:ser>
          <c:idx val="1"/>
          <c:order val="1"/>
          <c:tx>
            <c:strRef>
              <c:f>Sheet1!$C$1</c:f>
              <c:strCache>
                <c:ptCount val="1"/>
                <c:pt idx="0">
                  <c:v>No</c:v>
                </c:pt>
              </c:strCache>
            </c:strRef>
          </c:tx>
          <c:spPr>
            <a:ln w="28575" cap="rnd">
              <a:solidFill>
                <a:srgbClr val="FF0000"/>
              </a:solidFill>
              <a:round/>
            </a:ln>
            <a:effectLst/>
          </c:spPr>
          <c:marker>
            <c:symbol val="none"/>
          </c:marker>
          <c:dLbls>
            <c:dLbl>
              <c:idx val="3"/>
              <c:layout>
                <c:manualLayout>
                  <c:x val="-2.3418710837625943E-2"/>
                  <c:y val="-2.603396326069657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67B-425B-8A27-215A55008B77}"/>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5C5B5A"/>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Sept '22 
(S3)</c:v>
                </c:pt>
                <c:pt idx="1">
                  <c:v>Nov '22
(S4)</c:v>
                </c:pt>
                <c:pt idx="2">
                  <c:v>Dec '22 
(S5)</c:v>
                </c:pt>
                <c:pt idx="3">
                  <c:v>March '23 
(S6)</c:v>
                </c:pt>
                <c:pt idx="4">
                  <c:v>May '23 
(S7)</c:v>
                </c:pt>
                <c:pt idx="5">
                  <c:v>July '23 
(S8)</c:v>
                </c:pt>
                <c:pt idx="6">
                  <c:v>Sept '23 
(S9)</c:v>
                </c:pt>
                <c:pt idx="7">
                  <c:v>Nov '23
(S10)</c:v>
                </c:pt>
                <c:pt idx="8">
                  <c:v>Feb '24 
(S11)</c:v>
                </c:pt>
                <c:pt idx="9">
                  <c:v>May '24 
(S12)</c:v>
                </c:pt>
                <c:pt idx="10">
                  <c:v>July '24 
(S13)</c:v>
                </c:pt>
              </c:strCache>
            </c:strRef>
          </c:cat>
          <c:val>
            <c:numRef>
              <c:f>Sheet1!$C$2:$C$12</c:f>
              <c:numCache>
                <c:formatCode>0%</c:formatCode>
                <c:ptCount val="11"/>
                <c:pt idx="0">
                  <c:v>0.47608166223217901</c:v>
                </c:pt>
                <c:pt idx="1">
                  <c:v>0.46045657647573601</c:v>
                </c:pt>
                <c:pt idx="2">
                  <c:v>0.41197454529507999</c:v>
                </c:pt>
                <c:pt idx="3">
                  <c:v>0.43531949142632897</c:v>
                </c:pt>
                <c:pt idx="4">
                  <c:v>0.41439183327433399</c:v>
                </c:pt>
                <c:pt idx="5">
                  <c:v>0.41390486132459597</c:v>
                </c:pt>
                <c:pt idx="6">
                  <c:v>0.39</c:v>
                </c:pt>
                <c:pt idx="7">
                  <c:v>0.4</c:v>
                </c:pt>
                <c:pt idx="8">
                  <c:v>0.38</c:v>
                </c:pt>
                <c:pt idx="9">
                  <c:v>0.39</c:v>
                </c:pt>
                <c:pt idx="10">
                  <c:v>0.35</c:v>
                </c:pt>
              </c:numCache>
            </c:numRef>
          </c:val>
          <c:smooth val="1"/>
          <c:extLst>
            <c:ext xmlns:c16="http://schemas.microsoft.com/office/drawing/2014/chart" uri="{C3380CC4-5D6E-409C-BE32-E72D297353CC}">
              <c16:uniqueId val="{00000001-F9C8-4CE9-B20D-1AE29F857F71}"/>
            </c:ext>
          </c:extLst>
        </c:ser>
        <c:ser>
          <c:idx val="0"/>
          <c:order val="2"/>
          <c:tx>
            <c:strRef>
              <c:f>Sheet1!$B$1</c:f>
              <c:strCache>
                <c:ptCount val="1"/>
                <c:pt idx="0">
                  <c:v>Don't know</c:v>
                </c:pt>
              </c:strCache>
            </c:strRef>
          </c:tx>
          <c:spPr>
            <a:ln w="28575" cap="rnd">
              <a:solidFill>
                <a:srgbClr val="5C5B5A"/>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Sept '22 
(S3)</c:v>
                </c:pt>
                <c:pt idx="1">
                  <c:v>Nov '22
(S4)</c:v>
                </c:pt>
                <c:pt idx="2">
                  <c:v>Dec '22 
(S5)</c:v>
                </c:pt>
                <c:pt idx="3">
                  <c:v>March '23 
(S6)</c:v>
                </c:pt>
                <c:pt idx="4">
                  <c:v>May '23 
(S7)</c:v>
                </c:pt>
                <c:pt idx="5">
                  <c:v>July '23 
(S8)</c:v>
                </c:pt>
                <c:pt idx="6">
                  <c:v>Sept '23 
(S9)</c:v>
                </c:pt>
                <c:pt idx="7">
                  <c:v>Nov '23
(S10)</c:v>
                </c:pt>
                <c:pt idx="8">
                  <c:v>Feb '24 
(S11)</c:v>
                </c:pt>
                <c:pt idx="9">
                  <c:v>May '24 
(S12)</c:v>
                </c:pt>
                <c:pt idx="10">
                  <c:v>July '24 
(S13)</c:v>
                </c:pt>
              </c:strCache>
            </c:strRef>
          </c:cat>
          <c:val>
            <c:numRef>
              <c:f>Sheet1!$B$2:$B$12</c:f>
              <c:numCache>
                <c:formatCode>0%</c:formatCode>
                <c:ptCount val="11"/>
                <c:pt idx="0">
                  <c:v>0.2</c:v>
                </c:pt>
                <c:pt idx="1">
                  <c:v>0.17171669201439901</c:v>
                </c:pt>
                <c:pt idx="2">
                  <c:v>0.17171669201439901</c:v>
                </c:pt>
                <c:pt idx="3">
                  <c:v>0.16</c:v>
                </c:pt>
                <c:pt idx="4">
                  <c:v>0.16</c:v>
                </c:pt>
                <c:pt idx="5">
                  <c:v>0.16</c:v>
                </c:pt>
                <c:pt idx="6">
                  <c:v>0.17</c:v>
                </c:pt>
                <c:pt idx="7">
                  <c:v>0.15</c:v>
                </c:pt>
                <c:pt idx="8">
                  <c:v>0.16</c:v>
                </c:pt>
                <c:pt idx="9">
                  <c:v>0.15</c:v>
                </c:pt>
                <c:pt idx="10">
                  <c:v>0.18</c:v>
                </c:pt>
              </c:numCache>
            </c:numRef>
          </c:val>
          <c:smooth val="1"/>
          <c:extLst>
            <c:ext xmlns:c16="http://schemas.microsoft.com/office/drawing/2014/chart" uri="{C3380CC4-5D6E-409C-BE32-E72D297353CC}">
              <c16:uniqueId val="{00000000-F9C8-4CE9-B20D-1AE29F857F71}"/>
            </c:ext>
          </c:extLst>
        </c:ser>
        <c:dLbls>
          <c:dLblPos val="ctr"/>
          <c:showLegendKey val="0"/>
          <c:showVal val="1"/>
          <c:showCatName val="0"/>
          <c:showSerName val="0"/>
          <c:showPercent val="0"/>
          <c:showBubbleSize val="0"/>
        </c:dLbls>
        <c:smooth val="0"/>
        <c:axId val="397232120"/>
        <c:axId val="397228184"/>
      </c:lineChart>
      <c:catAx>
        <c:axId val="397232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7228184"/>
        <c:crosses val="autoZero"/>
        <c:auto val="1"/>
        <c:lblAlgn val="ctr"/>
        <c:lblOffset val="100"/>
        <c:noMultiLvlLbl val="0"/>
      </c:catAx>
      <c:valAx>
        <c:axId val="397228184"/>
        <c:scaling>
          <c:orientation val="minMax"/>
        </c:scaling>
        <c:delete val="1"/>
        <c:axPos val="l"/>
        <c:numFmt formatCode="0%" sourceLinked="1"/>
        <c:majorTickMark val="none"/>
        <c:minorTickMark val="none"/>
        <c:tickLblPos val="nextTo"/>
        <c:crossAx val="3972321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779104346217942E-3"/>
          <c:y val="2.5778830969162253E-2"/>
          <c:w val="0.986739830304462"/>
          <c:h val="0.72999694455034869"/>
        </c:manualLayout>
      </c:layout>
      <c:lineChart>
        <c:grouping val="standard"/>
        <c:varyColors val="0"/>
        <c:ser>
          <c:idx val="2"/>
          <c:order val="0"/>
          <c:tx>
            <c:strRef>
              <c:f>Sheet1!$D$1</c:f>
              <c:strCache>
                <c:ptCount val="1"/>
                <c:pt idx="0">
                  <c:v>Yes</c:v>
                </c:pt>
              </c:strCache>
            </c:strRef>
          </c:tx>
          <c:spPr>
            <a:ln w="28575" cap="rnd">
              <a:solidFill>
                <a:srgbClr val="009690"/>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5C5B5A"/>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Sept '22 
(S3)</c:v>
                </c:pt>
                <c:pt idx="1">
                  <c:v>Nov '22
(S4)</c:v>
                </c:pt>
                <c:pt idx="2">
                  <c:v>Dec '22 
(S5)</c:v>
                </c:pt>
                <c:pt idx="3">
                  <c:v>March '23 
(S6)</c:v>
                </c:pt>
                <c:pt idx="4">
                  <c:v>May '23 
(S7)</c:v>
                </c:pt>
                <c:pt idx="5">
                  <c:v>July '23 
(S8)</c:v>
                </c:pt>
                <c:pt idx="6">
                  <c:v>Sept '23 
(S9)</c:v>
                </c:pt>
                <c:pt idx="7">
                  <c:v>Nov '23 
(S10)</c:v>
                </c:pt>
                <c:pt idx="8">
                  <c:v>Feb '24
(S11)</c:v>
                </c:pt>
                <c:pt idx="9">
                  <c:v>May '24
(S12)</c:v>
                </c:pt>
                <c:pt idx="10">
                  <c:v>July '24
(S13)</c:v>
                </c:pt>
              </c:strCache>
            </c:strRef>
          </c:cat>
          <c:val>
            <c:numRef>
              <c:f>Sheet1!$D$2:$D$12</c:f>
              <c:numCache>
                <c:formatCode>0%</c:formatCode>
                <c:ptCount val="11"/>
                <c:pt idx="0">
                  <c:v>0.46664580157220398</c:v>
                </c:pt>
                <c:pt idx="1">
                  <c:v>0.48533339661461999</c:v>
                </c:pt>
                <c:pt idx="2">
                  <c:v>0.52971149417984298</c:v>
                </c:pt>
                <c:pt idx="3">
                  <c:v>0.48893158824072203</c:v>
                </c:pt>
                <c:pt idx="4">
                  <c:v>0.48103447973746699</c:v>
                </c:pt>
                <c:pt idx="5">
                  <c:v>0.49878089068915199</c:v>
                </c:pt>
                <c:pt idx="6">
                  <c:v>0.51949643212732299</c:v>
                </c:pt>
                <c:pt idx="7">
                  <c:v>0.52</c:v>
                </c:pt>
                <c:pt idx="8">
                  <c:v>0.52</c:v>
                </c:pt>
                <c:pt idx="9">
                  <c:v>0.51</c:v>
                </c:pt>
                <c:pt idx="10">
                  <c:v>0.49</c:v>
                </c:pt>
              </c:numCache>
            </c:numRef>
          </c:val>
          <c:smooth val="1"/>
          <c:extLst>
            <c:ext xmlns:c16="http://schemas.microsoft.com/office/drawing/2014/chart" uri="{C3380CC4-5D6E-409C-BE32-E72D297353CC}">
              <c16:uniqueId val="{00000002-50B8-4C46-A94B-6A09DE5AE81A}"/>
            </c:ext>
          </c:extLst>
        </c:ser>
        <c:ser>
          <c:idx val="1"/>
          <c:order val="1"/>
          <c:tx>
            <c:strRef>
              <c:f>Sheet1!$C$1</c:f>
              <c:strCache>
                <c:ptCount val="1"/>
                <c:pt idx="0">
                  <c:v>No</c:v>
                </c:pt>
              </c:strCache>
            </c:strRef>
          </c:tx>
          <c:spPr>
            <a:ln w="28575" cap="rnd">
              <a:solidFill>
                <a:srgbClr val="FF0000"/>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Sept '22 
(S3)</c:v>
                </c:pt>
                <c:pt idx="1">
                  <c:v>Nov '22
(S4)</c:v>
                </c:pt>
                <c:pt idx="2">
                  <c:v>Dec '22 
(S5)</c:v>
                </c:pt>
                <c:pt idx="3">
                  <c:v>March '23 
(S6)</c:v>
                </c:pt>
                <c:pt idx="4">
                  <c:v>May '23 
(S7)</c:v>
                </c:pt>
                <c:pt idx="5">
                  <c:v>July '23 
(S8)</c:v>
                </c:pt>
                <c:pt idx="6">
                  <c:v>Sept '23 
(S9)</c:v>
                </c:pt>
                <c:pt idx="7">
                  <c:v>Nov '23 
(S10)</c:v>
                </c:pt>
                <c:pt idx="8">
                  <c:v>Feb '24
(S11)</c:v>
                </c:pt>
                <c:pt idx="9">
                  <c:v>May '24
(S12)</c:v>
                </c:pt>
                <c:pt idx="10">
                  <c:v>July '24
(S13)</c:v>
                </c:pt>
              </c:strCache>
            </c:strRef>
          </c:cat>
          <c:val>
            <c:numRef>
              <c:f>Sheet1!$C$2:$C$12</c:f>
              <c:numCache>
                <c:formatCode>0%</c:formatCode>
                <c:ptCount val="11"/>
                <c:pt idx="0">
                  <c:v>0.43125620067057602</c:v>
                </c:pt>
                <c:pt idx="1">
                  <c:v>0.41303099817740302</c:v>
                </c:pt>
                <c:pt idx="2">
                  <c:v>0.39070608306839</c:v>
                </c:pt>
                <c:pt idx="3">
                  <c:v>0.40253008802643098</c:v>
                </c:pt>
                <c:pt idx="4">
                  <c:v>0.418501898502665</c:v>
                </c:pt>
                <c:pt idx="5">
                  <c:v>0.39394008668154901</c:v>
                </c:pt>
                <c:pt idx="6">
                  <c:v>0.38718135530606002</c:v>
                </c:pt>
                <c:pt idx="7">
                  <c:v>0.39</c:v>
                </c:pt>
                <c:pt idx="8">
                  <c:v>0.39</c:v>
                </c:pt>
                <c:pt idx="9">
                  <c:v>0.38</c:v>
                </c:pt>
                <c:pt idx="10">
                  <c:v>0.38</c:v>
                </c:pt>
              </c:numCache>
            </c:numRef>
          </c:val>
          <c:smooth val="1"/>
          <c:extLst>
            <c:ext xmlns:c16="http://schemas.microsoft.com/office/drawing/2014/chart" uri="{C3380CC4-5D6E-409C-BE32-E72D297353CC}">
              <c16:uniqueId val="{00000001-50B8-4C46-A94B-6A09DE5AE81A}"/>
            </c:ext>
          </c:extLst>
        </c:ser>
        <c:ser>
          <c:idx val="0"/>
          <c:order val="2"/>
          <c:tx>
            <c:strRef>
              <c:f>Sheet1!$B$1</c:f>
              <c:strCache>
                <c:ptCount val="1"/>
                <c:pt idx="0">
                  <c:v>Don't know</c:v>
                </c:pt>
              </c:strCache>
            </c:strRef>
          </c:tx>
          <c:spPr>
            <a:ln w="28575" cap="rnd">
              <a:solidFill>
                <a:schemeClr val="bg1">
                  <a:lumMod val="50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Sept '22 
(S3)</c:v>
                </c:pt>
                <c:pt idx="1">
                  <c:v>Nov '22
(S4)</c:v>
                </c:pt>
                <c:pt idx="2">
                  <c:v>Dec '22 
(S5)</c:v>
                </c:pt>
                <c:pt idx="3">
                  <c:v>March '23 
(S6)</c:v>
                </c:pt>
                <c:pt idx="4">
                  <c:v>May '23 
(S7)</c:v>
                </c:pt>
                <c:pt idx="5">
                  <c:v>July '23 
(S8)</c:v>
                </c:pt>
                <c:pt idx="6">
                  <c:v>Sept '23 
(S9)</c:v>
                </c:pt>
                <c:pt idx="7">
                  <c:v>Nov '23 
(S10)</c:v>
                </c:pt>
                <c:pt idx="8">
                  <c:v>Feb '24
(S11)</c:v>
                </c:pt>
                <c:pt idx="9">
                  <c:v>May '24
(S12)</c:v>
                </c:pt>
                <c:pt idx="10">
                  <c:v>July '24
(S13)</c:v>
                </c:pt>
              </c:strCache>
            </c:strRef>
          </c:cat>
          <c:val>
            <c:numRef>
              <c:f>Sheet1!$B$2:$B$12</c:f>
              <c:numCache>
                <c:formatCode>0%</c:formatCode>
                <c:ptCount val="11"/>
                <c:pt idx="0">
                  <c:v>8.5642561321656901E-2</c:v>
                </c:pt>
                <c:pt idx="1">
                  <c:v>0.1</c:v>
                </c:pt>
                <c:pt idx="2">
                  <c:v>0.08</c:v>
                </c:pt>
                <c:pt idx="3">
                  <c:v>0.11</c:v>
                </c:pt>
                <c:pt idx="4">
                  <c:v>0.1</c:v>
                </c:pt>
                <c:pt idx="5">
                  <c:v>0.1</c:v>
                </c:pt>
                <c:pt idx="6">
                  <c:v>0.1</c:v>
                </c:pt>
                <c:pt idx="7">
                  <c:v>7.0000000000000007E-2</c:v>
                </c:pt>
                <c:pt idx="8">
                  <c:v>0.08</c:v>
                </c:pt>
                <c:pt idx="9">
                  <c:v>0.08</c:v>
                </c:pt>
                <c:pt idx="10">
                  <c:v>0.13</c:v>
                </c:pt>
              </c:numCache>
            </c:numRef>
          </c:val>
          <c:smooth val="1"/>
          <c:extLst>
            <c:ext xmlns:c16="http://schemas.microsoft.com/office/drawing/2014/chart" uri="{C3380CC4-5D6E-409C-BE32-E72D297353CC}">
              <c16:uniqueId val="{00000000-50B8-4C46-A94B-6A09DE5AE81A}"/>
            </c:ext>
          </c:extLst>
        </c:ser>
        <c:dLbls>
          <c:dLblPos val="ctr"/>
          <c:showLegendKey val="0"/>
          <c:showVal val="1"/>
          <c:showCatName val="0"/>
          <c:showSerName val="0"/>
          <c:showPercent val="0"/>
          <c:showBubbleSize val="0"/>
        </c:dLbls>
        <c:smooth val="0"/>
        <c:axId val="397232120"/>
        <c:axId val="397228184"/>
      </c:lineChart>
      <c:catAx>
        <c:axId val="397232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397228184"/>
        <c:crosses val="autoZero"/>
        <c:auto val="1"/>
        <c:lblAlgn val="ctr"/>
        <c:lblOffset val="100"/>
        <c:noMultiLvlLbl val="0"/>
      </c:catAx>
      <c:valAx>
        <c:axId val="397228184"/>
        <c:scaling>
          <c:orientation val="minMax"/>
          <c:max val="0.70000000000000007"/>
        </c:scaling>
        <c:delete val="1"/>
        <c:axPos val="l"/>
        <c:numFmt formatCode="0%" sourceLinked="1"/>
        <c:majorTickMark val="out"/>
        <c:minorTickMark val="none"/>
        <c:tickLblPos val="nextTo"/>
        <c:crossAx val="397232120"/>
        <c:crosses val="autoZero"/>
        <c:crossBetween val="between"/>
      </c:valAx>
      <c:spPr>
        <a:noFill/>
        <a:ln>
          <a:noFill/>
        </a:ln>
        <a:effectLst/>
      </c:spPr>
    </c:plotArea>
    <c:legend>
      <c:legendPos val="l"/>
      <c:layout>
        <c:manualLayout>
          <c:xMode val="edge"/>
          <c:yMode val="edge"/>
          <c:x val="0.41997988974928008"/>
          <c:y val="0.88101795144268591"/>
          <c:w val="0.33235213821705328"/>
          <c:h val="0.1189820485573140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060712180475051E-2"/>
          <c:y val="0"/>
          <c:w val="0.97924327988417381"/>
          <c:h val="0.76263889401797991"/>
        </c:manualLayout>
      </c:layout>
      <c:barChart>
        <c:barDir val="col"/>
        <c:grouping val="percentStacked"/>
        <c:varyColors val="0"/>
        <c:ser>
          <c:idx val="2"/>
          <c:order val="0"/>
          <c:tx>
            <c:strRef>
              <c:f>Sheet1!$B$1</c:f>
              <c:strCache>
                <c:ptCount val="1"/>
                <c:pt idx="0">
                  <c:v>Don't know</c:v>
                </c:pt>
              </c:strCache>
            </c:strRef>
          </c:tx>
          <c:spPr>
            <a:solidFill>
              <a:schemeClr val="accent3"/>
            </a:solidFill>
            <a:ln>
              <a:noFill/>
            </a:ln>
            <a:effectLst/>
          </c:spPr>
          <c:invertIfNegative val="0"/>
          <c:dPt>
            <c:idx val="0"/>
            <c:invertIfNegative val="0"/>
            <c:bubble3D val="0"/>
            <c:extLst>
              <c:ext xmlns:c16="http://schemas.microsoft.com/office/drawing/2014/chart" uri="{C3380CC4-5D6E-409C-BE32-E72D297353CC}">
                <c16:uniqueId val="{0000000A-1AAB-462A-9928-A620CFBCE177}"/>
              </c:ext>
            </c:extLst>
          </c:dPt>
          <c:dLbls>
            <c:dLbl>
              <c:idx val="0"/>
              <c:dLblPos val="ctr"/>
              <c:showLegendKey val="0"/>
              <c:showVal val="1"/>
              <c:showCatName val="0"/>
              <c:showSerName val="0"/>
              <c:showPercent val="0"/>
              <c:showBubbleSize val="0"/>
              <c:extLst>
                <c:ext xmlns:c15="http://schemas.microsoft.com/office/drawing/2012/chart" uri="{CE6537A1-D6FC-4f65-9D91-7224C49458BB}">
                  <c15:layout>
                    <c:manualLayout>
                      <c:w val="0.40707109161350097"/>
                      <c:h val="8.6846619235662142E-2"/>
                    </c:manualLayout>
                  </c15:layout>
                </c:ext>
                <c:ext xmlns:c16="http://schemas.microsoft.com/office/drawing/2014/chart" uri="{C3380CC4-5D6E-409C-BE32-E72D297353CC}">
                  <c16:uniqueId val="{0000000A-1AAB-462A-9928-A620CFBCE17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c:f>
              <c:strCache>
                <c:ptCount val="1"/>
                <c:pt idx="0">
                  <c:v>GB Benchmarking</c:v>
                </c:pt>
              </c:strCache>
            </c:strRef>
          </c:cat>
          <c:val>
            <c:numRef>
              <c:f>Sheet1!$B$2:$B$2</c:f>
              <c:numCache>
                <c:formatCode>0%</c:formatCode>
                <c:ptCount val="1"/>
                <c:pt idx="0">
                  <c:v>0.12</c:v>
                </c:pt>
              </c:numCache>
            </c:numRef>
          </c:val>
          <c:extLst>
            <c:ext xmlns:c16="http://schemas.microsoft.com/office/drawing/2014/chart" uri="{C3380CC4-5D6E-409C-BE32-E72D297353CC}">
              <c16:uniqueId val="{00000004-1AAB-462A-9928-A620CFBCE177}"/>
            </c:ext>
          </c:extLst>
        </c:ser>
        <c:ser>
          <c:idx val="3"/>
          <c:order val="1"/>
          <c:tx>
            <c:strRef>
              <c:f>Sheet1!$C$1</c:f>
              <c:strCache>
                <c:ptCount val="1"/>
                <c:pt idx="0">
                  <c:v>No</c:v>
                </c:pt>
              </c:strCache>
            </c:strRef>
          </c:tx>
          <c:spPr>
            <a:solidFill>
              <a:srgbClr val="FF0000"/>
            </a:solidFill>
            <a:ln>
              <a:noFill/>
            </a:ln>
            <a:effectLst/>
          </c:spPr>
          <c:invertIfNegative val="0"/>
          <c:dLbls>
            <c:dLbl>
              <c:idx val="0"/>
              <c:dLblPos val="ctr"/>
              <c:showLegendKey val="0"/>
              <c:showVal val="1"/>
              <c:showCatName val="0"/>
              <c:showSerName val="0"/>
              <c:showPercent val="0"/>
              <c:showBubbleSize val="0"/>
              <c:extLst>
                <c:ext xmlns:c15="http://schemas.microsoft.com/office/drawing/2012/chart" uri="{CE6537A1-D6FC-4f65-9D91-7224C49458BB}">
                  <c15:layout>
                    <c:manualLayout>
                      <c:w val="0.40707109161350097"/>
                      <c:h val="8.6846619235662142E-2"/>
                    </c:manualLayout>
                  </c15:layout>
                </c:ext>
                <c:ext xmlns:c16="http://schemas.microsoft.com/office/drawing/2014/chart" uri="{C3380CC4-5D6E-409C-BE32-E72D297353CC}">
                  <c16:uniqueId val="{00000009-1AAB-462A-9928-A620CFBCE17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c:f>
              <c:strCache>
                <c:ptCount val="1"/>
                <c:pt idx="0">
                  <c:v>GB Benchmarking</c:v>
                </c:pt>
              </c:strCache>
            </c:strRef>
          </c:cat>
          <c:val>
            <c:numRef>
              <c:f>Sheet1!$C$2:$C$2</c:f>
              <c:numCache>
                <c:formatCode>0%</c:formatCode>
                <c:ptCount val="1"/>
                <c:pt idx="0">
                  <c:v>0.27</c:v>
                </c:pt>
              </c:numCache>
            </c:numRef>
          </c:val>
          <c:extLst>
            <c:ext xmlns:c16="http://schemas.microsoft.com/office/drawing/2014/chart" uri="{C3380CC4-5D6E-409C-BE32-E72D297353CC}">
              <c16:uniqueId val="{00000005-1AAB-462A-9928-A620CFBCE177}"/>
            </c:ext>
          </c:extLst>
        </c:ser>
        <c:ser>
          <c:idx val="4"/>
          <c:order val="2"/>
          <c:tx>
            <c:strRef>
              <c:f>Sheet1!$D$1</c:f>
              <c:strCache>
                <c:ptCount val="1"/>
                <c:pt idx="0">
                  <c:v>Yes</c:v>
                </c:pt>
              </c:strCache>
            </c:strRef>
          </c:tx>
          <c:spPr>
            <a:solidFill>
              <a:srgbClr val="009690"/>
            </a:solidFill>
            <a:ln>
              <a:noFill/>
            </a:ln>
            <a:effectLst/>
          </c:spPr>
          <c:invertIfNegative val="0"/>
          <c:dLbls>
            <c:dLbl>
              <c:idx val="0"/>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manualLayout>
                      <c:w val="0.41621719678987806"/>
                      <c:h val="7.8760341839417991E-2"/>
                    </c:manualLayout>
                  </c15:layout>
                </c:ext>
                <c:ext xmlns:c16="http://schemas.microsoft.com/office/drawing/2014/chart" uri="{C3380CC4-5D6E-409C-BE32-E72D297353CC}">
                  <c16:uniqueId val="{00000008-1AAB-462A-9928-A620CFBCE17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c:f>
              <c:strCache>
                <c:ptCount val="1"/>
                <c:pt idx="0">
                  <c:v>GB Benchmarking</c:v>
                </c:pt>
              </c:strCache>
            </c:strRef>
          </c:cat>
          <c:val>
            <c:numRef>
              <c:f>Sheet1!$D$2:$D$2</c:f>
              <c:numCache>
                <c:formatCode>0%</c:formatCode>
                <c:ptCount val="1"/>
                <c:pt idx="0">
                  <c:v>0.6</c:v>
                </c:pt>
              </c:numCache>
            </c:numRef>
          </c:val>
          <c:extLst>
            <c:ext xmlns:c16="http://schemas.microsoft.com/office/drawing/2014/chart" uri="{C3380CC4-5D6E-409C-BE32-E72D297353CC}">
              <c16:uniqueId val="{00000006-1AAB-462A-9928-A620CFBCE177}"/>
            </c:ext>
          </c:extLst>
        </c:ser>
        <c:dLbls>
          <c:dLblPos val="ctr"/>
          <c:showLegendKey val="0"/>
          <c:showVal val="1"/>
          <c:showCatName val="0"/>
          <c:showSerName val="0"/>
          <c:showPercent val="0"/>
          <c:showBubbleSize val="0"/>
        </c:dLbls>
        <c:gapWidth val="75"/>
        <c:overlap val="100"/>
        <c:axId val="397232120"/>
        <c:axId val="397228184"/>
      </c:barChart>
      <c:catAx>
        <c:axId val="397232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397228184"/>
        <c:crosses val="autoZero"/>
        <c:auto val="1"/>
        <c:lblAlgn val="ctr"/>
        <c:lblOffset val="100"/>
        <c:noMultiLvlLbl val="0"/>
      </c:catAx>
      <c:valAx>
        <c:axId val="397228184"/>
        <c:scaling>
          <c:orientation val="minMax"/>
        </c:scaling>
        <c:delete val="1"/>
        <c:axPos val="l"/>
        <c:numFmt formatCode="0%" sourceLinked="1"/>
        <c:majorTickMark val="out"/>
        <c:minorTickMark val="none"/>
        <c:tickLblPos val="nextTo"/>
        <c:crossAx val="397232120"/>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8011378839562675E-2"/>
          <c:y val="2.7737651970716351E-3"/>
          <c:w val="0.92944747528990213"/>
          <c:h val="0.85398874326396468"/>
        </c:manualLayout>
      </c:layout>
      <c:lineChart>
        <c:grouping val="standard"/>
        <c:varyColors val="0"/>
        <c:ser>
          <c:idx val="0"/>
          <c:order val="0"/>
          <c:tx>
            <c:strRef>
              <c:f>Sheet1!$B$1</c:f>
              <c:strCache>
                <c:ptCount val="1"/>
                <c:pt idx="0">
                  <c:v>Walking more to save money</c:v>
                </c:pt>
              </c:strCache>
            </c:strRef>
          </c:tx>
          <c:spPr>
            <a:ln w="38100">
              <a:solidFill>
                <a:schemeClr val="accent1">
                  <a:lumMod val="75000"/>
                </a:schemeClr>
              </a:solidFill>
            </a:ln>
          </c:spPr>
          <c:marker>
            <c:symbol val="circle"/>
            <c:size val="3"/>
            <c:spPr>
              <a:solidFill>
                <a:schemeClr val="accent1">
                  <a:lumMod val="75000"/>
                </a:schemeClr>
              </a:solidFill>
              <a:ln w="38100">
                <a:solidFill>
                  <a:schemeClr val="accent1">
                    <a:lumMod val="75000"/>
                  </a:schemeClr>
                </a:solidFill>
              </a:ln>
            </c:spPr>
          </c:marker>
          <c:dPt>
            <c:idx val="1"/>
            <c:bubble3D val="0"/>
            <c:extLst>
              <c:ext xmlns:c16="http://schemas.microsoft.com/office/drawing/2014/chart" uri="{C3380CC4-5D6E-409C-BE32-E72D297353CC}">
                <c16:uniqueId val="{00000023-DBA1-48BA-ADF6-A437E15C2732}"/>
              </c:ext>
            </c:extLst>
          </c:dPt>
          <c:dPt>
            <c:idx val="2"/>
            <c:bubble3D val="0"/>
            <c:extLst>
              <c:ext xmlns:c16="http://schemas.microsoft.com/office/drawing/2014/chart" uri="{C3380CC4-5D6E-409C-BE32-E72D297353CC}">
                <c16:uniqueId val="{00000024-DBA1-48BA-ADF6-A437E15C2732}"/>
              </c:ext>
            </c:extLst>
          </c:dPt>
          <c:dPt>
            <c:idx val="3"/>
            <c:bubble3D val="0"/>
            <c:extLst>
              <c:ext xmlns:c16="http://schemas.microsoft.com/office/drawing/2014/chart" uri="{C3380CC4-5D6E-409C-BE32-E72D297353CC}">
                <c16:uniqueId val="{00000025-DBA1-48BA-ADF6-A437E15C2732}"/>
              </c:ext>
            </c:extLst>
          </c:dPt>
          <c:dLbls>
            <c:dLbl>
              <c:idx val="1"/>
              <c:delete val="1"/>
              <c:extLst>
                <c:ext xmlns:c15="http://schemas.microsoft.com/office/drawing/2012/chart" uri="{CE6537A1-D6FC-4f65-9D91-7224C49458BB}"/>
                <c:ext xmlns:c16="http://schemas.microsoft.com/office/drawing/2014/chart" uri="{C3380CC4-5D6E-409C-BE32-E72D297353CC}">
                  <c16:uniqueId val="{00000023-DBA1-48BA-ADF6-A437E15C2732}"/>
                </c:ext>
              </c:extLst>
            </c:dLbl>
            <c:dLbl>
              <c:idx val="2"/>
              <c:delete val="1"/>
              <c:extLst>
                <c:ext xmlns:c15="http://schemas.microsoft.com/office/drawing/2012/chart" uri="{CE6537A1-D6FC-4f65-9D91-7224C49458BB}"/>
                <c:ext xmlns:c16="http://schemas.microsoft.com/office/drawing/2014/chart" uri="{C3380CC4-5D6E-409C-BE32-E72D297353CC}">
                  <c16:uniqueId val="{00000024-DBA1-48BA-ADF6-A437E15C2732}"/>
                </c:ext>
              </c:extLst>
            </c:dLbl>
            <c:dLbl>
              <c:idx val="3"/>
              <c:delete val="1"/>
              <c:extLst>
                <c:ext xmlns:c15="http://schemas.microsoft.com/office/drawing/2012/chart" uri="{CE6537A1-D6FC-4f65-9D91-7224C49458BB}"/>
                <c:ext xmlns:c16="http://schemas.microsoft.com/office/drawing/2014/chart" uri="{C3380CC4-5D6E-409C-BE32-E72D297353CC}">
                  <c16:uniqueId val="{00000025-DBA1-48BA-ADF6-A437E15C2732}"/>
                </c:ext>
              </c:extLst>
            </c:dLbl>
            <c:dLbl>
              <c:idx val="7"/>
              <c:layout>
                <c:manualLayout>
                  <c:x val="-2.3788129917939355E-2"/>
                  <c:y val="3.578454093070972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DA67-44EA-A06B-2CEC470D04C4}"/>
                </c:ext>
              </c:extLst>
            </c:dLbl>
            <c:dLbl>
              <c:idx val="8"/>
              <c:layout>
                <c:manualLayout>
                  <c:x val="-2.0023200267280359E-2"/>
                  <c:y val="3.296131175674885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0683-4ED6-BDEB-FBF41DBAC65D}"/>
                </c:ext>
              </c:extLst>
            </c:dLbl>
            <c:spPr>
              <a:noFill/>
              <a:ln>
                <a:noFill/>
              </a:ln>
              <a:effectLst/>
            </c:spPr>
            <c:txPr>
              <a:bodyPr wrap="square" lIns="38100" tIns="19050" rIns="38100" bIns="19050" anchor="ctr">
                <a:spAutoFit/>
              </a:bodyPr>
              <a:lstStyle/>
              <a:p>
                <a:pPr>
                  <a:defRPr sz="1200" b="1">
                    <a:solidFill>
                      <a:schemeClr val="accent1">
                        <a:lumMod val="75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Sep '22
(S3)</c:v>
                </c:pt>
                <c:pt idx="1">
                  <c:v>Nov '22
(S4)</c:v>
                </c:pt>
                <c:pt idx="2">
                  <c:v>Dec '22
(S5)</c:v>
                </c:pt>
                <c:pt idx="3">
                  <c:v>March '23
(S6)</c:v>
                </c:pt>
                <c:pt idx="4">
                  <c:v>May '23
(S7)</c:v>
                </c:pt>
                <c:pt idx="5">
                  <c:v>Sep '23
(S9)</c:v>
                </c:pt>
                <c:pt idx="6">
                  <c:v>Feb '24
(S11)</c:v>
                </c:pt>
                <c:pt idx="7">
                  <c:v>May '24
(S12)</c:v>
                </c:pt>
                <c:pt idx="8">
                  <c:v>July '24
(S13)</c:v>
                </c:pt>
              </c:strCache>
            </c:strRef>
          </c:cat>
          <c:val>
            <c:numRef>
              <c:f>Sheet1!$B$2:$B$10</c:f>
              <c:numCache>
                <c:formatCode>0%</c:formatCode>
                <c:ptCount val="9"/>
                <c:pt idx="0">
                  <c:v>0.36</c:v>
                </c:pt>
                <c:pt idx="1">
                  <c:v>0.3</c:v>
                </c:pt>
                <c:pt idx="2">
                  <c:v>0.3</c:v>
                </c:pt>
                <c:pt idx="3">
                  <c:v>0.28999999999999998</c:v>
                </c:pt>
                <c:pt idx="4">
                  <c:v>0.28999999999999998</c:v>
                </c:pt>
                <c:pt idx="5">
                  <c:v>#N/A</c:v>
                </c:pt>
                <c:pt idx="6">
                  <c:v>0.3</c:v>
                </c:pt>
                <c:pt idx="7">
                  <c:v>0.24</c:v>
                </c:pt>
                <c:pt idx="8">
                  <c:v>0.25</c:v>
                </c:pt>
              </c:numCache>
            </c:numRef>
          </c:val>
          <c:smooth val="1"/>
          <c:extLst>
            <c:ext xmlns:c16="http://schemas.microsoft.com/office/drawing/2014/chart" uri="{C3380CC4-5D6E-409C-BE32-E72D297353CC}">
              <c16:uniqueId val="{00000003-DBA1-48BA-ADF6-A437E15C2732}"/>
            </c:ext>
          </c:extLst>
        </c:ser>
        <c:ser>
          <c:idx val="1"/>
          <c:order val="1"/>
          <c:tx>
            <c:strRef>
              <c:f>Sheet1!$C$1</c:f>
              <c:strCache>
                <c:ptCount val="1"/>
                <c:pt idx="0">
                  <c:v>Cycling more to save money</c:v>
                </c:pt>
              </c:strCache>
            </c:strRef>
          </c:tx>
          <c:spPr>
            <a:ln w="38100">
              <a:solidFill>
                <a:schemeClr val="accent5"/>
              </a:solidFill>
            </a:ln>
          </c:spPr>
          <c:marker>
            <c:symbol val="circle"/>
            <c:size val="3"/>
            <c:spPr>
              <a:solidFill>
                <a:schemeClr val="accent5"/>
              </a:solidFill>
              <a:ln w="38100">
                <a:solidFill>
                  <a:schemeClr val="accent5"/>
                </a:solidFill>
              </a:ln>
            </c:spPr>
          </c:marker>
          <c:dPt>
            <c:idx val="1"/>
            <c:bubble3D val="0"/>
            <c:extLst>
              <c:ext xmlns:c16="http://schemas.microsoft.com/office/drawing/2014/chart" uri="{C3380CC4-5D6E-409C-BE32-E72D297353CC}">
                <c16:uniqueId val="{0000002F-DBA1-48BA-ADF6-A437E15C2732}"/>
              </c:ext>
            </c:extLst>
          </c:dPt>
          <c:dPt>
            <c:idx val="2"/>
            <c:bubble3D val="0"/>
            <c:extLst>
              <c:ext xmlns:c16="http://schemas.microsoft.com/office/drawing/2014/chart" uri="{C3380CC4-5D6E-409C-BE32-E72D297353CC}">
                <c16:uniqueId val="{0000002E-DBA1-48BA-ADF6-A437E15C2732}"/>
              </c:ext>
            </c:extLst>
          </c:dPt>
          <c:dPt>
            <c:idx val="3"/>
            <c:bubble3D val="0"/>
            <c:extLst>
              <c:ext xmlns:c16="http://schemas.microsoft.com/office/drawing/2014/chart" uri="{C3380CC4-5D6E-409C-BE32-E72D297353CC}">
                <c16:uniqueId val="{0000002D-DBA1-48BA-ADF6-A437E15C2732}"/>
              </c:ext>
            </c:extLst>
          </c:dPt>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BA1-48BA-ADF6-A437E15C2732}"/>
                </c:ext>
              </c:extLst>
            </c:dLbl>
            <c:dLbl>
              <c:idx val="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3-DBA1-48BA-ADF6-A437E15C2732}"/>
                </c:ext>
              </c:extLst>
            </c:dLbl>
            <c:dLbl>
              <c:idx val="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BA1-48BA-ADF6-A437E15C2732}"/>
                </c:ext>
              </c:extLst>
            </c:dLbl>
            <c:dLbl>
              <c:idx val="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BA1-48BA-ADF6-A437E15C2732}"/>
                </c:ext>
              </c:extLst>
            </c:dLbl>
            <c:dLbl>
              <c:idx val="7"/>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DA67-44EA-A06B-2CEC470D04C4}"/>
                </c:ext>
              </c:extLst>
            </c:dLbl>
            <c:dLbl>
              <c:idx val="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E652-43BC-89B4-A0D057A68CE7}"/>
                </c:ext>
              </c:extLst>
            </c:dLbl>
            <c:spPr>
              <a:noFill/>
              <a:ln>
                <a:noFill/>
              </a:ln>
              <a:effectLst/>
            </c:spPr>
            <c:txPr>
              <a:bodyPr wrap="square" lIns="38100" tIns="19050" rIns="38100" bIns="19050" anchor="ctr">
                <a:spAutoFit/>
              </a:bodyPr>
              <a:lstStyle/>
              <a:p>
                <a:pPr>
                  <a:defRPr sz="1200" b="1">
                    <a:solidFill>
                      <a:srgbClr val="5B9BD5"/>
                    </a:solidFill>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ext>
            </c:extLst>
          </c:dLbls>
          <c:cat>
            <c:strRef>
              <c:f>Sheet1!$A$2:$A$10</c:f>
              <c:strCache>
                <c:ptCount val="9"/>
                <c:pt idx="0">
                  <c:v>Sep '22
(S3)</c:v>
                </c:pt>
                <c:pt idx="1">
                  <c:v>Nov '22
(S4)</c:v>
                </c:pt>
                <c:pt idx="2">
                  <c:v>Dec '22
(S5)</c:v>
                </c:pt>
                <c:pt idx="3">
                  <c:v>March '23
(S6)</c:v>
                </c:pt>
                <c:pt idx="4">
                  <c:v>May '23
(S7)</c:v>
                </c:pt>
                <c:pt idx="5">
                  <c:v>Sep '23
(S9)</c:v>
                </c:pt>
                <c:pt idx="6">
                  <c:v>Feb '24
(S11)</c:v>
                </c:pt>
                <c:pt idx="7">
                  <c:v>May '24
(S12)</c:v>
                </c:pt>
                <c:pt idx="8">
                  <c:v>July '24
(S13)</c:v>
                </c:pt>
              </c:strCache>
            </c:strRef>
          </c:cat>
          <c:val>
            <c:numRef>
              <c:f>Sheet1!$C$2:$C$10</c:f>
              <c:numCache>
                <c:formatCode>0%</c:formatCode>
                <c:ptCount val="9"/>
                <c:pt idx="0">
                  <c:v>0.08</c:v>
                </c:pt>
                <c:pt idx="1">
                  <c:v>0.08</c:v>
                </c:pt>
                <c:pt idx="2">
                  <c:v>0.08</c:v>
                </c:pt>
                <c:pt idx="3">
                  <c:v>7.0000000000000007E-2</c:v>
                </c:pt>
                <c:pt idx="4">
                  <c:v>7.0000000000000007E-2</c:v>
                </c:pt>
                <c:pt idx="5">
                  <c:v>#N/A</c:v>
                </c:pt>
                <c:pt idx="6">
                  <c:v>0.06</c:v>
                </c:pt>
                <c:pt idx="7">
                  <c:v>0.04</c:v>
                </c:pt>
                <c:pt idx="8">
                  <c:v>0.05</c:v>
                </c:pt>
              </c:numCache>
            </c:numRef>
          </c:val>
          <c:smooth val="1"/>
          <c:extLst>
            <c:ext xmlns:c16="http://schemas.microsoft.com/office/drawing/2014/chart" uri="{C3380CC4-5D6E-409C-BE32-E72D297353CC}">
              <c16:uniqueId val="{00000007-DBA1-48BA-ADF6-A437E15C2732}"/>
            </c:ext>
          </c:extLst>
        </c:ser>
        <c:ser>
          <c:idx val="2"/>
          <c:order val="2"/>
          <c:tx>
            <c:strRef>
              <c:f>Sheet1!$D$1</c:f>
              <c:strCache>
                <c:ptCount val="1"/>
                <c:pt idx="0">
                  <c:v>Cutting back on non-essential journeys on public transport</c:v>
                </c:pt>
              </c:strCache>
            </c:strRef>
          </c:tx>
          <c:spPr>
            <a:ln w="38100">
              <a:solidFill>
                <a:schemeClr val="accent5">
                  <a:lumMod val="75000"/>
                </a:schemeClr>
              </a:solidFill>
            </a:ln>
          </c:spPr>
          <c:marker>
            <c:symbol val="circle"/>
            <c:size val="3"/>
            <c:spPr>
              <a:solidFill>
                <a:schemeClr val="accent5">
                  <a:lumMod val="75000"/>
                </a:schemeClr>
              </a:solidFill>
              <a:ln w="38100">
                <a:solidFill>
                  <a:schemeClr val="accent5">
                    <a:lumMod val="75000"/>
                  </a:schemeClr>
                </a:solidFill>
              </a:ln>
            </c:spPr>
          </c:marker>
          <c:dPt>
            <c:idx val="1"/>
            <c:bubble3D val="0"/>
            <c:extLst>
              <c:ext xmlns:c16="http://schemas.microsoft.com/office/drawing/2014/chart" uri="{C3380CC4-5D6E-409C-BE32-E72D297353CC}">
                <c16:uniqueId val="{00000029-DBA1-48BA-ADF6-A437E15C2732}"/>
              </c:ext>
            </c:extLst>
          </c:dPt>
          <c:dPt>
            <c:idx val="2"/>
            <c:bubble3D val="0"/>
            <c:extLst>
              <c:ext xmlns:c16="http://schemas.microsoft.com/office/drawing/2014/chart" uri="{C3380CC4-5D6E-409C-BE32-E72D297353CC}">
                <c16:uniqueId val="{00000027-DBA1-48BA-ADF6-A437E15C2732}"/>
              </c:ext>
            </c:extLst>
          </c:dPt>
          <c:dPt>
            <c:idx val="3"/>
            <c:bubble3D val="0"/>
            <c:extLst>
              <c:ext xmlns:c16="http://schemas.microsoft.com/office/drawing/2014/chart" uri="{C3380CC4-5D6E-409C-BE32-E72D297353CC}">
                <c16:uniqueId val="{00000026-DBA1-48BA-ADF6-A437E15C2732}"/>
              </c:ext>
            </c:extLst>
          </c:dPt>
          <c:dLbls>
            <c:dLbl>
              <c:idx val="1"/>
              <c:delete val="1"/>
              <c:extLst>
                <c:ext xmlns:c15="http://schemas.microsoft.com/office/drawing/2012/chart" uri="{CE6537A1-D6FC-4f65-9D91-7224C49458BB}"/>
                <c:ext xmlns:c16="http://schemas.microsoft.com/office/drawing/2014/chart" uri="{C3380CC4-5D6E-409C-BE32-E72D297353CC}">
                  <c16:uniqueId val="{00000029-DBA1-48BA-ADF6-A437E15C2732}"/>
                </c:ext>
              </c:extLst>
            </c:dLbl>
            <c:dLbl>
              <c:idx val="2"/>
              <c:delete val="1"/>
              <c:extLst>
                <c:ext xmlns:c15="http://schemas.microsoft.com/office/drawing/2012/chart" uri="{CE6537A1-D6FC-4f65-9D91-7224C49458BB}"/>
                <c:ext xmlns:c16="http://schemas.microsoft.com/office/drawing/2014/chart" uri="{C3380CC4-5D6E-409C-BE32-E72D297353CC}">
                  <c16:uniqueId val="{00000027-DBA1-48BA-ADF6-A437E15C2732}"/>
                </c:ext>
              </c:extLst>
            </c:dLbl>
            <c:dLbl>
              <c:idx val="3"/>
              <c:delete val="1"/>
              <c:extLst>
                <c:ext xmlns:c15="http://schemas.microsoft.com/office/drawing/2012/chart" uri="{CE6537A1-D6FC-4f65-9D91-7224C49458BB}"/>
                <c:ext xmlns:c16="http://schemas.microsoft.com/office/drawing/2014/chart" uri="{C3380CC4-5D6E-409C-BE32-E72D297353CC}">
                  <c16:uniqueId val="{00000026-DBA1-48BA-ADF6-A437E15C2732}"/>
                </c:ext>
              </c:extLst>
            </c:dLbl>
            <c:dLbl>
              <c:idx val="7"/>
              <c:layout>
                <c:manualLayout>
                  <c:x val="-1.5003294066401791E-2"/>
                  <c:y val="-3.761941759227457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3454-4763-ADC9-E30A753CE7AC}"/>
                </c:ext>
              </c:extLst>
            </c:dLbl>
            <c:spPr>
              <a:noFill/>
              <a:ln>
                <a:noFill/>
              </a:ln>
              <a:effectLst/>
            </c:spPr>
            <c:txPr>
              <a:bodyPr wrap="square" lIns="38100" tIns="19050" rIns="38100" bIns="19050" anchor="ctr">
                <a:spAutoFit/>
              </a:bodyPr>
              <a:lstStyle/>
              <a:p>
                <a:pPr>
                  <a:defRPr sz="1200" b="1">
                    <a:solidFill>
                      <a:schemeClr val="accent5">
                        <a:lumMod val="75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Sep '22
(S3)</c:v>
                </c:pt>
                <c:pt idx="1">
                  <c:v>Nov '22
(S4)</c:v>
                </c:pt>
                <c:pt idx="2">
                  <c:v>Dec '22
(S5)</c:v>
                </c:pt>
                <c:pt idx="3">
                  <c:v>March '23
(S6)</c:v>
                </c:pt>
                <c:pt idx="4">
                  <c:v>May '23
(S7)</c:v>
                </c:pt>
                <c:pt idx="5">
                  <c:v>Sep '23
(S9)</c:v>
                </c:pt>
                <c:pt idx="6">
                  <c:v>Feb '24
(S11)</c:v>
                </c:pt>
                <c:pt idx="7">
                  <c:v>May '24
(S12)</c:v>
                </c:pt>
                <c:pt idx="8">
                  <c:v>July '24
(S13)</c:v>
                </c:pt>
              </c:strCache>
            </c:strRef>
          </c:cat>
          <c:val>
            <c:numRef>
              <c:f>Sheet1!$D$2:$D$10</c:f>
              <c:numCache>
                <c:formatCode>0%</c:formatCode>
                <c:ptCount val="9"/>
                <c:pt idx="0">
                  <c:v>0.26</c:v>
                </c:pt>
                <c:pt idx="1">
                  <c:v>0.21</c:v>
                </c:pt>
                <c:pt idx="2">
                  <c:v>0.23</c:v>
                </c:pt>
                <c:pt idx="3">
                  <c:v>0.24</c:v>
                </c:pt>
                <c:pt idx="4">
                  <c:v>0.24</c:v>
                </c:pt>
                <c:pt idx="5">
                  <c:v>#N/A</c:v>
                </c:pt>
                <c:pt idx="6">
                  <c:v>0.22</c:v>
                </c:pt>
                <c:pt idx="7">
                  <c:v>0.17</c:v>
                </c:pt>
                <c:pt idx="8">
                  <c:v>0.16</c:v>
                </c:pt>
              </c:numCache>
            </c:numRef>
          </c:val>
          <c:smooth val="1"/>
          <c:extLst>
            <c:ext xmlns:c16="http://schemas.microsoft.com/office/drawing/2014/chart" uri="{C3380CC4-5D6E-409C-BE32-E72D297353CC}">
              <c16:uniqueId val="{0000000B-DBA1-48BA-ADF6-A437E15C2732}"/>
            </c:ext>
          </c:extLst>
        </c:ser>
        <c:ser>
          <c:idx val="3"/>
          <c:order val="3"/>
          <c:tx>
            <c:strRef>
              <c:f>Sheet1!$E$1</c:f>
              <c:strCache>
                <c:ptCount val="1"/>
                <c:pt idx="0">
                  <c:v>Cutting back on non-essential journeys in my own vehicle </c:v>
                </c:pt>
              </c:strCache>
            </c:strRef>
          </c:tx>
          <c:spPr>
            <a:ln w="38100">
              <a:solidFill>
                <a:schemeClr val="accent1">
                  <a:lumMod val="50000"/>
                </a:schemeClr>
              </a:solidFill>
            </a:ln>
          </c:spPr>
          <c:marker>
            <c:symbol val="circle"/>
            <c:size val="3"/>
            <c:spPr>
              <a:solidFill>
                <a:schemeClr val="accent1">
                  <a:lumMod val="50000"/>
                </a:schemeClr>
              </a:solidFill>
              <a:ln w="38100">
                <a:solidFill>
                  <a:schemeClr val="accent1">
                    <a:lumMod val="50000"/>
                  </a:schemeClr>
                </a:solidFill>
              </a:ln>
            </c:spPr>
          </c:marker>
          <c:dPt>
            <c:idx val="1"/>
            <c:bubble3D val="0"/>
            <c:extLst>
              <c:ext xmlns:c16="http://schemas.microsoft.com/office/drawing/2014/chart" uri="{C3380CC4-5D6E-409C-BE32-E72D297353CC}">
                <c16:uniqueId val="{00000028-DBA1-48BA-ADF6-A437E15C2732}"/>
              </c:ext>
            </c:extLst>
          </c:dPt>
          <c:dPt>
            <c:idx val="2"/>
            <c:bubble3D val="0"/>
            <c:extLst>
              <c:ext xmlns:c16="http://schemas.microsoft.com/office/drawing/2014/chart" uri="{C3380CC4-5D6E-409C-BE32-E72D297353CC}">
                <c16:uniqueId val="{0000002A-DBA1-48BA-ADF6-A437E15C2732}"/>
              </c:ext>
            </c:extLst>
          </c:dPt>
          <c:dPt>
            <c:idx val="3"/>
            <c:bubble3D val="0"/>
            <c:extLst>
              <c:ext xmlns:c16="http://schemas.microsoft.com/office/drawing/2014/chart" uri="{C3380CC4-5D6E-409C-BE32-E72D297353CC}">
                <c16:uniqueId val="{0000002B-DBA1-48BA-ADF6-A437E15C2732}"/>
              </c:ext>
            </c:extLst>
          </c:dPt>
          <c:dLbls>
            <c:dLbl>
              <c:idx val="1"/>
              <c:delete val="1"/>
              <c:extLst>
                <c:ext xmlns:c15="http://schemas.microsoft.com/office/drawing/2012/chart" uri="{CE6537A1-D6FC-4f65-9D91-7224C49458BB}"/>
                <c:ext xmlns:c16="http://schemas.microsoft.com/office/drawing/2014/chart" uri="{C3380CC4-5D6E-409C-BE32-E72D297353CC}">
                  <c16:uniqueId val="{00000028-DBA1-48BA-ADF6-A437E15C2732}"/>
                </c:ext>
              </c:extLst>
            </c:dLbl>
            <c:dLbl>
              <c:idx val="2"/>
              <c:delete val="1"/>
              <c:extLst>
                <c:ext xmlns:c15="http://schemas.microsoft.com/office/drawing/2012/chart" uri="{CE6537A1-D6FC-4f65-9D91-7224C49458BB}"/>
                <c:ext xmlns:c16="http://schemas.microsoft.com/office/drawing/2014/chart" uri="{C3380CC4-5D6E-409C-BE32-E72D297353CC}">
                  <c16:uniqueId val="{0000002A-DBA1-48BA-ADF6-A437E15C2732}"/>
                </c:ext>
              </c:extLst>
            </c:dLbl>
            <c:dLbl>
              <c:idx val="3"/>
              <c:delete val="1"/>
              <c:extLst>
                <c:ext xmlns:c15="http://schemas.microsoft.com/office/drawing/2012/chart" uri="{CE6537A1-D6FC-4f65-9D91-7224C49458BB}"/>
                <c:ext xmlns:c16="http://schemas.microsoft.com/office/drawing/2014/chart" uri="{C3380CC4-5D6E-409C-BE32-E72D297353CC}">
                  <c16:uniqueId val="{0000002B-DBA1-48BA-ADF6-A437E15C2732}"/>
                </c:ext>
              </c:extLst>
            </c:dLbl>
            <c:dLbl>
              <c:idx val="6"/>
              <c:tx>
                <c:rich>
                  <a:bodyPr/>
                  <a:lstStyle/>
                  <a:p>
                    <a:fld id="{119C63E7-9CA5-4BDE-8784-36DA64AB7F74}" type="VALUE">
                      <a:rPr lang="en-US" smtClean="0"/>
                      <a:pPr/>
                      <a:t>[VALUE]</a:t>
                    </a:fld>
                    <a:r>
                      <a:rPr lang="en-US"/>
                      <a:t> </a:t>
                    </a:r>
                  </a:p>
                </c:rich>
              </c:tx>
              <c:dLblPos val="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C-3065-4A29-ADE2-7D2E78AAC551}"/>
                </c:ext>
              </c:extLst>
            </c:dLbl>
            <c:dLbl>
              <c:idx val="7"/>
              <c:layout>
                <c:manualLayout>
                  <c:x val="7.3416128187850423E-3"/>
                  <c:y val="-1.7856813374548086E-2"/>
                </c:manualLayout>
              </c:layout>
              <c:tx>
                <c:rich>
                  <a:bodyPr/>
                  <a:lstStyle/>
                  <a:p>
                    <a:fld id="{DF79718F-6A07-4CA1-BFDE-3A9212C4E583}" type="VALUE">
                      <a:rPr lang="en-US" smtClean="0"/>
                      <a:pPr/>
                      <a:t>[VALUE]</a:t>
                    </a:fld>
                    <a:endParaRPr lang="en-GB"/>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C-DA67-44EA-A06B-2CEC470D04C4}"/>
                </c:ext>
              </c:extLst>
            </c:dLbl>
            <c:dLbl>
              <c:idx val="8"/>
              <c:layout>
                <c:manualLayout>
                  <c:x val="-3.8286172401563824E-2"/>
                  <c:y val="-3.4796188418313743E-2"/>
                </c:manualLayout>
              </c:layout>
              <c:tx>
                <c:rich>
                  <a:bodyPr/>
                  <a:lstStyle/>
                  <a:p>
                    <a:fld id="{9FEE60E4-65EB-4DA5-82F5-D54247C58F23}" type="VALUE">
                      <a:rPr lang="en-US" smtClean="0"/>
                      <a:pPr/>
                      <a:t>[VALUE]</a:t>
                    </a:fld>
                    <a:r>
                      <a:rPr lang="en-US"/>
                      <a:t> (26%)</a:t>
                    </a:r>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C-0683-4ED6-BDEB-FBF41DBAC65D}"/>
                </c:ext>
              </c:extLst>
            </c:dLbl>
            <c:spPr>
              <a:noFill/>
              <a:ln>
                <a:noFill/>
              </a:ln>
              <a:effectLst/>
            </c:spPr>
            <c:txPr>
              <a:bodyPr wrap="square" lIns="38100" tIns="19050" rIns="38100" bIns="19050" anchor="ctr">
                <a:spAutoFit/>
              </a:bodyPr>
              <a:lstStyle/>
              <a:p>
                <a:pPr>
                  <a:defRPr sz="1200" b="1">
                    <a:solidFill>
                      <a:schemeClr val="accent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Sep '22
(S3)</c:v>
                </c:pt>
                <c:pt idx="1">
                  <c:v>Nov '22
(S4)</c:v>
                </c:pt>
                <c:pt idx="2">
                  <c:v>Dec '22
(S5)</c:v>
                </c:pt>
                <c:pt idx="3">
                  <c:v>March '23
(S6)</c:v>
                </c:pt>
                <c:pt idx="4">
                  <c:v>May '23
(S7)</c:v>
                </c:pt>
                <c:pt idx="5">
                  <c:v>Sep '23
(S9)</c:v>
                </c:pt>
                <c:pt idx="6">
                  <c:v>Feb '24
(S11)</c:v>
                </c:pt>
                <c:pt idx="7">
                  <c:v>May '24
(S12)</c:v>
                </c:pt>
                <c:pt idx="8">
                  <c:v>July '24
(S13)</c:v>
                </c:pt>
              </c:strCache>
            </c:strRef>
          </c:cat>
          <c:val>
            <c:numRef>
              <c:f>Sheet1!$E$2:$E$10</c:f>
              <c:numCache>
                <c:formatCode>0%</c:formatCode>
                <c:ptCount val="9"/>
                <c:pt idx="0">
                  <c:v>0.46</c:v>
                </c:pt>
                <c:pt idx="1">
                  <c:v>0.41</c:v>
                </c:pt>
                <c:pt idx="2">
                  <c:v>0.37</c:v>
                </c:pt>
                <c:pt idx="3">
                  <c:v>0.37</c:v>
                </c:pt>
                <c:pt idx="4">
                  <c:v>0.36</c:v>
                </c:pt>
                <c:pt idx="5">
                  <c:v>#N/A</c:v>
                </c:pt>
                <c:pt idx="6">
                  <c:v>0.33</c:v>
                </c:pt>
                <c:pt idx="7">
                  <c:v>0.25</c:v>
                </c:pt>
                <c:pt idx="8">
                  <c:v>0.25</c:v>
                </c:pt>
              </c:numCache>
            </c:numRef>
          </c:val>
          <c:smooth val="1"/>
          <c:extLst>
            <c:ext xmlns:c16="http://schemas.microsoft.com/office/drawing/2014/chart" uri="{C3380CC4-5D6E-409C-BE32-E72D297353CC}">
              <c16:uniqueId val="{0000000F-DBA1-48BA-ADF6-A437E15C2732}"/>
            </c:ext>
          </c:extLst>
        </c:ser>
        <c:dLbls>
          <c:showLegendKey val="0"/>
          <c:showVal val="0"/>
          <c:showCatName val="0"/>
          <c:showSerName val="0"/>
          <c:showPercent val="0"/>
          <c:showBubbleSize val="0"/>
        </c:dLbls>
        <c:marker val="1"/>
        <c:smooth val="0"/>
        <c:axId val="357045768"/>
        <c:axId val="357033616"/>
        <c:extLst/>
      </c:lineChart>
      <c:catAx>
        <c:axId val="357045768"/>
        <c:scaling>
          <c:orientation val="minMax"/>
        </c:scaling>
        <c:delete val="0"/>
        <c:axPos val="b"/>
        <c:numFmt formatCode="General" sourceLinked="1"/>
        <c:majorTickMark val="out"/>
        <c:minorTickMark val="none"/>
        <c:tickLblPos val="nextTo"/>
        <c:spPr>
          <a:ln>
            <a:noFill/>
          </a:ln>
        </c:spPr>
        <c:txPr>
          <a:bodyPr/>
          <a:lstStyle/>
          <a:p>
            <a:pPr>
              <a:defRPr lang="en-US" sz="1200" b="1" kern="1200">
                <a:solidFill>
                  <a:srgbClr val="5C5B5A"/>
                </a:solidFill>
                <a:latin typeface="Arial"/>
                <a:ea typeface="+mn-ea"/>
                <a:cs typeface="+mn-cs"/>
              </a:defRPr>
            </a:pPr>
            <a:endParaRPr lang="en-US"/>
          </a:p>
        </c:txPr>
        <c:crossAx val="357033616"/>
        <c:crosses val="autoZero"/>
        <c:auto val="1"/>
        <c:lblAlgn val="ctr"/>
        <c:lblOffset val="100"/>
        <c:noMultiLvlLbl val="0"/>
      </c:catAx>
      <c:valAx>
        <c:axId val="357033616"/>
        <c:scaling>
          <c:orientation val="minMax"/>
          <c:max val="0.5"/>
          <c:min val="0"/>
        </c:scaling>
        <c:delete val="1"/>
        <c:axPos val="l"/>
        <c:numFmt formatCode="0%" sourceLinked="1"/>
        <c:majorTickMark val="out"/>
        <c:minorTickMark val="none"/>
        <c:tickLblPos val="nextTo"/>
        <c:crossAx val="357045768"/>
        <c:crosses val="autoZero"/>
        <c:crossBetween val="between"/>
      </c:valAx>
    </c:plotArea>
    <c:plotVisOnly val="1"/>
    <c:dispBlanksAs val="gap"/>
    <c:showDLblsOverMax val="0"/>
  </c:chart>
  <c:txPr>
    <a:bodyPr/>
    <a:lstStyle/>
    <a:p>
      <a:pPr>
        <a:defRPr sz="1000"/>
      </a:pPr>
      <a:endParaRPr lang="en-US"/>
    </a:p>
  </c:txPr>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0685729847776357E-3"/>
          <c:y val="2.579233171394954E-4"/>
          <c:w val="0.97237174764303946"/>
          <c:h val="0.86634168018767499"/>
        </c:manualLayout>
      </c:layout>
      <c:lineChart>
        <c:grouping val="standard"/>
        <c:varyColors val="0"/>
        <c:ser>
          <c:idx val="0"/>
          <c:order val="0"/>
          <c:tx>
            <c:strRef>
              <c:f>Sheet1!$B$1</c:f>
              <c:strCache>
                <c:ptCount val="1"/>
                <c:pt idx="0">
                  <c:v>Spending less on non-essentials</c:v>
                </c:pt>
              </c:strCache>
            </c:strRef>
          </c:tx>
          <c:spPr>
            <a:ln w="38100">
              <a:solidFill>
                <a:schemeClr val="accent6">
                  <a:lumMod val="50000"/>
                </a:schemeClr>
              </a:solidFill>
            </a:ln>
          </c:spPr>
          <c:marker>
            <c:symbol val="circle"/>
            <c:size val="7"/>
            <c:spPr>
              <a:solidFill>
                <a:schemeClr val="accent6">
                  <a:lumMod val="50000"/>
                </a:schemeClr>
              </a:solidFill>
              <a:ln w="38100">
                <a:solidFill>
                  <a:schemeClr val="accent6">
                    <a:lumMod val="50000"/>
                  </a:schemeClr>
                </a:solidFill>
              </a:ln>
            </c:spPr>
          </c:marker>
          <c:dPt>
            <c:idx val="1"/>
            <c:bubble3D val="0"/>
            <c:extLst>
              <c:ext xmlns:c16="http://schemas.microsoft.com/office/drawing/2014/chart" uri="{C3380CC4-5D6E-409C-BE32-E72D297353CC}">
                <c16:uniqueId val="{0000001E-2521-4017-B168-E46A9D86A448}"/>
              </c:ext>
            </c:extLst>
          </c:dPt>
          <c:dPt>
            <c:idx val="2"/>
            <c:bubble3D val="0"/>
            <c:extLst>
              <c:ext xmlns:c16="http://schemas.microsoft.com/office/drawing/2014/chart" uri="{C3380CC4-5D6E-409C-BE32-E72D297353CC}">
                <c16:uniqueId val="{0000001F-2521-4017-B168-E46A9D86A448}"/>
              </c:ext>
            </c:extLst>
          </c:dPt>
          <c:dPt>
            <c:idx val="3"/>
            <c:bubble3D val="0"/>
            <c:extLst>
              <c:ext xmlns:c16="http://schemas.microsoft.com/office/drawing/2014/chart" uri="{C3380CC4-5D6E-409C-BE32-E72D297353CC}">
                <c16:uniqueId val="{00000020-2521-4017-B168-E46A9D86A448}"/>
              </c:ext>
            </c:extLst>
          </c:dPt>
          <c:dPt>
            <c:idx val="5"/>
            <c:bubble3D val="0"/>
            <c:extLst>
              <c:ext xmlns:c16="http://schemas.microsoft.com/office/drawing/2014/chart" uri="{C3380CC4-5D6E-409C-BE32-E72D297353CC}">
                <c16:uniqueId val="{00000019-2521-4017-B168-E46A9D86A448}"/>
              </c:ext>
            </c:extLst>
          </c:dPt>
          <c:dLbls>
            <c:dLbl>
              <c:idx val="0"/>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521-4017-B168-E46A9D86A448}"/>
                </c:ext>
              </c:extLst>
            </c:dLbl>
            <c:dLbl>
              <c:idx val="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2521-4017-B168-E46A9D86A448}"/>
                </c:ext>
              </c:extLst>
            </c:dLbl>
            <c:dLbl>
              <c:idx val="6"/>
              <c:tx>
                <c:rich>
                  <a:bodyPr/>
                  <a:lstStyle/>
                  <a:p>
                    <a:fld id="{892432E9-6613-40F4-988D-59E032F0E1C7}" type="VALUE">
                      <a:rPr lang="en-US" smtClean="0"/>
                      <a:pPr/>
                      <a:t>[VALUE]</a:t>
                    </a:fld>
                    <a:r>
                      <a:rPr lang="en-US" baseline="0"/>
                      <a:t> </a:t>
                    </a:r>
                  </a:p>
                </c:rich>
              </c:tx>
              <c:dLblPos val="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521-4017-B168-E46A9D86A448}"/>
                </c:ext>
              </c:extLst>
            </c:dLbl>
            <c:dLbl>
              <c:idx val="7"/>
              <c:tx>
                <c:rich>
                  <a:bodyPr/>
                  <a:lstStyle/>
                  <a:p>
                    <a:r>
                      <a:rPr lang="en-US" dirty="0"/>
                      <a:t>53%</a:t>
                    </a:r>
                  </a:p>
                </c:rich>
              </c:tx>
              <c:dLblPos val="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D-D334-4638-B923-FB6B3D8CBCE8}"/>
                </c:ext>
              </c:extLst>
            </c:dLbl>
            <c:dLbl>
              <c:idx val="8"/>
              <c:tx>
                <c:rich>
                  <a:bodyPr/>
                  <a:lstStyle/>
                  <a:p>
                    <a:fld id="{1676AB1B-6061-4073-AC0B-49F44B2C4DDB}" type="VALUE">
                      <a:rPr lang="en-US" smtClean="0"/>
                      <a:pPr/>
                      <a:t>[VALUE]</a:t>
                    </a:fld>
                    <a:r>
                      <a:rPr lang="en-US" dirty="0"/>
                      <a:t> (60%)</a:t>
                    </a:r>
                  </a:p>
                </c:rich>
              </c:tx>
              <c:dLblPos val="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D-90EA-465B-A51B-7715FD4CABD4}"/>
                </c:ext>
              </c:extLst>
            </c:dLbl>
            <c:spPr>
              <a:noFill/>
              <a:ln>
                <a:noFill/>
              </a:ln>
              <a:effectLst/>
            </c:spPr>
            <c:txPr>
              <a:bodyPr wrap="square" lIns="38100" tIns="19050" rIns="38100" bIns="19050" anchor="ctr">
                <a:spAutoFit/>
              </a:bodyPr>
              <a:lstStyle/>
              <a:p>
                <a:pPr>
                  <a:defRPr sz="1200" b="1">
                    <a:solidFill>
                      <a:schemeClr val="accent6">
                        <a:lumMod val="50000"/>
                      </a:schemeClr>
                    </a:solidFill>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ext>
            </c:extLst>
          </c:dLbls>
          <c:cat>
            <c:strRef>
              <c:f>Sheet1!$A$2:$A$10</c:f>
              <c:strCache>
                <c:ptCount val="9"/>
                <c:pt idx="0">
                  <c:v>Sep '22
(S3)</c:v>
                </c:pt>
                <c:pt idx="1">
                  <c:v>Nov '22
(S4)</c:v>
                </c:pt>
                <c:pt idx="2">
                  <c:v>Dec '22
(S5)</c:v>
                </c:pt>
                <c:pt idx="3">
                  <c:v>March '23
(S6)</c:v>
                </c:pt>
                <c:pt idx="4">
                  <c:v>May '23
(S7)</c:v>
                </c:pt>
                <c:pt idx="5">
                  <c:v>Sep '23
(S9)</c:v>
                </c:pt>
                <c:pt idx="6">
                  <c:v>Feb '24
(S11)</c:v>
                </c:pt>
                <c:pt idx="7">
                  <c:v>May '24
(S12)</c:v>
                </c:pt>
                <c:pt idx="8">
                  <c:v>July '24
(S13)</c:v>
                </c:pt>
              </c:strCache>
            </c:strRef>
          </c:cat>
          <c:val>
            <c:numRef>
              <c:f>Sheet1!$B$2:$B$10</c:f>
              <c:numCache>
                <c:formatCode>0%</c:formatCode>
                <c:ptCount val="9"/>
                <c:pt idx="0">
                  <c:v>0.68</c:v>
                </c:pt>
                <c:pt idx="1">
                  <c:v>0.65</c:v>
                </c:pt>
                <c:pt idx="2">
                  <c:v>0.62</c:v>
                </c:pt>
                <c:pt idx="3">
                  <c:v>0.65</c:v>
                </c:pt>
                <c:pt idx="4">
                  <c:v>0.61</c:v>
                </c:pt>
                <c:pt idx="5">
                  <c:v>0.56000000000000005</c:v>
                </c:pt>
                <c:pt idx="6">
                  <c:v>0.6</c:v>
                </c:pt>
                <c:pt idx="7">
                  <c:v>0.53</c:v>
                </c:pt>
                <c:pt idx="8">
                  <c:v>0.52</c:v>
                </c:pt>
              </c:numCache>
            </c:numRef>
          </c:val>
          <c:smooth val="1"/>
          <c:extLst>
            <c:ext xmlns:c16="http://schemas.microsoft.com/office/drawing/2014/chart" uri="{C3380CC4-5D6E-409C-BE32-E72D297353CC}">
              <c16:uniqueId val="{00000002-2521-4017-B168-E46A9D86A448}"/>
            </c:ext>
          </c:extLst>
        </c:ser>
        <c:ser>
          <c:idx val="1"/>
          <c:order val="1"/>
          <c:tx>
            <c:strRef>
              <c:f>Sheet1!$C$1</c:f>
              <c:strCache>
                <c:ptCount val="1"/>
                <c:pt idx="0">
                  <c:v>Shopping around more </c:v>
                </c:pt>
              </c:strCache>
            </c:strRef>
          </c:tx>
          <c:spPr>
            <a:ln w="38100">
              <a:solidFill>
                <a:srgbClr val="00B050"/>
              </a:solidFill>
            </a:ln>
          </c:spPr>
          <c:marker>
            <c:symbol val="circle"/>
            <c:size val="7"/>
            <c:spPr>
              <a:solidFill>
                <a:srgbClr val="00B050"/>
              </a:solidFill>
              <a:ln w="38100">
                <a:solidFill>
                  <a:srgbClr val="00B050"/>
                </a:solidFill>
              </a:ln>
            </c:spPr>
          </c:marker>
          <c:dPt>
            <c:idx val="1"/>
            <c:bubble3D val="0"/>
            <c:extLst>
              <c:ext xmlns:c16="http://schemas.microsoft.com/office/drawing/2014/chart" uri="{C3380CC4-5D6E-409C-BE32-E72D297353CC}">
                <c16:uniqueId val="{00000026-2521-4017-B168-E46A9D86A448}"/>
              </c:ext>
            </c:extLst>
          </c:dPt>
          <c:dPt>
            <c:idx val="2"/>
            <c:bubble3D val="0"/>
            <c:extLst>
              <c:ext xmlns:c16="http://schemas.microsoft.com/office/drawing/2014/chart" uri="{C3380CC4-5D6E-409C-BE32-E72D297353CC}">
                <c16:uniqueId val="{00000025-2521-4017-B168-E46A9D86A448}"/>
              </c:ext>
            </c:extLst>
          </c:dPt>
          <c:dPt>
            <c:idx val="3"/>
            <c:bubble3D val="0"/>
            <c:extLst>
              <c:ext xmlns:c16="http://schemas.microsoft.com/office/drawing/2014/chart" uri="{C3380CC4-5D6E-409C-BE32-E72D297353CC}">
                <c16:uniqueId val="{00000024-2521-4017-B168-E46A9D86A448}"/>
              </c:ext>
            </c:extLst>
          </c:dPt>
          <c:dPt>
            <c:idx val="5"/>
            <c:bubble3D val="0"/>
            <c:extLst>
              <c:ext xmlns:c16="http://schemas.microsoft.com/office/drawing/2014/chart" uri="{C3380CC4-5D6E-409C-BE32-E72D297353CC}">
                <c16:uniqueId val="{00000018-2521-4017-B168-E46A9D86A448}"/>
              </c:ext>
            </c:extLst>
          </c:dPt>
          <c:dLbls>
            <c:dLbl>
              <c:idx val="0"/>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521-4017-B168-E46A9D86A448}"/>
                </c:ext>
              </c:extLst>
            </c:dLbl>
            <c:dLbl>
              <c:idx val="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2521-4017-B168-E46A9D86A448}"/>
                </c:ext>
              </c:extLst>
            </c:dLbl>
            <c:dLbl>
              <c:idx val="6"/>
              <c:layout>
                <c:manualLayout>
                  <c:x val="-2.7231432065215846E-2"/>
                  <c:y val="-4.2132309174971558E-2"/>
                </c:manualLayout>
              </c:layout>
              <c:tx>
                <c:rich>
                  <a:bodyPr/>
                  <a:lstStyle/>
                  <a:p>
                    <a:r>
                      <a:rPr lang="en-US" baseline="0"/>
                      <a:t>51%</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2521-4017-B168-E46A9D86A448}"/>
                </c:ext>
              </c:extLst>
            </c:dLbl>
            <c:dLbl>
              <c:idx val="7"/>
              <c:layout>
                <c:manualLayout>
                  <c:x val="-3.6034869916076726E-3"/>
                  <c:y val="-2.9081543021448129E-2"/>
                </c:manualLayout>
              </c:layout>
              <c:tx>
                <c:rich>
                  <a:bodyPr/>
                  <a:lstStyle/>
                  <a:p>
                    <a:r>
                      <a:rPr lang="en-US" dirty="0"/>
                      <a:t>43%</a:t>
                    </a:r>
                    <a:r>
                      <a:rPr lang="en-US" baseline="0" dirty="0"/>
                      <a:t> </a:t>
                    </a:r>
                    <a:endParaRPr lang="en-US" dirty="0"/>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E-D334-4638-B923-FB6B3D8CBCE8}"/>
                </c:ext>
              </c:extLst>
            </c:dLbl>
            <c:dLbl>
              <c:idx val="8"/>
              <c:tx>
                <c:rich>
                  <a:bodyPr/>
                  <a:lstStyle/>
                  <a:p>
                    <a:r>
                      <a:rPr lang="en-US" dirty="0"/>
                      <a:t>44%</a:t>
                    </a:r>
                    <a:r>
                      <a:rPr lang="en-US" baseline="0" dirty="0"/>
                      <a:t> (44%)</a:t>
                    </a:r>
                    <a:endParaRPr lang="en-US" dirty="0"/>
                  </a:p>
                </c:rich>
              </c:tx>
              <c:dLblPos val="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E-90EA-465B-A51B-7715FD4CABD4}"/>
                </c:ext>
              </c:extLst>
            </c:dLbl>
            <c:spPr>
              <a:noFill/>
              <a:ln>
                <a:noFill/>
              </a:ln>
              <a:effectLst/>
            </c:spPr>
            <c:txPr>
              <a:bodyPr wrap="square" lIns="38100" tIns="19050" rIns="38100" bIns="19050" anchor="ctr">
                <a:spAutoFit/>
              </a:bodyPr>
              <a:lstStyle/>
              <a:p>
                <a:pPr>
                  <a:defRPr sz="1200" b="1">
                    <a:solidFill>
                      <a:srgbClr val="00B050"/>
                    </a:solidFill>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Sheet1!$A$2:$A$10</c:f>
              <c:strCache>
                <c:ptCount val="9"/>
                <c:pt idx="0">
                  <c:v>Sep '22
(S3)</c:v>
                </c:pt>
                <c:pt idx="1">
                  <c:v>Nov '22
(S4)</c:v>
                </c:pt>
                <c:pt idx="2">
                  <c:v>Dec '22
(S5)</c:v>
                </c:pt>
                <c:pt idx="3">
                  <c:v>March '23
(S6)</c:v>
                </c:pt>
                <c:pt idx="4">
                  <c:v>May '23
(S7)</c:v>
                </c:pt>
                <c:pt idx="5">
                  <c:v>Sep '23
(S9)</c:v>
                </c:pt>
                <c:pt idx="6">
                  <c:v>Feb '24
(S11)</c:v>
                </c:pt>
                <c:pt idx="7">
                  <c:v>May '24
(S12)</c:v>
                </c:pt>
                <c:pt idx="8">
                  <c:v>July '24
(S13)</c:v>
                </c:pt>
              </c:strCache>
            </c:strRef>
          </c:cat>
          <c:val>
            <c:numRef>
              <c:f>Sheet1!$C$2:$C$10</c:f>
              <c:numCache>
                <c:formatCode>0%</c:formatCode>
                <c:ptCount val="9"/>
                <c:pt idx="0">
                  <c:v>0.51</c:v>
                </c:pt>
                <c:pt idx="1">
                  <c:v>0.51</c:v>
                </c:pt>
                <c:pt idx="2">
                  <c:v>0.47</c:v>
                </c:pt>
                <c:pt idx="3">
                  <c:v>0.51</c:v>
                </c:pt>
                <c:pt idx="4">
                  <c:v>0.49</c:v>
                </c:pt>
                <c:pt idx="5">
                  <c:v>0.5</c:v>
                </c:pt>
                <c:pt idx="6">
                  <c:v>0.51</c:v>
                </c:pt>
                <c:pt idx="7">
                  <c:v>0.43</c:v>
                </c:pt>
                <c:pt idx="8">
                  <c:v>0.44</c:v>
                </c:pt>
              </c:numCache>
            </c:numRef>
          </c:val>
          <c:smooth val="1"/>
          <c:extLst>
            <c:ext xmlns:c16="http://schemas.microsoft.com/office/drawing/2014/chart" uri="{C3380CC4-5D6E-409C-BE32-E72D297353CC}">
              <c16:uniqueId val="{00000005-2521-4017-B168-E46A9D86A448}"/>
            </c:ext>
          </c:extLst>
        </c:ser>
        <c:ser>
          <c:idx val="2"/>
          <c:order val="2"/>
          <c:tx>
            <c:strRef>
              <c:f>Sheet1!$D$1</c:f>
              <c:strCache>
                <c:ptCount val="1"/>
                <c:pt idx="0">
                  <c:v>Using less gas in my home</c:v>
                </c:pt>
              </c:strCache>
            </c:strRef>
          </c:tx>
          <c:spPr>
            <a:ln w="38100">
              <a:solidFill>
                <a:schemeClr val="accent6">
                  <a:lumMod val="75000"/>
                </a:schemeClr>
              </a:solidFill>
            </a:ln>
          </c:spPr>
          <c:marker>
            <c:symbol val="circle"/>
            <c:size val="7"/>
            <c:spPr>
              <a:solidFill>
                <a:schemeClr val="accent6">
                  <a:lumMod val="75000"/>
                </a:schemeClr>
              </a:solidFill>
              <a:ln w="38100">
                <a:solidFill>
                  <a:schemeClr val="accent6">
                    <a:lumMod val="75000"/>
                  </a:schemeClr>
                </a:solidFill>
              </a:ln>
            </c:spPr>
          </c:marker>
          <c:dPt>
            <c:idx val="1"/>
            <c:bubble3D val="0"/>
            <c:extLst>
              <c:ext xmlns:c16="http://schemas.microsoft.com/office/drawing/2014/chart" uri="{C3380CC4-5D6E-409C-BE32-E72D297353CC}">
                <c16:uniqueId val="{00000021-2521-4017-B168-E46A9D86A448}"/>
              </c:ext>
            </c:extLst>
          </c:dPt>
          <c:dPt>
            <c:idx val="2"/>
            <c:bubble3D val="0"/>
            <c:extLst>
              <c:ext xmlns:c16="http://schemas.microsoft.com/office/drawing/2014/chart" uri="{C3380CC4-5D6E-409C-BE32-E72D297353CC}">
                <c16:uniqueId val="{00000022-2521-4017-B168-E46A9D86A448}"/>
              </c:ext>
            </c:extLst>
          </c:dPt>
          <c:dPt>
            <c:idx val="3"/>
            <c:bubble3D val="0"/>
            <c:extLst>
              <c:ext xmlns:c16="http://schemas.microsoft.com/office/drawing/2014/chart" uri="{C3380CC4-5D6E-409C-BE32-E72D297353CC}">
                <c16:uniqueId val="{00000023-2521-4017-B168-E46A9D86A448}"/>
              </c:ext>
            </c:extLst>
          </c:dPt>
          <c:dPt>
            <c:idx val="5"/>
            <c:bubble3D val="0"/>
            <c:extLst>
              <c:ext xmlns:c16="http://schemas.microsoft.com/office/drawing/2014/chart" uri="{C3380CC4-5D6E-409C-BE32-E72D297353CC}">
                <c16:uniqueId val="{00000017-2521-4017-B168-E46A9D86A448}"/>
              </c:ext>
            </c:extLst>
          </c:dPt>
          <c:dLbls>
            <c:dLbl>
              <c:idx val="0"/>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521-4017-B168-E46A9D86A448}"/>
                </c:ext>
              </c:extLst>
            </c:dLbl>
            <c:dLbl>
              <c:idx val="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2521-4017-B168-E46A9D86A448}"/>
                </c:ext>
              </c:extLst>
            </c:dLbl>
            <c:dLbl>
              <c:idx val="5"/>
              <c:delete val="1"/>
              <c:extLst>
                <c:ext xmlns:c15="http://schemas.microsoft.com/office/drawing/2012/chart" uri="{CE6537A1-D6FC-4f65-9D91-7224C49458BB}"/>
                <c:ext xmlns:c16="http://schemas.microsoft.com/office/drawing/2014/chart" uri="{C3380CC4-5D6E-409C-BE32-E72D297353CC}">
                  <c16:uniqueId val="{00000017-2521-4017-B168-E46A9D86A448}"/>
                </c:ext>
              </c:extLst>
            </c:dLbl>
            <c:dLbl>
              <c:idx val="6"/>
              <c:layout>
                <c:manualLayout>
                  <c:x val="-2.3092289380024413E-2"/>
                  <c:y val="-2.3624732594070049E-2"/>
                </c:manualLayout>
              </c:layout>
              <c:tx>
                <c:rich>
                  <a:bodyPr/>
                  <a:lstStyle/>
                  <a:p>
                    <a:fld id="{68FE668D-A1CD-456A-9F9E-CCB62FE28D12}" type="VALUE">
                      <a:rPr lang="en-US" smtClean="0"/>
                      <a:pPr/>
                      <a:t>[VALUE]</a:t>
                    </a:fld>
                    <a:r>
                      <a:rPr lang="en-US"/>
                      <a:t> </a:t>
                    </a:r>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2521-4017-B168-E46A9D86A448}"/>
                </c:ext>
              </c:extLst>
            </c:dLbl>
            <c:dLbl>
              <c:idx val="7"/>
              <c:layout>
                <c:manualLayout>
                  <c:x val="5.9239714881430998E-3"/>
                  <c:y val="-5.6397185938727263E-3"/>
                </c:manualLayout>
              </c:layout>
              <c:tx>
                <c:rich>
                  <a:bodyPr wrap="square" lIns="38100" tIns="19050" rIns="38100" bIns="19050" anchor="ctr">
                    <a:noAutofit/>
                  </a:bodyPr>
                  <a:lstStyle/>
                  <a:p>
                    <a:pPr>
                      <a:defRPr sz="1200" b="1">
                        <a:solidFill>
                          <a:schemeClr val="accent6">
                            <a:lumMod val="75000"/>
                          </a:schemeClr>
                        </a:solidFill>
                      </a:defRPr>
                    </a:pPr>
                    <a:r>
                      <a:rPr lang="en-US" sz="1200" dirty="0"/>
                      <a:t>41%</a:t>
                    </a:r>
                  </a:p>
                </c:rich>
              </c:tx>
              <c:spPr>
                <a:noFill/>
                <a:ln>
                  <a:noFill/>
                </a:ln>
                <a:effectLst/>
              </c:spPr>
              <c:dLblPos val="r"/>
              <c:showLegendKey val="0"/>
              <c:showVal val="1"/>
              <c:showCatName val="0"/>
              <c:showSerName val="0"/>
              <c:showPercent val="0"/>
              <c:showBubbleSize val="0"/>
              <c:extLst>
                <c:ext xmlns:c15="http://schemas.microsoft.com/office/drawing/2012/chart" uri="{CE6537A1-D6FC-4f65-9D91-7224C49458BB}">
                  <c15:layout>
                    <c:manualLayout>
                      <c:w val="3.9928508077272162E-2"/>
                      <c:h val="6.9194749986807871E-2"/>
                    </c:manualLayout>
                  </c15:layout>
                  <c15:showDataLabelsRange val="0"/>
                </c:ext>
                <c:ext xmlns:c16="http://schemas.microsoft.com/office/drawing/2014/chart" uri="{C3380CC4-5D6E-409C-BE32-E72D297353CC}">
                  <c16:uniqueId val="{0000001F-D334-4638-B923-FB6B3D8CBCE8}"/>
                </c:ext>
              </c:extLst>
            </c:dLbl>
            <c:dLbl>
              <c:idx val="8"/>
              <c:layout>
                <c:manualLayout>
                  <c:x val="-2.492783758161796E-2"/>
                  <c:y val="-3.1232675145390344E-2"/>
                </c:manualLayout>
              </c:layout>
              <c:tx>
                <c:rich>
                  <a:bodyPr/>
                  <a:lstStyle/>
                  <a:p>
                    <a:fld id="{3135AA4D-4866-410F-AE11-8BDC14315AEF}" type="VALUE">
                      <a:rPr lang="en-US" smtClean="0"/>
                      <a:pPr/>
                      <a:t>[VALUE]</a:t>
                    </a:fld>
                    <a:r>
                      <a:rPr lang="en-US" dirty="0"/>
                      <a:t> (41%)</a:t>
                    </a:r>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1-90EA-465B-A51B-7715FD4CABD4}"/>
                </c:ext>
              </c:extLst>
            </c:dLbl>
            <c:spPr>
              <a:noFill/>
              <a:ln>
                <a:noFill/>
              </a:ln>
              <a:effectLst/>
            </c:spPr>
            <c:txPr>
              <a:bodyPr wrap="square" lIns="38100" tIns="19050" rIns="38100" bIns="19050" anchor="ctr">
                <a:spAutoFit/>
              </a:bodyPr>
              <a:lstStyle/>
              <a:p>
                <a:pPr>
                  <a:defRPr sz="1200" b="1">
                    <a:solidFill>
                      <a:schemeClr val="accent6">
                        <a:lumMod val="75000"/>
                      </a:schemeClr>
                    </a:solidFill>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Sheet1!$A$2:$A$10</c:f>
              <c:strCache>
                <c:ptCount val="9"/>
                <c:pt idx="0">
                  <c:v>Sep '22
(S3)</c:v>
                </c:pt>
                <c:pt idx="1">
                  <c:v>Nov '22
(S4)</c:v>
                </c:pt>
                <c:pt idx="2">
                  <c:v>Dec '22
(S5)</c:v>
                </c:pt>
                <c:pt idx="3">
                  <c:v>March '23
(S6)</c:v>
                </c:pt>
                <c:pt idx="4">
                  <c:v>May '23
(S7)</c:v>
                </c:pt>
                <c:pt idx="5">
                  <c:v>Sep '23
(S9)</c:v>
                </c:pt>
                <c:pt idx="6">
                  <c:v>Feb '24
(S11)</c:v>
                </c:pt>
                <c:pt idx="7">
                  <c:v>May '24
(S12)</c:v>
                </c:pt>
                <c:pt idx="8">
                  <c:v>July '24
(S13)</c:v>
                </c:pt>
              </c:strCache>
            </c:strRef>
          </c:cat>
          <c:val>
            <c:numRef>
              <c:f>Sheet1!$D$2:$D$10</c:f>
              <c:numCache>
                <c:formatCode>0%</c:formatCode>
                <c:ptCount val="9"/>
                <c:pt idx="0">
                  <c:v>0.62</c:v>
                </c:pt>
                <c:pt idx="1">
                  <c:v>0.63</c:v>
                </c:pt>
                <c:pt idx="2">
                  <c:v>0.56999999999999995</c:v>
                </c:pt>
                <c:pt idx="3">
                  <c:v>0.59</c:v>
                </c:pt>
                <c:pt idx="4">
                  <c:v>0.54</c:v>
                </c:pt>
                <c:pt idx="5">
                  <c:v>0.45</c:v>
                </c:pt>
                <c:pt idx="6">
                  <c:v>0.45</c:v>
                </c:pt>
                <c:pt idx="7">
                  <c:v>0.41</c:v>
                </c:pt>
                <c:pt idx="8">
                  <c:v>0.37</c:v>
                </c:pt>
              </c:numCache>
            </c:numRef>
          </c:val>
          <c:smooth val="1"/>
          <c:extLst>
            <c:ext xmlns:c16="http://schemas.microsoft.com/office/drawing/2014/chart" uri="{C3380CC4-5D6E-409C-BE32-E72D297353CC}">
              <c16:uniqueId val="{00000008-2521-4017-B168-E46A9D86A448}"/>
            </c:ext>
          </c:extLst>
        </c:ser>
        <c:ser>
          <c:idx val="3"/>
          <c:order val="3"/>
          <c:tx>
            <c:strRef>
              <c:f>Sheet1!$E$1</c:f>
              <c:strCache>
                <c:ptCount val="1"/>
                <c:pt idx="0">
                  <c:v>Spending less on food shopping and essentials</c:v>
                </c:pt>
              </c:strCache>
            </c:strRef>
          </c:tx>
          <c:spPr>
            <a:ln w="38100">
              <a:solidFill>
                <a:schemeClr val="accent6"/>
              </a:solidFill>
            </a:ln>
          </c:spPr>
          <c:marker>
            <c:symbol val="circle"/>
            <c:size val="7"/>
            <c:spPr>
              <a:solidFill>
                <a:schemeClr val="accent6"/>
              </a:solidFill>
              <a:ln w="38100">
                <a:solidFill>
                  <a:schemeClr val="accent6"/>
                </a:solidFill>
              </a:ln>
            </c:spPr>
          </c:marker>
          <c:dPt>
            <c:idx val="1"/>
            <c:bubble3D val="0"/>
            <c:extLst>
              <c:ext xmlns:c16="http://schemas.microsoft.com/office/drawing/2014/chart" uri="{C3380CC4-5D6E-409C-BE32-E72D297353CC}">
                <c16:uniqueId val="{00000029-2521-4017-B168-E46A9D86A448}"/>
              </c:ext>
            </c:extLst>
          </c:dPt>
          <c:dPt>
            <c:idx val="2"/>
            <c:bubble3D val="0"/>
            <c:extLst>
              <c:ext xmlns:c16="http://schemas.microsoft.com/office/drawing/2014/chart" uri="{C3380CC4-5D6E-409C-BE32-E72D297353CC}">
                <c16:uniqueId val="{00000028-2521-4017-B168-E46A9D86A448}"/>
              </c:ext>
            </c:extLst>
          </c:dPt>
          <c:dPt>
            <c:idx val="3"/>
            <c:bubble3D val="0"/>
            <c:extLst>
              <c:ext xmlns:c16="http://schemas.microsoft.com/office/drawing/2014/chart" uri="{C3380CC4-5D6E-409C-BE32-E72D297353CC}">
                <c16:uniqueId val="{00000027-2521-4017-B168-E46A9D86A448}"/>
              </c:ext>
            </c:extLst>
          </c:dPt>
          <c:dPt>
            <c:idx val="5"/>
            <c:bubble3D val="0"/>
            <c:extLst>
              <c:ext xmlns:c16="http://schemas.microsoft.com/office/drawing/2014/chart" uri="{C3380CC4-5D6E-409C-BE32-E72D297353CC}">
                <c16:uniqueId val="{00000016-2521-4017-B168-E46A9D86A448}"/>
              </c:ext>
            </c:extLst>
          </c:dPt>
          <c:dLbls>
            <c:dLbl>
              <c:idx val="0"/>
              <c:layout>
                <c:manualLayout>
                  <c:x val="-5.8821015892540851E-2"/>
                  <c:y val="-1.778055661771544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2521-4017-B168-E46A9D86A448}"/>
                </c:ext>
              </c:extLst>
            </c:dLbl>
            <c:dLbl>
              <c:idx val="4"/>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2521-4017-B168-E46A9D86A448}"/>
                </c:ext>
              </c:extLst>
            </c:dLbl>
            <c:dLbl>
              <c:idx val="5"/>
              <c:delete val="1"/>
              <c:extLst>
                <c:ext xmlns:c15="http://schemas.microsoft.com/office/drawing/2012/chart" uri="{CE6537A1-D6FC-4f65-9D91-7224C49458BB}"/>
                <c:ext xmlns:c16="http://schemas.microsoft.com/office/drawing/2014/chart" uri="{C3380CC4-5D6E-409C-BE32-E72D297353CC}">
                  <c16:uniqueId val="{00000016-2521-4017-B168-E46A9D86A448}"/>
                </c:ext>
              </c:extLst>
            </c:dLbl>
            <c:dLbl>
              <c:idx val="6"/>
              <c:layout>
                <c:manualLayout>
                  <c:x val="-2.886536172503049E-2"/>
                  <c:y val="3.9374554323450078E-2"/>
                </c:manualLayout>
              </c:layout>
              <c:tx>
                <c:rich>
                  <a:bodyPr/>
                  <a:lstStyle/>
                  <a:p>
                    <a:fld id="{5BB9E65C-99BD-497D-8928-624181620DE9}" type="VALUE">
                      <a:rPr lang="en-US" smtClean="0"/>
                      <a:pPr/>
                      <a:t>[VALUE]</a:t>
                    </a:fld>
                    <a:r>
                      <a:rPr lang="en-US"/>
                      <a:t> </a:t>
                    </a:r>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2521-4017-B168-E46A9D86A448}"/>
                </c:ext>
              </c:extLst>
            </c:dLbl>
            <c:dLbl>
              <c:idx val="7"/>
              <c:layout>
                <c:manualLayout>
                  <c:x val="-2.0643913996376734E-2"/>
                  <c:y val="2.8833552623149874E-2"/>
                </c:manualLayout>
              </c:layout>
              <c:tx>
                <c:rich>
                  <a:bodyPr/>
                  <a:lstStyle/>
                  <a:p>
                    <a:fld id="{93D75DE2-9A38-410D-BB15-0E21C9990ECE}" type="VALUE">
                      <a:rPr lang="en-US" smtClean="0"/>
                      <a:pPr/>
                      <a:t>[VALUE]</a:t>
                    </a:fld>
                    <a:endParaRPr lang="en-GB"/>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1-D334-4638-B923-FB6B3D8CBCE8}"/>
                </c:ext>
              </c:extLst>
            </c:dLbl>
            <c:dLbl>
              <c:idx val="8"/>
              <c:layout>
                <c:manualLayout>
                  <c:x val="-2.2297630690993858E-2"/>
                  <c:y val="3.2198143893931386E-2"/>
                </c:manualLayout>
              </c:layout>
              <c:tx>
                <c:rich>
                  <a:bodyPr/>
                  <a:lstStyle/>
                  <a:p>
                    <a:fld id="{408EE315-AAA9-4167-AE33-C2EC4D729FC2}" type="VALUE">
                      <a:rPr lang="en-US" smtClean="0"/>
                      <a:pPr/>
                      <a:t>[VALUE]</a:t>
                    </a:fld>
                    <a:r>
                      <a:rPr lang="en-US" dirty="0"/>
                      <a:t> (42%)</a:t>
                    </a:r>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F-90EA-465B-A51B-7715FD4CABD4}"/>
                </c:ext>
              </c:extLst>
            </c:dLbl>
            <c:spPr>
              <a:noFill/>
              <a:ln>
                <a:noFill/>
              </a:ln>
              <a:effectLst/>
            </c:spPr>
            <c:txPr>
              <a:bodyPr wrap="square" lIns="38100" tIns="19050" rIns="38100" bIns="19050" anchor="ctr">
                <a:spAutoFit/>
              </a:bodyPr>
              <a:lstStyle/>
              <a:p>
                <a:pPr>
                  <a:defRPr sz="1200" b="1">
                    <a:solidFill>
                      <a:schemeClr val="accent6"/>
                    </a:solidFill>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Sheet1!$A$2:$A$10</c:f>
              <c:strCache>
                <c:ptCount val="9"/>
                <c:pt idx="0">
                  <c:v>Sep '22
(S3)</c:v>
                </c:pt>
                <c:pt idx="1">
                  <c:v>Nov '22
(S4)</c:v>
                </c:pt>
                <c:pt idx="2">
                  <c:v>Dec '22
(S5)</c:v>
                </c:pt>
                <c:pt idx="3">
                  <c:v>March '23
(S6)</c:v>
                </c:pt>
                <c:pt idx="4">
                  <c:v>May '23
(S7)</c:v>
                </c:pt>
                <c:pt idx="5">
                  <c:v>Sep '23
(S9)</c:v>
                </c:pt>
                <c:pt idx="6">
                  <c:v>Feb '24
(S11)</c:v>
                </c:pt>
                <c:pt idx="7">
                  <c:v>May '24
(S12)</c:v>
                </c:pt>
                <c:pt idx="8">
                  <c:v>July '24
(S13)</c:v>
                </c:pt>
              </c:strCache>
            </c:strRef>
          </c:cat>
          <c:val>
            <c:numRef>
              <c:f>Sheet1!$E$2:$E$10</c:f>
              <c:numCache>
                <c:formatCode>0%</c:formatCode>
                <c:ptCount val="9"/>
                <c:pt idx="0">
                  <c:v>0.56000000000000005</c:v>
                </c:pt>
                <c:pt idx="1">
                  <c:v>0.49</c:v>
                </c:pt>
                <c:pt idx="2">
                  <c:v>0.46</c:v>
                </c:pt>
                <c:pt idx="3">
                  <c:v>0.46</c:v>
                </c:pt>
                <c:pt idx="4">
                  <c:v>0.47</c:v>
                </c:pt>
                <c:pt idx="5">
                  <c:v>0.43</c:v>
                </c:pt>
                <c:pt idx="6">
                  <c:v>0.43</c:v>
                </c:pt>
                <c:pt idx="7">
                  <c:v>0.4</c:v>
                </c:pt>
                <c:pt idx="8">
                  <c:v>0.37</c:v>
                </c:pt>
              </c:numCache>
            </c:numRef>
          </c:val>
          <c:smooth val="1"/>
          <c:extLst>
            <c:ext xmlns:c16="http://schemas.microsoft.com/office/drawing/2014/chart" uri="{C3380CC4-5D6E-409C-BE32-E72D297353CC}">
              <c16:uniqueId val="{0000000B-2521-4017-B168-E46A9D86A448}"/>
            </c:ext>
          </c:extLst>
        </c:ser>
        <c:ser>
          <c:idx val="4"/>
          <c:order val="4"/>
          <c:tx>
            <c:strRef>
              <c:f>Sheet1!$F$1</c:f>
              <c:strCache>
                <c:ptCount val="1"/>
                <c:pt idx="0">
                  <c:v>Cutting back on home broadband or mobile data plans</c:v>
                </c:pt>
              </c:strCache>
            </c:strRef>
          </c:tx>
          <c:spPr>
            <a:ln w="38100">
              <a:solidFill>
                <a:schemeClr val="accent6">
                  <a:lumMod val="60000"/>
                  <a:lumOff val="40000"/>
                </a:schemeClr>
              </a:solidFill>
            </a:ln>
          </c:spPr>
          <c:marker>
            <c:symbol val="circle"/>
            <c:size val="7"/>
            <c:spPr>
              <a:solidFill>
                <a:schemeClr val="accent6">
                  <a:lumMod val="60000"/>
                  <a:lumOff val="40000"/>
                </a:schemeClr>
              </a:solidFill>
              <a:ln w="38100">
                <a:solidFill>
                  <a:schemeClr val="accent6">
                    <a:lumMod val="60000"/>
                    <a:lumOff val="40000"/>
                  </a:schemeClr>
                </a:solidFill>
              </a:ln>
            </c:spPr>
          </c:marker>
          <c:dPt>
            <c:idx val="0"/>
            <c:bubble3D val="0"/>
            <c:spPr>
              <a:ln w="38100" cap="flat">
                <a:solidFill>
                  <a:schemeClr val="accent6">
                    <a:lumMod val="60000"/>
                    <a:lumOff val="40000"/>
                  </a:schemeClr>
                </a:solidFill>
              </a:ln>
            </c:spPr>
            <c:extLst>
              <c:ext xmlns:c16="http://schemas.microsoft.com/office/drawing/2014/chart" uri="{C3380CC4-5D6E-409C-BE32-E72D297353CC}">
                <c16:uniqueId val="{00000011-B671-43EE-9AED-57F4C704BCF5}"/>
              </c:ext>
            </c:extLst>
          </c:dPt>
          <c:dPt>
            <c:idx val="1"/>
            <c:bubble3D val="0"/>
            <c:spPr>
              <a:ln w="38100" cap="flat">
                <a:solidFill>
                  <a:schemeClr val="accent6">
                    <a:lumMod val="60000"/>
                    <a:lumOff val="40000"/>
                  </a:schemeClr>
                </a:solidFill>
              </a:ln>
            </c:spPr>
            <c:extLst>
              <c:ext xmlns:c16="http://schemas.microsoft.com/office/drawing/2014/chart" uri="{C3380CC4-5D6E-409C-BE32-E72D297353CC}">
                <c16:uniqueId val="{00000013-B671-43EE-9AED-57F4C704BCF5}"/>
              </c:ext>
            </c:extLst>
          </c:dPt>
          <c:dPt>
            <c:idx val="2"/>
            <c:bubble3D val="0"/>
            <c:spPr>
              <a:ln w="38100" cap="flat">
                <a:solidFill>
                  <a:schemeClr val="accent6">
                    <a:lumMod val="60000"/>
                    <a:lumOff val="40000"/>
                  </a:schemeClr>
                </a:solidFill>
              </a:ln>
            </c:spPr>
            <c:extLst>
              <c:ext xmlns:c16="http://schemas.microsoft.com/office/drawing/2014/chart" uri="{C3380CC4-5D6E-409C-BE32-E72D297353CC}">
                <c16:uniqueId val="{00000015-B671-43EE-9AED-57F4C704BCF5}"/>
              </c:ext>
            </c:extLst>
          </c:dPt>
          <c:dPt>
            <c:idx val="3"/>
            <c:bubble3D val="0"/>
            <c:spPr>
              <a:ln w="38100" cap="flat">
                <a:solidFill>
                  <a:schemeClr val="accent6">
                    <a:lumMod val="60000"/>
                    <a:lumOff val="40000"/>
                  </a:schemeClr>
                </a:solidFill>
              </a:ln>
            </c:spPr>
            <c:extLst>
              <c:ext xmlns:c16="http://schemas.microsoft.com/office/drawing/2014/chart" uri="{C3380CC4-5D6E-409C-BE32-E72D297353CC}">
                <c16:uniqueId val="{00000017-B671-43EE-9AED-57F4C704BCF5}"/>
              </c:ext>
            </c:extLst>
          </c:dPt>
          <c:dPt>
            <c:idx val="4"/>
            <c:bubble3D val="0"/>
            <c:spPr>
              <a:ln w="38100" cap="flat">
                <a:solidFill>
                  <a:schemeClr val="accent6">
                    <a:lumMod val="60000"/>
                    <a:lumOff val="40000"/>
                  </a:schemeClr>
                </a:solidFill>
              </a:ln>
            </c:spPr>
            <c:extLst>
              <c:ext xmlns:c16="http://schemas.microsoft.com/office/drawing/2014/chart" uri="{C3380CC4-5D6E-409C-BE32-E72D297353CC}">
                <c16:uniqueId val="{00000019-B671-43EE-9AED-57F4C704BCF5}"/>
              </c:ext>
            </c:extLst>
          </c:dPt>
          <c:dPt>
            <c:idx val="5"/>
            <c:bubble3D val="0"/>
            <c:extLst>
              <c:ext xmlns:c16="http://schemas.microsoft.com/office/drawing/2014/chart" uri="{C3380CC4-5D6E-409C-BE32-E72D297353CC}">
                <c16:uniqueId val="{00000018-B907-48E2-9A83-4B30A5C3FD98}"/>
              </c:ext>
            </c:extLst>
          </c:dPt>
          <c:dPt>
            <c:idx val="6"/>
            <c:bubble3D val="0"/>
            <c:spPr>
              <a:ln w="38100" cap="flat">
                <a:solidFill>
                  <a:schemeClr val="accent6">
                    <a:lumMod val="60000"/>
                    <a:lumOff val="40000"/>
                  </a:schemeClr>
                </a:solidFill>
              </a:ln>
            </c:spPr>
            <c:extLst>
              <c:ext xmlns:c16="http://schemas.microsoft.com/office/drawing/2014/chart" uri="{C3380CC4-5D6E-409C-BE32-E72D297353CC}">
                <c16:uniqueId val="{0000001C-B671-43EE-9AED-57F4C704BCF5}"/>
              </c:ext>
            </c:extLst>
          </c:dPt>
          <c:dLbls>
            <c:dLbl>
              <c:idx val="0"/>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B671-43EE-9AED-57F4C704BCF5}"/>
                </c:ext>
              </c:extLst>
            </c:dLbl>
            <c:dLbl>
              <c:idx val="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B671-43EE-9AED-57F4C704BCF5}"/>
                </c:ext>
              </c:extLst>
            </c:dLbl>
            <c:dLbl>
              <c:idx val="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B671-43EE-9AED-57F4C704BCF5}"/>
                </c:ext>
              </c:extLst>
            </c:dLbl>
            <c:dLbl>
              <c:idx val="7"/>
              <c:layout>
                <c:manualLayout>
                  <c:x val="-2.1041655124994271E-2"/>
                  <c:y val="-3.30943403683418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D334-4638-B923-FB6B3D8CBCE8}"/>
                </c:ext>
              </c:extLst>
            </c:dLbl>
            <c:dLbl>
              <c:idx val="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90EA-465B-A51B-7715FD4CABD4}"/>
                </c:ext>
              </c:extLst>
            </c:dLbl>
            <c:spPr>
              <a:noFill/>
              <a:ln>
                <a:noFill/>
              </a:ln>
              <a:effectLst/>
            </c:spPr>
            <c:txPr>
              <a:bodyPr wrap="square" lIns="38100" tIns="19050" rIns="38100" bIns="19050" anchor="ctr">
                <a:spAutoFit/>
              </a:bodyPr>
              <a:lstStyle/>
              <a:p>
                <a:pPr>
                  <a:defRPr sz="1200" b="1">
                    <a:solidFill>
                      <a:schemeClr val="accent6">
                        <a:lumMod val="60000"/>
                        <a:lumOff val="40000"/>
                      </a:schemeClr>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Sheet1!$A$2:$A$10</c:f>
              <c:strCache>
                <c:ptCount val="9"/>
                <c:pt idx="0">
                  <c:v>Sep '22
(S3)</c:v>
                </c:pt>
                <c:pt idx="1">
                  <c:v>Nov '22
(S4)</c:v>
                </c:pt>
                <c:pt idx="2">
                  <c:v>Dec '22
(S5)</c:v>
                </c:pt>
                <c:pt idx="3">
                  <c:v>March '23
(S6)</c:v>
                </c:pt>
                <c:pt idx="4">
                  <c:v>May '23
(S7)</c:v>
                </c:pt>
                <c:pt idx="5">
                  <c:v>Sep '23
(S9)</c:v>
                </c:pt>
                <c:pt idx="6">
                  <c:v>Feb '24
(S11)</c:v>
                </c:pt>
                <c:pt idx="7">
                  <c:v>May '24
(S12)</c:v>
                </c:pt>
                <c:pt idx="8">
                  <c:v>July '24
(S13)</c:v>
                </c:pt>
              </c:strCache>
            </c:strRef>
          </c:cat>
          <c:val>
            <c:numRef>
              <c:f>Sheet1!$F$2:$F$10</c:f>
              <c:numCache>
                <c:formatCode>0%</c:formatCode>
                <c:ptCount val="9"/>
                <c:pt idx="0">
                  <c:v>0.16</c:v>
                </c:pt>
                <c:pt idx="1">
                  <c:v>0.12</c:v>
                </c:pt>
                <c:pt idx="2">
                  <c:v>0.14000000000000001</c:v>
                </c:pt>
                <c:pt idx="3">
                  <c:v>0.16</c:v>
                </c:pt>
                <c:pt idx="4">
                  <c:v>0.17</c:v>
                </c:pt>
                <c:pt idx="5">
                  <c:v>0.15</c:v>
                </c:pt>
                <c:pt idx="6">
                  <c:v>0.17</c:v>
                </c:pt>
                <c:pt idx="7">
                  <c:v>0.11</c:v>
                </c:pt>
                <c:pt idx="8">
                  <c:v>0.13</c:v>
                </c:pt>
              </c:numCache>
            </c:numRef>
          </c:val>
          <c:smooth val="1"/>
          <c:extLst>
            <c:ext xmlns:c16="http://schemas.microsoft.com/office/drawing/2014/chart" uri="{C3380CC4-5D6E-409C-BE32-E72D297353CC}">
              <c16:uniqueId val="{0000000E-2521-4017-B168-E46A9D86A448}"/>
            </c:ext>
          </c:extLst>
        </c:ser>
        <c:ser>
          <c:idx val="5"/>
          <c:order val="5"/>
          <c:tx>
            <c:strRef>
              <c:f>Sheet1!$G$1</c:f>
              <c:strCache>
                <c:ptCount val="1"/>
                <c:pt idx="0">
                  <c:v>Making energy efficiency improvements to my home</c:v>
                </c:pt>
              </c:strCache>
            </c:strRef>
          </c:tx>
          <c:spPr>
            <a:ln w="38100">
              <a:solidFill>
                <a:srgbClr val="92D050"/>
              </a:solidFill>
            </a:ln>
          </c:spPr>
          <c:marker>
            <c:symbol val="circle"/>
            <c:size val="7"/>
            <c:spPr>
              <a:solidFill>
                <a:srgbClr val="92D050"/>
              </a:solidFill>
              <a:ln w="38100">
                <a:solidFill>
                  <a:srgbClr val="92D050"/>
                </a:solidFill>
              </a:ln>
            </c:spPr>
          </c:marker>
          <c:dLbls>
            <c:dLbl>
              <c:idx val="1"/>
              <c:delete val="1"/>
              <c:extLst>
                <c:ext xmlns:c15="http://schemas.microsoft.com/office/drawing/2012/chart" uri="{CE6537A1-D6FC-4f65-9D91-7224C49458BB}"/>
                <c:ext xmlns:c16="http://schemas.microsoft.com/office/drawing/2014/chart" uri="{C3380CC4-5D6E-409C-BE32-E72D297353CC}">
                  <c16:uniqueId val="{00000013-2521-4017-B168-E46A9D86A448}"/>
                </c:ext>
              </c:extLst>
            </c:dLbl>
            <c:dLbl>
              <c:idx val="2"/>
              <c:delete val="1"/>
              <c:extLst>
                <c:ext xmlns:c15="http://schemas.microsoft.com/office/drawing/2012/chart" uri="{CE6537A1-D6FC-4f65-9D91-7224C49458BB}"/>
                <c:ext xmlns:c16="http://schemas.microsoft.com/office/drawing/2014/chart" uri="{C3380CC4-5D6E-409C-BE32-E72D297353CC}">
                  <c16:uniqueId val="{00000012-2521-4017-B168-E46A9D86A448}"/>
                </c:ext>
              </c:extLst>
            </c:dLbl>
            <c:dLbl>
              <c:idx val="3"/>
              <c:delete val="1"/>
              <c:extLst>
                <c:ext xmlns:c15="http://schemas.microsoft.com/office/drawing/2012/chart" uri="{CE6537A1-D6FC-4f65-9D91-7224C49458BB}"/>
                <c:ext xmlns:c16="http://schemas.microsoft.com/office/drawing/2014/chart" uri="{C3380CC4-5D6E-409C-BE32-E72D297353CC}">
                  <c16:uniqueId val="{00000010-2521-4017-B168-E46A9D86A448}"/>
                </c:ext>
              </c:extLst>
            </c:dLbl>
            <c:dLbl>
              <c:idx val="6"/>
              <c:layout>
                <c:manualLayout>
                  <c:x val="-1.0102876603760634E-2"/>
                  <c:y val="-3.689840124841116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2521-4017-B168-E46A9D86A448}"/>
                </c:ext>
              </c:extLst>
            </c:dLbl>
            <c:dLbl>
              <c:idx val="7"/>
              <c:layout>
                <c:manualLayout>
                  <c:x val="-2.7654761528771703E-2"/>
                  <c:y val="-2.9081543021448129E-2"/>
                </c:manualLayout>
              </c:layout>
              <c:tx>
                <c:rich>
                  <a:bodyPr/>
                  <a:lstStyle/>
                  <a:p>
                    <a:r>
                      <a:rPr lang="en-US" dirty="0"/>
                      <a:t>19% </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0-D334-4638-B923-FB6B3D8CBCE8}"/>
                </c:ext>
              </c:extLst>
            </c:dLbl>
            <c:dLbl>
              <c:idx val="8"/>
              <c:tx>
                <c:rich>
                  <a:bodyPr/>
                  <a:lstStyle/>
                  <a:p>
                    <a:fld id="{B1F391F6-F3F9-424A-BEBA-DE9FC9A36825}" type="VALUE">
                      <a:rPr lang="en-US" smtClean="0"/>
                      <a:pPr/>
                      <a:t>[VALUE]</a:t>
                    </a:fld>
                    <a:r>
                      <a:rPr lang="en-US"/>
                      <a:t> (17%)</a:t>
                    </a:r>
                  </a:p>
                </c:rich>
              </c:tx>
              <c:dLblPos val="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D-98F8-4C7C-8FDD-33A6A4355672}"/>
                </c:ext>
              </c:extLst>
            </c:dLbl>
            <c:spPr>
              <a:noFill/>
              <a:ln>
                <a:noFill/>
              </a:ln>
              <a:effectLst/>
            </c:spPr>
            <c:txPr>
              <a:bodyPr wrap="square" lIns="38100" tIns="19050" rIns="38100" bIns="19050" anchor="ctr">
                <a:spAutoFit/>
              </a:bodyPr>
              <a:lstStyle/>
              <a:p>
                <a:pPr>
                  <a:defRPr sz="1200" b="1">
                    <a:solidFill>
                      <a:schemeClr val="accent6"/>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Sep '22
(S3)</c:v>
                </c:pt>
                <c:pt idx="1">
                  <c:v>Nov '22
(S4)</c:v>
                </c:pt>
                <c:pt idx="2">
                  <c:v>Dec '22
(S5)</c:v>
                </c:pt>
                <c:pt idx="3">
                  <c:v>March '23
(S6)</c:v>
                </c:pt>
                <c:pt idx="4">
                  <c:v>May '23
(S7)</c:v>
                </c:pt>
                <c:pt idx="5">
                  <c:v>Sep '23
(S9)</c:v>
                </c:pt>
                <c:pt idx="6">
                  <c:v>Feb '24
(S11)</c:v>
                </c:pt>
                <c:pt idx="7">
                  <c:v>May '24
(S12)</c:v>
                </c:pt>
                <c:pt idx="8">
                  <c:v>July '24
(S13)</c:v>
                </c:pt>
              </c:strCache>
            </c:strRef>
          </c:cat>
          <c:val>
            <c:numRef>
              <c:f>Sheet1!$G$2:$G$10</c:f>
              <c:numCache>
                <c:formatCode>0%</c:formatCode>
                <c:ptCount val="9"/>
                <c:pt idx="0">
                  <c:v>0.36</c:v>
                </c:pt>
                <c:pt idx="1">
                  <c:v>0.35</c:v>
                </c:pt>
                <c:pt idx="2">
                  <c:v>0.33</c:v>
                </c:pt>
                <c:pt idx="3">
                  <c:v>0.34</c:v>
                </c:pt>
                <c:pt idx="4">
                  <c:v>0.32</c:v>
                </c:pt>
                <c:pt idx="5">
                  <c:v>#N/A</c:v>
                </c:pt>
                <c:pt idx="6">
                  <c:v>0.27</c:v>
                </c:pt>
                <c:pt idx="7">
                  <c:v>0.19</c:v>
                </c:pt>
                <c:pt idx="8">
                  <c:v>0.2</c:v>
                </c:pt>
              </c:numCache>
            </c:numRef>
          </c:val>
          <c:smooth val="1"/>
          <c:extLst>
            <c:ext xmlns:c16="http://schemas.microsoft.com/office/drawing/2014/chart" uri="{C3380CC4-5D6E-409C-BE32-E72D297353CC}">
              <c16:uniqueId val="{0000000F-2521-4017-B168-E46A9D86A448}"/>
            </c:ext>
          </c:extLst>
        </c:ser>
        <c:dLbls>
          <c:showLegendKey val="0"/>
          <c:showVal val="0"/>
          <c:showCatName val="0"/>
          <c:showSerName val="0"/>
          <c:showPercent val="0"/>
          <c:showBubbleSize val="0"/>
        </c:dLbls>
        <c:marker val="1"/>
        <c:smooth val="0"/>
        <c:axId val="357045768"/>
        <c:axId val="357033616"/>
      </c:lineChart>
      <c:catAx>
        <c:axId val="357045768"/>
        <c:scaling>
          <c:orientation val="minMax"/>
        </c:scaling>
        <c:delete val="0"/>
        <c:axPos val="b"/>
        <c:numFmt formatCode="General" sourceLinked="1"/>
        <c:majorTickMark val="out"/>
        <c:minorTickMark val="none"/>
        <c:tickLblPos val="nextTo"/>
        <c:spPr>
          <a:ln>
            <a:noFill/>
          </a:ln>
        </c:spPr>
        <c:txPr>
          <a:bodyPr/>
          <a:lstStyle/>
          <a:p>
            <a:pPr>
              <a:defRPr sz="1200" b="1">
                <a:solidFill>
                  <a:schemeClr val="tx1">
                    <a:lumMod val="65000"/>
                    <a:lumOff val="35000"/>
                  </a:schemeClr>
                </a:solidFill>
              </a:defRPr>
            </a:pPr>
            <a:endParaRPr lang="en-US"/>
          </a:p>
        </c:txPr>
        <c:crossAx val="357033616"/>
        <c:crosses val="autoZero"/>
        <c:auto val="1"/>
        <c:lblAlgn val="ctr"/>
        <c:lblOffset val="100"/>
        <c:noMultiLvlLbl val="0"/>
      </c:catAx>
      <c:valAx>
        <c:axId val="357033616"/>
        <c:scaling>
          <c:orientation val="minMax"/>
          <c:max val="0.70000000000000007"/>
          <c:min val="0"/>
        </c:scaling>
        <c:delete val="1"/>
        <c:axPos val="l"/>
        <c:numFmt formatCode="0%" sourceLinked="1"/>
        <c:majorTickMark val="out"/>
        <c:minorTickMark val="none"/>
        <c:tickLblPos val="nextTo"/>
        <c:crossAx val="357045768"/>
        <c:crosses val="autoZero"/>
        <c:crossBetween val="between"/>
      </c:valAx>
    </c:plotArea>
    <c:plotVisOnly val="1"/>
    <c:dispBlanksAs val="gap"/>
    <c:showDLblsOverMax val="0"/>
  </c:chart>
  <c:txPr>
    <a:bodyPr/>
    <a:lstStyle/>
    <a:p>
      <a:pPr>
        <a:defRPr sz="1000"/>
      </a:pPr>
      <a:endParaRPr lang="en-US"/>
    </a:p>
  </c:tx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2739588922561518"/>
          <c:y val="0.25938963695014988"/>
          <c:w val="0.71238032260529227"/>
          <c:h val="0.60909460802178028"/>
        </c:manualLayout>
      </c:layout>
      <c:lineChart>
        <c:grouping val="standard"/>
        <c:varyColors val="0"/>
        <c:ser>
          <c:idx val="0"/>
          <c:order val="0"/>
          <c:tx>
            <c:strRef>
              <c:f>Sheet1!$B$1</c:f>
              <c:strCache>
                <c:ptCount val="1"/>
                <c:pt idx="0">
                  <c:v>Using my savings </c:v>
                </c:pt>
              </c:strCache>
            </c:strRef>
          </c:tx>
          <c:spPr>
            <a:ln w="38100">
              <a:solidFill>
                <a:srgbClr val="843C0C"/>
              </a:solidFill>
            </a:ln>
          </c:spPr>
          <c:marker>
            <c:symbol val="circle"/>
            <c:size val="7"/>
            <c:spPr>
              <a:solidFill>
                <a:srgbClr val="843C0C"/>
              </a:solidFill>
              <a:ln>
                <a:solidFill>
                  <a:srgbClr val="843C0C"/>
                </a:solidFill>
              </a:ln>
            </c:spPr>
          </c:marker>
          <c:dPt>
            <c:idx val="0"/>
            <c:bubble3D val="0"/>
            <c:extLst>
              <c:ext xmlns:c16="http://schemas.microsoft.com/office/drawing/2014/chart" uri="{C3380CC4-5D6E-409C-BE32-E72D297353CC}">
                <c16:uniqueId val="{00000000-373D-49E1-8241-25B87E844779}"/>
              </c:ext>
            </c:extLst>
          </c:dPt>
          <c:dPt>
            <c:idx val="4"/>
            <c:bubble3D val="0"/>
            <c:extLst>
              <c:ext xmlns:c16="http://schemas.microsoft.com/office/drawing/2014/chart" uri="{C3380CC4-5D6E-409C-BE32-E72D297353CC}">
                <c16:uniqueId val="{0000001D-373D-49E1-8241-25B87E844779}"/>
              </c:ext>
            </c:extLst>
          </c:dPt>
          <c:dPt>
            <c:idx val="5"/>
            <c:bubble3D val="0"/>
            <c:extLst>
              <c:ext xmlns:c16="http://schemas.microsoft.com/office/drawing/2014/chart" uri="{C3380CC4-5D6E-409C-BE32-E72D297353CC}">
                <c16:uniqueId val="{00000012-373D-49E1-8241-25B87E844779}"/>
              </c:ext>
            </c:extLst>
          </c:dPt>
          <c:dPt>
            <c:idx val="6"/>
            <c:bubble3D val="0"/>
            <c:extLst>
              <c:ext xmlns:c16="http://schemas.microsoft.com/office/drawing/2014/chart" uri="{C3380CC4-5D6E-409C-BE32-E72D297353CC}">
                <c16:uniqueId val="{00000001-373D-49E1-8241-25B87E844779}"/>
              </c:ext>
            </c:extLst>
          </c:dPt>
          <c:dLbls>
            <c:dLbl>
              <c:idx val="0"/>
              <c:layout>
                <c:manualLayout>
                  <c:x val="-4.3401920438957478E-2"/>
                  <c:y val="-1.758664596581508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73D-49E1-8241-25B87E844779}"/>
                </c:ext>
              </c:extLst>
            </c:dLbl>
            <c:dLbl>
              <c:idx val="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373D-49E1-8241-25B87E844779}"/>
                </c:ext>
              </c:extLst>
            </c:dLbl>
            <c:dLbl>
              <c:idx val="6"/>
              <c:layout>
                <c:manualLayout>
                  <c:x val="-1.4065084624357882E-2"/>
                  <c:y val="-3.128844133720477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73D-49E1-8241-25B87E844779}"/>
                </c:ext>
              </c:extLst>
            </c:dLbl>
            <c:dLbl>
              <c:idx val="7"/>
              <c:layout>
                <c:manualLayout>
                  <c:x val="-1.8065583163880728E-2"/>
                  <c:y val="-3.2600054314156884E-2"/>
                </c:manualLayout>
              </c:layout>
              <c:tx>
                <c:rich>
                  <a:bodyPr/>
                  <a:lstStyle/>
                  <a:p>
                    <a:fld id="{1A13195E-B0D3-4226-8B5B-56000ADBD31E}" type="VALUE">
                      <a:rPr lang="en-US" smtClean="0"/>
                      <a:pPr/>
                      <a:t>[VALUE]</a:t>
                    </a:fld>
                    <a:r>
                      <a:rPr lang="en-US" dirty="0"/>
                      <a:t> </a:t>
                    </a:r>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1-F1B3-4CD6-A775-8D99918BD6D0}"/>
                </c:ext>
              </c:extLst>
            </c:dLbl>
            <c:dLbl>
              <c:idx val="8"/>
              <c:tx>
                <c:rich>
                  <a:bodyPr/>
                  <a:lstStyle/>
                  <a:p>
                    <a:fld id="{CB015D01-1A28-455B-9CDD-A1C091628614}" type="VALUE">
                      <a:rPr lang="en-US" smtClean="0"/>
                      <a:pPr/>
                      <a:t>[VALUE]</a:t>
                    </a:fld>
                    <a:r>
                      <a:rPr lang="en-US" dirty="0"/>
                      <a:t> (27%)</a:t>
                    </a:r>
                  </a:p>
                </c:rich>
              </c:tx>
              <c:dLblPos val="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2-DD31-4AEA-A00A-013BED30D473}"/>
                </c:ext>
              </c:extLst>
            </c:dLbl>
            <c:spPr>
              <a:noFill/>
              <a:ln>
                <a:noFill/>
              </a:ln>
              <a:effectLst/>
            </c:spPr>
            <c:txPr>
              <a:bodyPr wrap="square" lIns="38100" tIns="19050" rIns="38100" bIns="19050" anchor="ctr">
                <a:spAutoFit/>
              </a:bodyPr>
              <a:lstStyle/>
              <a:p>
                <a:pPr>
                  <a:defRPr sz="1200" b="1">
                    <a:solidFill>
                      <a:schemeClr val="accent2">
                        <a:lumMod val="50000"/>
                      </a:schemeClr>
                    </a:solidFill>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Sheet1!$A$2:$A$10</c:f>
              <c:strCache>
                <c:ptCount val="9"/>
                <c:pt idx="0">
                  <c:v>Sep '22
(S3)</c:v>
                </c:pt>
                <c:pt idx="1">
                  <c:v>Nov '22
(S4)</c:v>
                </c:pt>
                <c:pt idx="2">
                  <c:v>Dec '22
(S5)</c:v>
                </c:pt>
                <c:pt idx="3">
                  <c:v>March '23
(S6)</c:v>
                </c:pt>
                <c:pt idx="4">
                  <c:v>May '23
(S7)</c:v>
                </c:pt>
                <c:pt idx="5">
                  <c:v>Sep '23
(S9)</c:v>
                </c:pt>
                <c:pt idx="6">
                  <c:v>Feb '24
(S11)</c:v>
                </c:pt>
                <c:pt idx="7">
                  <c:v>May '24
(S12)</c:v>
                </c:pt>
                <c:pt idx="8">
                  <c:v>July '24
(S13)</c:v>
                </c:pt>
              </c:strCache>
            </c:strRef>
          </c:cat>
          <c:val>
            <c:numRef>
              <c:f>Sheet1!$B$2:$B$10</c:f>
              <c:numCache>
                <c:formatCode>0%</c:formatCode>
                <c:ptCount val="9"/>
                <c:pt idx="0">
                  <c:v>0.36</c:v>
                </c:pt>
                <c:pt idx="1">
                  <c:v>0.35</c:v>
                </c:pt>
                <c:pt idx="2">
                  <c:v>0.33</c:v>
                </c:pt>
                <c:pt idx="3">
                  <c:v>0.33</c:v>
                </c:pt>
                <c:pt idx="4">
                  <c:v>0.32</c:v>
                </c:pt>
                <c:pt idx="5">
                  <c:v>0.33</c:v>
                </c:pt>
                <c:pt idx="6">
                  <c:v>0.3</c:v>
                </c:pt>
                <c:pt idx="7">
                  <c:v>0.24</c:v>
                </c:pt>
                <c:pt idx="8">
                  <c:v>0.27</c:v>
                </c:pt>
              </c:numCache>
            </c:numRef>
          </c:val>
          <c:smooth val="1"/>
          <c:extLst>
            <c:ext xmlns:c16="http://schemas.microsoft.com/office/drawing/2014/chart" uri="{C3380CC4-5D6E-409C-BE32-E72D297353CC}">
              <c16:uniqueId val="{00000002-373D-49E1-8241-25B87E844779}"/>
            </c:ext>
          </c:extLst>
        </c:ser>
        <c:ser>
          <c:idx val="1"/>
          <c:order val="1"/>
          <c:tx>
            <c:strRef>
              <c:f>Sheet1!$C$1</c:f>
              <c:strCache>
                <c:ptCount val="1"/>
                <c:pt idx="0">
                  <c:v>Using more credit than usual</c:v>
                </c:pt>
              </c:strCache>
            </c:strRef>
          </c:tx>
          <c:spPr>
            <a:ln w="38100">
              <a:solidFill>
                <a:schemeClr val="accent2"/>
              </a:solidFill>
            </a:ln>
          </c:spPr>
          <c:marker>
            <c:symbol val="circle"/>
            <c:size val="7"/>
            <c:spPr>
              <a:solidFill>
                <a:schemeClr val="accent2"/>
              </a:solidFill>
              <a:ln w="25400">
                <a:solidFill>
                  <a:schemeClr val="accent2"/>
                </a:solidFill>
              </a:ln>
            </c:spPr>
          </c:marker>
          <c:dPt>
            <c:idx val="1"/>
            <c:bubble3D val="0"/>
            <c:extLst>
              <c:ext xmlns:c16="http://schemas.microsoft.com/office/drawing/2014/chart" uri="{C3380CC4-5D6E-409C-BE32-E72D297353CC}">
                <c16:uniqueId val="{0000001A-373D-49E1-8241-25B87E844779}"/>
              </c:ext>
            </c:extLst>
          </c:dPt>
          <c:dPt>
            <c:idx val="2"/>
            <c:bubble3D val="0"/>
            <c:extLst>
              <c:ext xmlns:c16="http://schemas.microsoft.com/office/drawing/2014/chart" uri="{C3380CC4-5D6E-409C-BE32-E72D297353CC}">
                <c16:uniqueId val="{00000019-373D-49E1-8241-25B87E844779}"/>
              </c:ext>
            </c:extLst>
          </c:dPt>
          <c:dPt>
            <c:idx val="3"/>
            <c:bubble3D val="0"/>
            <c:extLst>
              <c:ext xmlns:c16="http://schemas.microsoft.com/office/drawing/2014/chart" uri="{C3380CC4-5D6E-409C-BE32-E72D297353CC}">
                <c16:uniqueId val="{00000018-373D-49E1-8241-25B87E844779}"/>
              </c:ext>
            </c:extLst>
          </c:dPt>
          <c:dPt>
            <c:idx val="5"/>
            <c:bubble3D val="0"/>
            <c:extLst>
              <c:ext xmlns:c16="http://schemas.microsoft.com/office/drawing/2014/chart" uri="{C3380CC4-5D6E-409C-BE32-E72D297353CC}">
                <c16:uniqueId val="{00000013-373D-49E1-8241-25B87E844779}"/>
              </c:ext>
            </c:extLst>
          </c:dPt>
          <c:dLbls>
            <c:dLbl>
              <c:idx val="0"/>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73D-49E1-8241-25B87E844779}"/>
                </c:ext>
              </c:extLst>
            </c:dLbl>
            <c:dLbl>
              <c:idx val="4"/>
              <c:layout>
                <c:manualLayout>
                  <c:x val="-2.1854927825762857E-2"/>
                  <c:y val="2.809952188002029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A9CD-4964-A345-504AF29AB6AA}"/>
                </c:ext>
              </c:extLst>
            </c:dLbl>
            <c:dLbl>
              <c:idx val="6"/>
              <c:layout>
                <c:manualLayout>
                  <c:x val="-1.8392802970314152E-2"/>
                  <c:y val="4.572926041591454E-2"/>
                </c:manualLayout>
              </c:layout>
              <c:tx>
                <c:rich>
                  <a:bodyPr/>
                  <a:lstStyle/>
                  <a:p>
                    <a:fld id="{60C7223A-D006-4956-B44C-6B368E0967BE}" type="VALUE">
                      <a:rPr lang="en-US" smtClean="0"/>
                      <a:pPr/>
                      <a:t>[VALUE]</a:t>
                    </a:fld>
                    <a:r>
                      <a:rPr lang="en-US"/>
                      <a:t> </a:t>
                    </a:r>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373D-49E1-8241-25B87E844779}"/>
                </c:ext>
              </c:extLst>
            </c:dLbl>
            <c:dLbl>
              <c:idx val="7"/>
              <c:layout>
                <c:manualLayout>
                  <c:x val="-1.7586808024032809E-2"/>
                  <c:y val="-3.982046385351181E-2"/>
                </c:manualLayout>
              </c:layout>
              <c:tx>
                <c:rich>
                  <a:bodyPr/>
                  <a:lstStyle/>
                  <a:p>
                    <a:fld id="{6A228B92-5029-4EE6-9D7D-E41958D379F5}" type="VALUE">
                      <a:rPr lang="en-US" smtClean="0"/>
                      <a:pPr/>
                      <a:t>[VALUE]</a:t>
                    </a:fld>
                    <a:endParaRPr lang="en-GB"/>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2-F1B3-4CD6-A775-8D99918BD6D0}"/>
                </c:ext>
              </c:extLst>
            </c:dLbl>
            <c:dLbl>
              <c:idx val="8"/>
              <c:tx>
                <c:rich>
                  <a:bodyPr/>
                  <a:lstStyle/>
                  <a:p>
                    <a:fld id="{44D17825-2273-439C-9399-3CB2985283F8}" type="VALUE">
                      <a:rPr lang="en-US" smtClean="0"/>
                      <a:pPr/>
                      <a:t>[VALUE]</a:t>
                    </a:fld>
                    <a:r>
                      <a:rPr lang="en-US" dirty="0"/>
                      <a:t> (16%)</a:t>
                    </a:r>
                  </a:p>
                </c:rich>
              </c:tx>
              <c:dLblPos val="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3-DD31-4AEA-A00A-013BED30D473}"/>
                </c:ext>
              </c:extLst>
            </c:dLbl>
            <c:spPr>
              <a:noFill/>
              <a:ln>
                <a:noFill/>
              </a:ln>
              <a:effectLst/>
            </c:spPr>
            <c:txPr>
              <a:bodyPr wrap="square" lIns="38100" tIns="19050" rIns="38100" bIns="19050" anchor="ctr">
                <a:spAutoFit/>
              </a:bodyPr>
              <a:lstStyle/>
              <a:p>
                <a:pPr>
                  <a:defRPr sz="1200" b="1">
                    <a:solidFill>
                      <a:schemeClr val="accent2"/>
                    </a:solidFill>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Sheet1!$A$2:$A$10</c:f>
              <c:strCache>
                <c:ptCount val="9"/>
                <c:pt idx="0">
                  <c:v>Sep '22
(S3)</c:v>
                </c:pt>
                <c:pt idx="1">
                  <c:v>Nov '22
(S4)</c:v>
                </c:pt>
                <c:pt idx="2">
                  <c:v>Dec '22
(S5)</c:v>
                </c:pt>
                <c:pt idx="3">
                  <c:v>March '23
(S6)</c:v>
                </c:pt>
                <c:pt idx="4">
                  <c:v>May '23
(S7)</c:v>
                </c:pt>
                <c:pt idx="5">
                  <c:v>Sep '23
(S9)</c:v>
                </c:pt>
                <c:pt idx="6">
                  <c:v>Feb '24
(S11)</c:v>
                </c:pt>
                <c:pt idx="7">
                  <c:v>May '24
(S12)</c:v>
                </c:pt>
                <c:pt idx="8">
                  <c:v>July '24
(S13)</c:v>
                </c:pt>
              </c:strCache>
            </c:strRef>
          </c:cat>
          <c:val>
            <c:numRef>
              <c:f>Sheet1!$C$2:$C$10</c:f>
              <c:numCache>
                <c:formatCode>0%</c:formatCode>
                <c:ptCount val="9"/>
                <c:pt idx="0">
                  <c:v>0.2</c:v>
                </c:pt>
                <c:pt idx="1">
                  <c:v>0.2</c:v>
                </c:pt>
                <c:pt idx="2">
                  <c:v>0.18</c:v>
                </c:pt>
                <c:pt idx="3">
                  <c:v>0.2</c:v>
                </c:pt>
                <c:pt idx="4">
                  <c:v>0.19</c:v>
                </c:pt>
                <c:pt idx="5">
                  <c:v>0.2</c:v>
                </c:pt>
                <c:pt idx="6">
                  <c:v>0.18</c:v>
                </c:pt>
                <c:pt idx="7">
                  <c:v>0.15</c:v>
                </c:pt>
                <c:pt idx="8">
                  <c:v>0.17</c:v>
                </c:pt>
              </c:numCache>
            </c:numRef>
          </c:val>
          <c:smooth val="1"/>
          <c:extLst>
            <c:ext xmlns:c16="http://schemas.microsoft.com/office/drawing/2014/chart" uri="{C3380CC4-5D6E-409C-BE32-E72D297353CC}">
              <c16:uniqueId val="{00000005-373D-49E1-8241-25B87E844779}"/>
            </c:ext>
          </c:extLst>
        </c:ser>
        <c:ser>
          <c:idx val="2"/>
          <c:order val="2"/>
          <c:tx>
            <c:strRef>
              <c:f>Sheet1!$D$1</c:f>
              <c:strCache>
                <c:ptCount val="1"/>
                <c:pt idx="0">
                  <c:v>Using support from charities </c:v>
                </c:pt>
              </c:strCache>
            </c:strRef>
          </c:tx>
          <c:spPr>
            <a:ln w="38100">
              <a:solidFill>
                <a:schemeClr val="accent2">
                  <a:lumMod val="60000"/>
                  <a:lumOff val="40000"/>
                </a:schemeClr>
              </a:solidFill>
            </a:ln>
          </c:spPr>
          <c:marker>
            <c:symbol val="circle"/>
            <c:size val="7"/>
            <c:spPr>
              <a:solidFill>
                <a:schemeClr val="accent2">
                  <a:lumMod val="60000"/>
                  <a:lumOff val="40000"/>
                </a:schemeClr>
              </a:solidFill>
              <a:ln w="38100">
                <a:solidFill>
                  <a:schemeClr val="accent2">
                    <a:lumMod val="60000"/>
                    <a:lumOff val="40000"/>
                  </a:schemeClr>
                </a:solidFill>
              </a:ln>
            </c:spPr>
          </c:marker>
          <c:dPt>
            <c:idx val="2"/>
            <c:bubble3D val="0"/>
            <c:extLst>
              <c:ext xmlns:c16="http://schemas.microsoft.com/office/drawing/2014/chart" uri="{C3380CC4-5D6E-409C-BE32-E72D297353CC}">
                <c16:uniqueId val="{0000001C-373D-49E1-8241-25B87E844779}"/>
              </c:ext>
            </c:extLst>
          </c:dPt>
          <c:dPt>
            <c:idx val="3"/>
            <c:bubble3D val="0"/>
            <c:extLst>
              <c:ext xmlns:c16="http://schemas.microsoft.com/office/drawing/2014/chart" uri="{C3380CC4-5D6E-409C-BE32-E72D297353CC}">
                <c16:uniqueId val="{0000001B-373D-49E1-8241-25B87E844779}"/>
              </c:ext>
            </c:extLst>
          </c:dPt>
          <c:dPt>
            <c:idx val="5"/>
            <c:bubble3D val="0"/>
            <c:extLst>
              <c:ext xmlns:c16="http://schemas.microsoft.com/office/drawing/2014/chart" uri="{C3380CC4-5D6E-409C-BE32-E72D297353CC}">
                <c16:uniqueId val="{00000014-373D-49E1-8241-25B87E844779}"/>
              </c:ext>
            </c:extLst>
          </c:dPt>
          <c:dLbls>
            <c:dLbl>
              <c:idx val="0"/>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73D-49E1-8241-25B87E844779}"/>
                </c:ext>
              </c:extLst>
            </c:dLbl>
            <c:dLbl>
              <c:idx val="1"/>
              <c:layout>
                <c:manualLayout>
                  <c:x val="-3.9111754551579801E-2"/>
                  <c:y val="8.5322120283684386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373D-49E1-8241-25B87E844779}"/>
                </c:ext>
              </c:extLst>
            </c:dLbl>
            <c:dLbl>
              <c:idx val="4"/>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A9CD-4964-A345-504AF29AB6AA}"/>
                </c:ext>
              </c:extLst>
            </c:dLbl>
            <c:dLbl>
              <c:idx val="6"/>
              <c:tx>
                <c:rich>
                  <a:bodyPr/>
                  <a:lstStyle/>
                  <a:p>
                    <a:fld id="{A7D8445A-955E-48F2-B273-3F4727D4CD7A}" type="VALUE">
                      <a:rPr lang="en-US" smtClean="0"/>
                      <a:pPr/>
                      <a:t>[VALUE]</a:t>
                    </a:fld>
                    <a:r>
                      <a:rPr lang="en-US"/>
                      <a:t> </a:t>
                    </a:r>
                  </a:p>
                </c:rich>
              </c:tx>
              <c:dLblPos val="b"/>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373D-49E1-8241-25B87E844779}"/>
                </c:ext>
              </c:extLst>
            </c:dLbl>
            <c:dLbl>
              <c:idx val="7"/>
              <c:layout>
                <c:manualLayout>
                  <c:x val="-1.2550383203273187E-3"/>
                  <c:y val="3.5007047006003177E-2"/>
                </c:manualLayout>
              </c:layout>
              <c:tx>
                <c:rich>
                  <a:bodyPr/>
                  <a:lstStyle/>
                  <a:p>
                    <a:fld id="{4D5099B7-D0C0-45AF-84C8-54F5E9102A23}" type="VALUE">
                      <a:rPr lang="en-US" smtClean="0"/>
                      <a:pPr/>
                      <a:t>[VALUE]</a:t>
                    </a:fld>
                    <a:endParaRPr lang="en-GB"/>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4-F1B3-4CD6-A775-8D99918BD6D0}"/>
                </c:ext>
              </c:extLst>
            </c:dLbl>
            <c:dLbl>
              <c:idx val="8"/>
              <c:layout>
                <c:manualLayout>
                  <c:x val="-1.7473162821798446E-2"/>
                  <c:y val="-2.034942612905136E-2"/>
                </c:manualLayout>
              </c:layout>
              <c:tx>
                <c:rich>
                  <a:bodyPr/>
                  <a:lstStyle/>
                  <a:p>
                    <a:fld id="{0C7F057B-EE70-4458-8A94-2E903E83A280}" type="VALUE">
                      <a:rPr lang="en-US" smtClean="0"/>
                      <a:pPr/>
                      <a:t>[VALUE]</a:t>
                    </a:fld>
                    <a:r>
                      <a:rPr lang="en-US" dirty="0"/>
                      <a:t> (2%)</a:t>
                    </a:r>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5-DD31-4AEA-A00A-013BED30D473}"/>
                </c:ext>
              </c:extLst>
            </c:dLbl>
            <c:spPr>
              <a:noFill/>
              <a:ln>
                <a:noFill/>
              </a:ln>
              <a:effectLst/>
            </c:spPr>
            <c:txPr>
              <a:bodyPr wrap="square" lIns="38100" tIns="19050" rIns="38100" bIns="19050" anchor="ctr">
                <a:spAutoFit/>
              </a:bodyPr>
              <a:lstStyle/>
              <a:p>
                <a:pPr>
                  <a:defRPr sz="1400" b="1">
                    <a:solidFill>
                      <a:schemeClr val="accent2">
                        <a:lumMod val="60000"/>
                        <a:lumOff val="40000"/>
                      </a:schemeClr>
                    </a:solidFill>
                  </a:defRPr>
                </a:pPr>
                <a:endParaRPr lang="en-US"/>
              </a:p>
            </c:txPr>
            <c:dLblPos val="b"/>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Sheet1!$A$2:$A$10</c:f>
              <c:strCache>
                <c:ptCount val="9"/>
                <c:pt idx="0">
                  <c:v>Sep '22
(S3)</c:v>
                </c:pt>
                <c:pt idx="1">
                  <c:v>Nov '22
(S4)</c:v>
                </c:pt>
                <c:pt idx="2">
                  <c:v>Dec '22
(S5)</c:v>
                </c:pt>
                <c:pt idx="3">
                  <c:v>March '23
(S6)</c:v>
                </c:pt>
                <c:pt idx="4">
                  <c:v>May '23
(S7)</c:v>
                </c:pt>
                <c:pt idx="5">
                  <c:v>Sep '23
(S9)</c:v>
                </c:pt>
                <c:pt idx="6">
                  <c:v>Feb '24
(S11)</c:v>
                </c:pt>
                <c:pt idx="7">
                  <c:v>May '24
(S12)</c:v>
                </c:pt>
                <c:pt idx="8">
                  <c:v>July '24
(S13)</c:v>
                </c:pt>
              </c:strCache>
            </c:strRef>
          </c:cat>
          <c:val>
            <c:numRef>
              <c:f>Sheet1!$D$2:$D$10</c:f>
              <c:numCache>
                <c:formatCode>0%</c:formatCode>
                <c:ptCount val="9"/>
                <c:pt idx="1">
                  <c:v>0.08</c:v>
                </c:pt>
                <c:pt idx="2">
                  <c:v>7.0000000000000007E-2</c:v>
                </c:pt>
                <c:pt idx="3">
                  <c:v>0.06</c:v>
                </c:pt>
                <c:pt idx="4">
                  <c:v>0.06</c:v>
                </c:pt>
                <c:pt idx="5">
                  <c:v>0.06</c:v>
                </c:pt>
                <c:pt idx="6">
                  <c:v>0.05</c:v>
                </c:pt>
                <c:pt idx="7">
                  <c:v>0.04</c:v>
                </c:pt>
                <c:pt idx="8">
                  <c:v>0.05</c:v>
                </c:pt>
              </c:numCache>
            </c:numRef>
          </c:val>
          <c:smooth val="1"/>
          <c:extLst>
            <c:ext xmlns:c16="http://schemas.microsoft.com/office/drawing/2014/chart" uri="{C3380CC4-5D6E-409C-BE32-E72D297353CC}">
              <c16:uniqueId val="{00000008-373D-49E1-8241-25B87E844779}"/>
            </c:ext>
          </c:extLst>
        </c:ser>
        <c:ser>
          <c:idx val="3"/>
          <c:order val="3"/>
          <c:tx>
            <c:strRef>
              <c:f>Sheet1!$E$1</c:f>
              <c:strCache>
                <c:ptCount val="1"/>
                <c:pt idx="0">
                  <c:v>Checking that I am benefiting from all the financial support available to me </c:v>
                </c:pt>
              </c:strCache>
            </c:strRef>
          </c:tx>
          <c:spPr>
            <a:ln w="38100">
              <a:solidFill>
                <a:schemeClr val="accent2">
                  <a:lumMod val="75000"/>
                </a:schemeClr>
              </a:solidFill>
            </a:ln>
          </c:spPr>
          <c:marker>
            <c:symbol val="circle"/>
            <c:size val="7"/>
            <c:spPr>
              <a:solidFill>
                <a:schemeClr val="accent2">
                  <a:lumMod val="75000"/>
                </a:schemeClr>
              </a:solidFill>
              <a:ln w="6350">
                <a:solidFill>
                  <a:schemeClr val="accent2">
                    <a:lumMod val="75000"/>
                  </a:schemeClr>
                </a:solidFill>
              </a:ln>
            </c:spPr>
          </c:marker>
          <c:dPt>
            <c:idx val="1"/>
            <c:bubble3D val="0"/>
            <c:extLst>
              <c:ext xmlns:c16="http://schemas.microsoft.com/office/drawing/2014/chart" uri="{C3380CC4-5D6E-409C-BE32-E72D297353CC}">
                <c16:uniqueId val="{00000016-373D-49E1-8241-25B87E844779}"/>
              </c:ext>
            </c:extLst>
          </c:dPt>
          <c:dPt>
            <c:idx val="2"/>
            <c:bubble3D val="0"/>
            <c:extLst>
              <c:ext xmlns:c16="http://schemas.microsoft.com/office/drawing/2014/chart" uri="{C3380CC4-5D6E-409C-BE32-E72D297353CC}">
                <c16:uniqueId val="{00000017-373D-49E1-8241-25B87E844779}"/>
              </c:ext>
            </c:extLst>
          </c:dPt>
          <c:dPt>
            <c:idx val="3"/>
            <c:bubble3D val="0"/>
            <c:extLst>
              <c:ext xmlns:c16="http://schemas.microsoft.com/office/drawing/2014/chart" uri="{C3380CC4-5D6E-409C-BE32-E72D297353CC}">
                <c16:uniqueId val="{0000000B-A9CD-4964-A345-504AF29AB6AA}"/>
              </c:ext>
            </c:extLst>
          </c:dPt>
          <c:dLbls>
            <c:dLbl>
              <c:idx val="0"/>
              <c:layout>
                <c:manualLayout>
                  <c:x val="-4.3030740172918754E-2"/>
                  <c:y val="6.5419563595406425E-4"/>
                </c:manualLayout>
              </c:layout>
              <c:spPr>
                <a:noFill/>
                <a:ln>
                  <a:noFill/>
                </a:ln>
                <a:effectLst/>
              </c:spPr>
              <c:txPr>
                <a:bodyPr wrap="square" lIns="38100" tIns="19050" rIns="38100" bIns="19050" anchor="ctr">
                  <a:spAutoFit/>
                </a:bodyPr>
                <a:lstStyle/>
                <a:p>
                  <a:pPr>
                    <a:defRPr sz="1200" b="1">
                      <a:solidFill>
                        <a:schemeClr val="accent2">
                          <a:lumMod val="75000"/>
                        </a:schemeClr>
                      </a:solidFill>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373D-49E1-8241-25B87E844779}"/>
                </c:ext>
              </c:extLst>
            </c:dLbl>
            <c:dLbl>
              <c:idx val="4"/>
              <c:layout>
                <c:manualLayout>
                  <c:x val="-2.2950136280151218E-2"/>
                  <c:y val="-3.2070557614604103E-2"/>
                </c:manualLayout>
              </c:layout>
              <c:spPr>
                <a:noFill/>
                <a:ln>
                  <a:noFill/>
                </a:ln>
                <a:effectLst/>
              </c:spPr>
              <c:txPr>
                <a:bodyPr wrap="square" lIns="38100" tIns="19050" rIns="38100" bIns="19050" anchor="ctr">
                  <a:spAutoFit/>
                </a:bodyPr>
                <a:lstStyle/>
                <a:p>
                  <a:pPr>
                    <a:defRPr sz="1200" b="1">
                      <a:solidFill>
                        <a:schemeClr val="accent2">
                          <a:lumMod val="75000"/>
                        </a:schemeClr>
                      </a:solidFill>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373D-49E1-8241-25B87E844779}"/>
                </c:ext>
              </c:extLst>
            </c:dLbl>
            <c:dLbl>
              <c:idx val="6"/>
              <c:layout>
                <c:manualLayout>
                  <c:x val="-1.6215653953596466E-2"/>
                  <c:y val="-4.3322457236129562E-2"/>
                </c:manualLayout>
              </c:layout>
              <c:spPr>
                <a:noFill/>
                <a:ln>
                  <a:noFill/>
                </a:ln>
                <a:effectLst/>
              </c:spPr>
              <c:txPr>
                <a:bodyPr wrap="square" lIns="38100" tIns="19050" rIns="38100" bIns="19050" anchor="ctr">
                  <a:spAutoFit/>
                </a:bodyPr>
                <a:lstStyle/>
                <a:p>
                  <a:pPr>
                    <a:defRPr sz="1200" b="1">
                      <a:solidFill>
                        <a:schemeClr val="accent2">
                          <a:lumMod val="75000"/>
                        </a:schemeClr>
                      </a:solidFill>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373D-49E1-8241-25B87E844779}"/>
                </c:ext>
              </c:extLst>
            </c:dLbl>
            <c:dLbl>
              <c:idx val="7"/>
              <c:layout>
                <c:manualLayout>
                  <c:x val="-1.5363400128144763E-2"/>
                  <c:y val="-3.1288441337204688E-2"/>
                </c:manualLayout>
              </c:layout>
              <c:spPr>
                <a:noFill/>
                <a:ln>
                  <a:noFill/>
                </a:ln>
                <a:effectLst/>
              </c:spPr>
              <c:txPr>
                <a:bodyPr wrap="square" lIns="38100" tIns="19050" rIns="38100" bIns="19050" anchor="ctr">
                  <a:spAutoFit/>
                </a:bodyPr>
                <a:lstStyle/>
                <a:p>
                  <a:pPr>
                    <a:defRPr sz="1200" b="1">
                      <a:solidFill>
                        <a:schemeClr val="accent2">
                          <a:lumMod val="75000"/>
                        </a:schemeClr>
                      </a:solidFill>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F1B3-4CD6-A775-8D99918BD6D0}"/>
                </c:ext>
              </c:extLst>
            </c:dLbl>
            <c:dLbl>
              <c:idx val="8"/>
              <c:layout>
                <c:manualLayout>
                  <c:x val="-1.9193430864316064E-2"/>
                  <c:y val="-2.6474834977634823E-2"/>
                </c:manualLayout>
              </c:layout>
              <c:spPr>
                <a:noFill/>
                <a:ln>
                  <a:noFill/>
                </a:ln>
                <a:effectLst/>
              </c:spPr>
              <c:txPr>
                <a:bodyPr wrap="square" lIns="38100" tIns="19050" rIns="38100" bIns="19050" anchor="ctr">
                  <a:spAutoFit/>
                </a:bodyPr>
                <a:lstStyle/>
                <a:p>
                  <a:pPr>
                    <a:defRPr sz="1200" b="1">
                      <a:solidFill>
                        <a:schemeClr val="accent2">
                          <a:lumMod val="75000"/>
                        </a:schemeClr>
                      </a:solidFill>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DD31-4AEA-A00A-013BED30D473}"/>
                </c:ext>
              </c:extLst>
            </c:dLbl>
            <c:spPr>
              <a:noFill/>
              <a:ln>
                <a:noFill/>
              </a:ln>
              <a:effectLst/>
            </c:spPr>
            <c:txPr>
              <a:bodyPr wrap="square" lIns="38100" tIns="19050" rIns="38100" bIns="19050" anchor="ctr">
                <a:spAutoFit/>
              </a:bodyPr>
              <a:lstStyle/>
              <a:p>
                <a:pPr>
                  <a:defRPr sz="1200">
                    <a:solidFill>
                      <a:schemeClr val="accent2">
                        <a:lumMod val="75000"/>
                      </a:schemeClr>
                    </a:solidFill>
                  </a:defRPr>
                </a:pPr>
                <a:endParaRPr lang="en-US"/>
              </a:p>
            </c:txPr>
            <c:dLblPos val="l"/>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Sheet1!$A$2:$A$10</c:f>
              <c:strCache>
                <c:ptCount val="9"/>
                <c:pt idx="0">
                  <c:v>Sep '22
(S3)</c:v>
                </c:pt>
                <c:pt idx="1">
                  <c:v>Nov '22
(S4)</c:v>
                </c:pt>
                <c:pt idx="2">
                  <c:v>Dec '22
(S5)</c:v>
                </c:pt>
                <c:pt idx="3">
                  <c:v>March '23
(S6)</c:v>
                </c:pt>
                <c:pt idx="4">
                  <c:v>May '23
(S7)</c:v>
                </c:pt>
                <c:pt idx="5">
                  <c:v>Sep '23
(S9)</c:v>
                </c:pt>
                <c:pt idx="6">
                  <c:v>Feb '24
(S11)</c:v>
                </c:pt>
                <c:pt idx="7">
                  <c:v>May '24
(S12)</c:v>
                </c:pt>
                <c:pt idx="8">
                  <c:v>July '24
(S13)</c:v>
                </c:pt>
              </c:strCache>
            </c:strRef>
          </c:cat>
          <c:val>
            <c:numRef>
              <c:f>Sheet1!$E$2:$E$10</c:f>
              <c:numCache>
                <c:formatCode>0%</c:formatCode>
                <c:ptCount val="9"/>
                <c:pt idx="0">
                  <c:v>0.22</c:v>
                </c:pt>
                <c:pt idx="1">
                  <c:v>0.22</c:v>
                </c:pt>
                <c:pt idx="2">
                  <c:v>0.2</c:v>
                </c:pt>
                <c:pt idx="3">
                  <c:v>0.18</c:v>
                </c:pt>
                <c:pt idx="4">
                  <c:v>0.2</c:v>
                </c:pt>
                <c:pt idx="5">
                  <c:v>#N/A</c:v>
                </c:pt>
                <c:pt idx="6">
                  <c:v>0.18</c:v>
                </c:pt>
                <c:pt idx="7">
                  <c:v>0.1</c:v>
                </c:pt>
                <c:pt idx="8">
                  <c:v>0.11</c:v>
                </c:pt>
              </c:numCache>
            </c:numRef>
          </c:val>
          <c:smooth val="1"/>
          <c:extLst>
            <c:ext xmlns:c16="http://schemas.microsoft.com/office/drawing/2014/chart" uri="{C3380CC4-5D6E-409C-BE32-E72D297353CC}">
              <c16:uniqueId val="{0000000F-373D-49E1-8241-25B87E844779}"/>
            </c:ext>
          </c:extLst>
        </c:ser>
        <c:ser>
          <c:idx val="4"/>
          <c:order val="4"/>
          <c:tx>
            <c:strRef>
              <c:f>Sheet1!$F$1</c:f>
              <c:strCache>
                <c:ptCount val="1"/>
                <c:pt idx="0">
                  <c:v>Looking for safe, warm and free places in my local community where I can go during the day (such as village halls, churches, libraries and community centres)</c:v>
                </c:pt>
              </c:strCache>
            </c:strRef>
          </c:tx>
          <c:spPr>
            <a:ln w="34925">
              <a:solidFill>
                <a:srgbClr val="FFC000"/>
              </a:solidFill>
            </a:ln>
          </c:spPr>
          <c:marker>
            <c:symbol val="circle"/>
            <c:size val="7"/>
            <c:spPr>
              <a:solidFill>
                <a:srgbClr val="FFC000"/>
              </a:solidFill>
              <a:ln>
                <a:solidFill>
                  <a:srgbClr val="FFC000"/>
                </a:solidFill>
              </a:ln>
            </c:spPr>
          </c:marker>
          <c:dPt>
            <c:idx val="2"/>
            <c:bubble3D val="0"/>
            <c:extLst>
              <c:ext xmlns:c16="http://schemas.microsoft.com/office/drawing/2014/chart" uri="{C3380CC4-5D6E-409C-BE32-E72D297353CC}">
                <c16:uniqueId val="{0000000E-14F7-4F33-A4AB-AFE8DF780EED}"/>
              </c:ext>
            </c:extLst>
          </c:dPt>
          <c:dPt>
            <c:idx val="3"/>
            <c:bubble3D val="0"/>
            <c:extLst>
              <c:ext xmlns:c16="http://schemas.microsoft.com/office/drawing/2014/chart" uri="{C3380CC4-5D6E-409C-BE32-E72D297353CC}">
                <c16:uniqueId val="{0000000F-14F7-4F33-A4AB-AFE8DF780EED}"/>
              </c:ext>
            </c:extLst>
          </c:dPt>
          <c:dPt>
            <c:idx val="5"/>
            <c:bubble3D val="0"/>
            <c:extLst>
              <c:ext xmlns:c16="http://schemas.microsoft.com/office/drawing/2014/chart" uri="{C3380CC4-5D6E-409C-BE32-E72D297353CC}">
                <c16:uniqueId val="{00000010-14F7-4F33-A4AB-AFE8DF780EED}"/>
              </c:ext>
            </c:extLst>
          </c:dPt>
          <c:dLbls>
            <c:dLbl>
              <c:idx val="1"/>
              <c:layout>
                <c:manualLayout>
                  <c:x val="-3.6693684521429785E-2"/>
                  <c:y val="-1.762973853589433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69DE-45FD-B5EB-1C099286E90A}"/>
                </c:ext>
              </c:extLst>
            </c:dLbl>
            <c:dLbl>
              <c:idx val="2"/>
              <c:delete val="1"/>
              <c:extLst>
                <c:ext xmlns:c15="http://schemas.microsoft.com/office/drawing/2012/chart" uri="{CE6537A1-D6FC-4f65-9D91-7224C49458BB}"/>
                <c:ext xmlns:c16="http://schemas.microsoft.com/office/drawing/2014/chart" uri="{C3380CC4-5D6E-409C-BE32-E72D297353CC}">
                  <c16:uniqueId val="{0000000E-14F7-4F33-A4AB-AFE8DF780EED}"/>
                </c:ext>
              </c:extLst>
            </c:dLbl>
            <c:dLbl>
              <c:idx val="3"/>
              <c:delete val="1"/>
              <c:extLst>
                <c:ext xmlns:c15="http://schemas.microsoft.com/office/drawing/2012/chart" uri="{CE6537A1-D6FC-4f65-9D91-7224C49458BB}"/>
                <c:ext xmlns:c16="http://schemas.microsoft.com/office/drawing/2014/chart" uri="{C3380CC4-5D6E-409C-BE32-E72D297353CC}">
                  <c16:uniqueId val="{0000000F-14F7-4F33-A4AB-AFE8DF780EED}"/>
                </c:ext>
              </c:extLst>
            </c:dLbl>
            <c:dLbl>
              <c:idx val="5"/>
              <c:delete val="1"/>
              <c:extLst>
                <c:ext xmlns:c15="http://schemas.microsoft.com/office/drawing/2012/chart" uri="{CE6537A1-D6FC-4f65-9D91-7224C49458BB}"/>
                <c:ext xmlns:c16="http://schemas.microsoft.com/office/drawing/2014/chart" uri="{C3380CC4-5D6E-409C-BE32-E72D297353CC}">
                  <c16:uniqueId val="{00000010-14F7-4F33-A4AB-AFE8DF780EED}"/>
                </c:ext>
              </c:extLst>
            </c:dLbl>
            <c:dLbl>
              <c:idx val="7"/>
              <c:layout>
                <c:manualLayout>
                  <c:x val="-1.1809304032181346E-2"/>
                  <c:y val="-3.447736079438916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69DE-45FD-B5EB-1C099286E90A}"/>
                </c:ext>
              </c:extLst>
            </c:dLbl>
            <c:dLbl>
              <c:idx val="8"/>
              <c:layout>
                <c:manualLayout>
                  <c:x val="-1.6137022378137616E-2"/>
                  <c:y val="3.291312823959024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DD31-4AEA-A00A-013BED30D473}"/>
                </c:ext>
              </c:extLst>
            </c:dLbl>
            <c:spPr>
              <a:noFill/>
              <a:ln>
                <a:noFill/>
              </a:ln>
              <a:effectLst/>
            </c:spPr>
            <c:txPr>
              <a:bodyPr wrap="square" lIns="38100" tIns="19050" rIns="38100" bIns="19050" anchor="ctr">
                <a:spAutoFit/>
              </a:bodyPr>
              <a:lstStyle/>
              <a:p>
                <a:pPr>
                  <a:defRPr sz="1200" b="1">
                    <a:solidFill>
                      <a:srgbClr val="FFC000"/>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Sep '22
(S3)</c:v>
                </c:pt>
                <c:pt idx="1">
                  <c:v>Nov '22
(S4)</c:v>
                </c:pt>
                <c:pt idx="2">
                  <c:v>Dec '22
(S5)</c:v>
                </c:pt>
                <c:pt idx="3">
                  <c:v>March '23
(S6)</c:v>
                </c:pt>
                <c:pt idx="4">
                  <c:v>May '23
(S7)</c:v>
                </c:pt>
                <c:pt idx="5">
                  <c:v>Sep '23
(S9)</c:v>
                </c:pt>
                <c:pt idx="6">
                  <c:v>Feb '24
(S11)</c:v>
                </c:pt>
                <c:pt idx="7">
                  <c:v>May '24
(S12)</c:v>
                </c:pt>
                <c:pt idx="8">
                  <c:v>July '24
(S13)</c:v>
                </c:pt>
              </c:strCache>
            </c:strRef>
          </c:cat>
          <c:val>
            <c:numRef>
              <c:f>Sheet1!$F$2:$F$10</c:f>
              <c:numCache>
                <c:formatCode>0%</c:formatCode>
                <c:ptCount val="9"/>
                <c:pt idx="1">
                  <c:v>0.09</c:v>
                </c:pt>
                <c:pt idx="2">
                  <c:v>0.1</c:v>
                </c:pt>
                <c:pt idx="3">
                  <c:v>0.06</c:v>
                </c:pt>
                <c:pt idx="4">
                  <c:v>7.0000000000000007E-2</c:v>
                </c:pt>
                <c:pt idx="5">
                  <c:v>7.0000000000000007E-2</c:v>
                </c:pt>
                <c:pt idx="6">
                  <c:v>7.0000000000000007E-2</c:v>
                </c:pt>
                <c:pt idx="7">
                  <c:v>0.04</c:v>
                </c:pt>
                <c:pt idx="8">
                  <c:v>0.03</c:v>
                </c:pt>
              </c:numCache>
            </c:numRef>
          </c:val>
          <c:smooth val="1"/>
          <c:extLst>
            <c:ext xmlns:c16="http://schemas.microsoft.com/office/drawing/2014/chart" uri="{C3380CC4-5D6E-409C-BE32-E72D297353CC}">
              <c16:uniqueId val="{0000000C-14F7-4F33-A4AB-AFE8DF780EED}"/>
            </c:ext>
          </c:extLst>
        </c:ser>
        <c:dLbls>
          <c:showLegendKey val="0"/>
          <c:showVal val="0"/>
          <c:showCatName val="0"/>
          <c:showSerName val="0"/>
          <c:showPercent val="0"/>
          <c:showBubbleSize val="0"/>
        </c:dLbls>
        <c:marker val="1"/>
        <c:smooth val="0"/>
        <c:axId val="357045768"/>
        <c:axId val="357033616"/>
      </c:lineChart>
      <c:catAx>
        <c:axId val="357045768"/>
        <c:scaling>
          <c:orientation val="minMax"/>
        </c:scaling>
        <c:delete val="0"/>
        <c:axPos val="b"/>
        <c:numFmt formatCode="General" sourceLinked="1"/>
        <c:majorTickMark val="out"/>
        <c:minorTickMark val="none"/>
        <c:tickLblPos val="nextTo"/>
        <c:spPr>
          <a:ln>
            <a:noFill/>
          </a:ln>
        </c:spPr>
        <c:txPr>
          <a:bodyPr/>
          <a:lstStyle/>
          <a:p>
            <a:pPr>
              <a:defRPr sz="1200" b="1">
                <a:solidFill>
                  <a:schemeClr val="tx1">
                    <a:lumMod val="65000"/>
                    <a:lumOff val="35000"/>
                  </a:schemeClr>
                </a:solidFill>
              </a:defRPr>
            </a:pPr>
            <a:endParaRPr lang="en-US"/>
          </a:p>
        </c:txPr>
        <c:crossAx val="357033616"/>
        <c:crosses val="autoZero"/>
        <c:auto val="1"/>
        <c:lblAlgn val="ctr"/>
        <c:lblOffset val="100"/>
        <c:noMultiLvlLbl val="0"/>
      </c:catAx>
      <c:valAx>
        <c:axId val="357033616"/>
        <c:scaling>
          <c:orientation val="minMax"/>
          <c:max val="0.4"/>
          <c:min val="0"/>
        </c:scaling>
        <c:delete val="1"/>
        <c:axPos val="l"/>
        <c:numFmt formatCode="0%" sourceLinked="1"/>
        <c:majorTickMark val="out"/>
        <c:minorTickMark val="none"/>
        <c:tickLblPos val="nextTo"/>
        <c:crossAx val="357045768"/>
        <c:crosses val="autoZero"/>
        <c:crossBetween val="between"/>
      </c:valAx>
    </c:plotArea>
    <c:plotVisOnly val="1"/>
    <c:dispBlanksAs val="gap"/>
    <c:showDLblsOverMax val="0"/>
  </c:chart>
  <c:txPr>
    <a:bodyPr/>
    <a:lstStyle/>
    <a:p>
      <a:pPr>
        <a:defRPr sz="1000"/>
      </a:pPr>
      <a:endParaRPr lang="en-US"/>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1.6512727450575328E-2"/>
          <c:w val="1"/>
          <c:h val="0.86573720473462146"/>
        </c:manualLayout>
      </c:layout>
      <c:lineChart>
        <c:grouping val="stacked"/>
        <c:varyColors val="0"/>
        <c:ser>
          <c:idx val="0"/>
          <c:order val="0"/>
          <c:tx>
            <c:strRef>
              <c:f>Sheet1!$C$1</c:f>
              <c:strCache>
                <c:ptCount val="1"/>
                <c:pt idx="0">
                  <c:v>Low (2-3)</c:v>
                </c:pt>
              </c:strCache>
            </c:strRef>
          </c:tx>
          <c:spPr>
            <a:ln w="28575" cap="rnd">
              <a:solidFill>
                <a:srgbClr val="6DD5CE"/>
              </a:solidFill>
              <a:round/>
            </a:ln>
            <a:effectLst/>
          </c:spPr>
          <c:marker>
            <c:symbol val="circle"/>
            <c:size val="5"/>
            <c:spPr>
              <a:solidFill>
                <a:srgbClr val="6DD5CE"/>
              </a:solidFill>
              <a:ln w="9525">
                <a:solidFill>
                  <a:srgbClr val="6DD5CE"/>
                </a:solidFill>
              </a:ln>
              <a:effectLst/>
            </c:spPr>
          </c:marker>
          <c:dLbls>
            <c:spPr>
              <a:noFill/>
              <a:ln>
                <a:noFill/>
              </a:ln>
              <a:effectLst/>
            </c:spPr>
            <c:txPr>
              <a:bodyPr rot="0" spcFirstLastPara="1" vertOverflow="ellipsis" vert="horz" wrap="square" lIns="38100" tIns="19050" rIns="38100" bIns="19050" anchor="ctr" anchorCtr="0">
                <a:spAutoFit/>
              </a:bodyPr>
              <a:lstStyle/>
              <a:p>
                <a:pPr algn="ctr">
                  <a:defRPr lang="en-US" sz="1400" b="0" i="0" u="none" strike="noStrike" kern="1200" baseline="0">
                    <a:solidFill>
                      <a:schemeClr val="tx1">
                        <a:lumMod val="65000"/>
                        <a:lumOff val="3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Sheet1!$A$5:$A$14</c:f>
              <c:strCache>
                <c:ptCount val="10"/>
                <c:pt idx="0">
                  <c:v>Nov '22
(S4)</c:v>
                </c:pt>
                <c:pt idx="1">
                  <c:v>Dec '22
(S5)</c:v>
                </c:pt>
                <c:pt idx="2">
                  <c:v>Mar '23 
(S6)</c:v>
                </c:pt>
                <c:pt idx="3">
                  <c:v>May '23 
(S7)</c:v>
                </c:pt>
                <c:pt idx="4">
                  <c:v>July '23 
(S8)</c:v>
                </c:pt>
                <c:pt idx="5">
                  <c:v>Sept '23
(S9)</c:v>
                </c:pt>
                <c:pt idx="6">
                  <c:v>Nov '23 
(S10)</c:v>
                </c:pt>
                <c:pt idx="7">
                  <c:v>Feb '24
(S11)</c:v>
                </c:pt>
                <c:pt idx="8">
                  <c:v>May '24
(S12)</c:v>
                </c:pt>
                <c:pt idx="9">
                  <c:v>July '24
(S13)</c:v>
                </c:pt>
              </c:strCache>
            </c:strRef>
          </c:cat>
          <c:val>
            <c:numRef>
              <c:f>Sheet1!$C$5:$C$14</c:f>
              <c:numCache>
                <c:formatCode>0%</c:formatCode>
                <c:ptCount val="10"/>
                <c:pt idx="0">
                  <c:v>0.18</c:v>
                </c:pt>
                <c:pt idx="1">
                  <c:v>0.16</c:v>
                </c:pt>
                <c:pt idx="2">
                  <c:v>0.18</c:v>
                </c:pt>
                <c:pt idx="3">
                  <c:v>0.18</c:v>
                </c:pt>
                <c:pt idx="4">
                  <c:v>0.18</c:v>
                </c:pt>
                <c:pt idx="5">
                  <c:v>0.17</c:v>
                </c:pt>
                <c:pt idx="6">
                  <c:v>0.19</c:v>
                </c:pt>
                <c:pt idx="7">
                  <c:v>0.2</c:v>
                </c:pt>
                <c:pt idx="8">
                  <c:v>0.2</c:v>
                </c:pt>
                <c:pt idx="9">
                  <c:v>0.19</c:v>
                </c:pt>
              </c:numCache>
            </c:numRef>
          </c:val>
          <c:smooth val="0"/>
          <c:extLst>
            <c:ext xmlns:c16="http://schemas.microsoft.com/office/drawing/2014/chart" uri="{C3380CC4-5D6E-409C-BE32-E72D297353CC}">
              <c16:uniqueId val="{00000000-EAB9-4BFF-8FA7-505BE35F9822}"/>
            </c:ext>
          </c:extLst>
        </c:ser>
        <c:dLbls>
          <c:showLegendKey val="0"/>
          <c:showVal val="0"/>
          <c:showCatName val="0"/>
          <c:showSerName val="0"/>
          <c:showPercent val="0"/>
          <c:showBubbleSize val="0"/>
        </c:dLbls>
        <c:marker val="1"/>
        <c:smooth val="0"/>
        <c:axId val="1948619855"/>
        <c:axId val="1948612367"/>
      </c:lineChart>
      <c:catAx>
        <c:axId val="1948619855"/>
        <c:scaling>
          <c:orientation val="minMax"/>
        </c:scaling>
        <c:delete val="1"/>
        <c:axPos val="b"/>
        <c:numFmt formatCode="General" sourceLinked="1"/>
        <c:majorTickMark val="out"/>
        <c:minorTickMark val="none"/>
        <c:tickLblPos val="nextTo"/>
        <c:crossAx val="1948612367"/>
        <c:crosses val="autoZero"/>
        <c:auto val="1"/>
        <c:lblAlgn val="ctr"/>
        <c:lblOffset val="100"/>
        <c:noMultiLvlLbl val="0"/>
      </c:catAx>
      <c:valAx>
        <c:axId val="1948612367"/>
        <c:scaling>
          <c:orientation val="minMax"/>
        </c:scaling>
        <c:delete val="1"/>
        <c:axPos val="l"/>
        <c:numFmt formatCode="0%" sourceLinked="1"/>
        <c:majorTickMark val="none"/>
        <c:minorTickMark val="none"/>
        <c:tickLblPos val="nextTo"/>
        <c:crossAx val="1948619855"/>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373412740736404E-3"/>
          <c:y val="4.7890790272467716E-3"/>
          <c:w val="0.99202963734764493"/>
          <c:h val="0.70102266544532466"/>
        </c:manualLayout>
      </c:layout>
      <c:barChart>
        <c:barDir val="col"/>
        <c:grouping val="percentStacked"/>
        <c:varyColors val="0"/>
        <c:ser>
          <c:idx val="0"/>
          <c:order val="0"/>
          <c:tx>
            <c:strRef>
              <c:f>Sheet1!$B$1</c:f>
              <c:strCache>
                <c:ptCount val="1"/>
                <c:pt idx="0">
                  <c:v>Very easy</c:v>
                </c:pt>
              </c:strCache>
            </c:strRef>
          </c:tx>
          <c:spPr>
            <a:solidFill>
              <a:srgbClr val="33B0A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Sheet1!$A$9:$A$13</c:f>
              <c:strCache>
                <c:ptCount val="5"/>
                <c:pt idx="0">
                  <c:v>GM Nov 
(S10)</c:v>
                </c:pt>
                <c:pt idx="1">
                  <c:v>GM Feb 
(S11)</c:v>
                </c:pt>
                <c:pt idx="2">
                  <c:v>GM May
(S12)</c:v>
                </c:pt>
                <c:pt idx="3">
                  <c:v>GM July
(S12)</c:v>
                </c:pt>
                <c:pt idx="4">
                  <c:v>GB Benchmarking</c:v>
                </c:pt>
              </c:strCache>
            </c:strRef>
          </c:cat>
          <c:val>
            <c:numRef>
              <c:f>Sheet1!$B$9:$B$13</c:f>
              <c:numCache>
                <c:formatCode>0%</c:formatCode>
                <c:ptCount val="5"/>
                <c:pt idx="0">
                  <c:v>0.12</c:v>
                </c:pt>
                <c:pt idx="1">
                  <c:v>0.14000000000000001</c:v>
                </c:pt>
                <c:pt idx="2">
                  <c:v>0.14000000000000001</c:v>
                </c:pt>
                <c:pt idx="3">
                  <c:v>0.11</c:v>
                </c:pt>
                <c:pt idx="4">
                  <c:v>0.15</c:v>
                </c:pt>
              </c:numCache>
            </c:numRef>
          </c:val>
          <c:extLst>
            <c:ext xmlns:c16="http://schemas.microsoft.com/office/drawing/2014/chart" uri="{C3380CC4-5D6E-409C-BE32-E72D297353CC}">
              <c16:uniqueId val="{00000000-EC9E-4300-B0E4-1B3E8E66DAE1}"/>
            </c:ext>
          </c:extLst>
        </c:ser>
        <c:ser>
          <c:idx val="1"/>
          <c:order val="1"/>
          <c:tx>
            <c:strRef>
              <c:f>Sheet1!$C$1</c:f>
              <c:strCache>
                <c:ptCount val="1"/>
                <c:pt idx="0">
                  <c:v>Somewhat easy</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5C5B5A"/>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Sheet1!$A$9:$A$13</c:f>
              <c:strCache>
                <c:ptCount val="5"/>
                <c:pt idx="0">
                  <c:v>GM Nov 
(S10)</c:v>
                </c:pt>
                <c:pt idx="1">
                  <c:v>GM Feb 
(S11)</c:v>
                </c:pt>
                <c:pt idx="2">
                  <c:v>GM May
(S12)</c:v>
                </c:pt>
                <c:pt idx="3">
                  <c:v>GM July
(S12)</c:v>
                </c:pt>
                <c:pt idx="4">
                  <c:v>GB Benchmarking</c:v>
                </c:pt>
              </c:strCache>
            </c:strRef>
          </c:cat>
          <c:val>
            <c:numRef>
              <c:f>Sheet1!$C$9:$C$13</c:f>
              <c:numCache>
                <c:formatCode>0%</c:formatCode>
                <c:ptCount val="5"/>
                <c:pt idx="0">
                  <c:v>0.38</c:v>
                </c:pt>
                <c:pt idx="1">
                  <c:v>0.36</c:v>
                </c:pt>
                <c:pt idx="2">
                  <c:v>0.39</c:v>
                </c:pt>
                <c:pt idx="3">
                  <c:v>0.37</c:v>
                </c:pt>
                <c:pt idx="4">
                  <c:v>0.42</c:v>
                </c:pt>
              </c:numCache>
            </c:numRef>
          </c:val>
          <c:extLst>
            <c:ext xmlns:c16="http://schemas.microsoft.com/office/drawing/2014/chart" uri="{C3380CC4-5D6E-409C-BE32-E72D297353CC}">
              <c16:uniqueId val="{00000001-EC9E-4300-B0E4-1B3E8E66DAE1}"/>
            </c:ext>
          </c:extLst>
        </c:ser>
        <c:ser>
          <c:idx val="2"/>
          <c:order val="2"/>
          <c:tx>
            <c:strRef>
              <c:f>Sheet1!$D$1</c:f>
              <c:strCache>
                <c:ptCount val="1"/>
                <c:pt idx="0">
                  <c:v>Somewhat difficult</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Sheet1!$A$9:$A$13</c:f>
              <c:strCache>
                <c:ptCount val="5"/>
                <c:pt idx="0">
                  <c:v>GM Nov 
(S10)</c:v>
                </c:pt>
                <c:pt idx="1">
                  <c:v>GM Feb 
(S11)</c:v>
                </c:pt>
                <c:pt idx="2">
                  <c:v>GM May
(S12)</c:v>
                </c:pt>
                <c:pt idx="3">
                  <c:v>GM July
(S12)</c:v>
                </c:pt>
                <c:pt idx="4">
                  <c:v>GB Benchmarking</c:v>
                </c:pt>
              </c:strCache>
            </c:strRef>
          </c:cat>
          <c:val>
            <c:numRef>
              <c:f>Sheet1!$D$9:$D$13</c:f>
              <c:numCache>
                <c:formatCode>0%</c:formatCode>
                <c:ptCount val="5"/>
                <c:pt idx="0">
                  <c:v>0.34</c:v>
                </c:pt>
                <c:pt idx="1">
                  <c:v>0.35</c:v>
                </c:pt>
                <c:pt idx="2">
                  <c:v>0.33</c:v>
                </c:pt>
                <c:pt idx="3">
                  <c:v>0.36</c:v>
                </c:pt>
                <c:pt idx="4">
                  <c:v>0.31</c:v>
                </c:pt>
              </c:numCache>
            </c:numRef>
          </c:val>
          <c:extLst>
            <c:ext xmlns:c16="http://schemas.microsoft.com/office/drawing/2014/chart" uri="{C3380CC4-5D6E-409C-BE32-E72D297353CC}">
              <c16:uniqueId val="{00000002-EC9E-4300-B0E4-1B3E8E66DAE1}"/>
            </c:ext>
          </c:extLst>
        </c:ser>
        <c:ser>
          <c:idx val="3"/>
          <c:order val="3"/>
          <c:tx>
            <c:strRef>
              <c:f>Sheet1!$E$1</c:f>
              <c:strCache>
                <c:ptCount val="1"/>
                <c:pt idx="0">
                  <c:v>Very difficult</c:v>
                </c:pt>
              </c:strCache>
            </c:strRef>
          </c:tx>
          <c:spPr>
            <a:solidFill>
              <a:srgbClr val="FA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Sheet1!$A$9:$A$13</c:f>
              <c:strCache>
                <c:ptCount val="5"/>
                <c:pt idx="0">
                  <c:v>GM Nov 
(S10)</c:v>
                </c:pt>
                <c:pt idx="1">
                  <c:v>GM Feb 
(S11)</c:v>
                </c:pt>
                <c:pt idx="2">
                  <c:v>GM May
(S12)</c:v>
                </c:pt>
                <c:pt idx="3">
                  <c:v>GM July
(S12)</c:v>
                </c:pt>
                <c:pt idx="4">
                  <c:v>GB Benchmarking</c:v>
                </c:pt>
              </c:strCache>
            </c:strRef>
          </c:cat>
          <c:val>
            <c:numRef>
              <c:f>Sheet1!$E$9:$E$13</c:f>
              <c:numCache>
                <c:formatCode>0%</c:formatCode>
                <c:ptCount val="5"/>
                <c:pt idx="0">
                  <c:v>0.12</c:v>
                </c:pt>
                <c:pt idx="1">
                  <c:v>0.12</c:v>
                </c:pt>
                <c:pt idx="2">
                  <c:v>0.1</c:v>
                </c:pt>
                <c:pt idx="3">
                  <c:v>0.11</c:v>
                </c:pt>
                <c:pt idx="4">
                  <c:v>0.06</c:v>
                </c:pt>
              </c:numCache>
            </c:numRef>
          </c:val>
          <c:extLst>
            <c:ext xmlns:c16="http://schemas.microsoft.com/office/drawing/2014/chart" uri="{C3380CC4-5D6E-409C-BE32-E72D297353CC}">
              <c16:uniqueId val="{00000004-EC9E-4300-B0E4-1B3E8E66DAE1}"/>
            </c:ext>
          </c:extLst>
        </c:ser>
        <c:ser>
          <c:idx val="4"/>
          <c:order val="4"/>
          <c:tx>
            <c:strRef>
              <c:f>Sheet1!$F$1</c:f>
              <c:strCache>
                <c:ptCount val="1"/>
                <c:pt idx="0">
                  <c:v>Don't know / Prefer not to say</c:v>
                </c:pt>
              </c:strCache>
            </c:strRef>
          </c:tx>
          <c:spPr>
            <a:solidFill>
              <a:schemeClr val="bg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5C5B5A"/>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Sheet1!$A$9:$A$13</c:f>
              <c:strCache>
                <c:ptCount val="5"/>
                <c:pt idx="0">
                  <c:v>GM Nov 
(S10)</c:v>
                </c:pt>
                <c:pt idx="1">
                  <c:v>GM Feb 
(S11)</c:v>
                </c:pt>
                <c:pt idx="2">
                  <c:v>GM May
(S12)</c:v>
                </c:pt>
                <c:pt idx="3">
                  <c:v>GM July
(S12)</c:v>
                </c:pt>
                <c:pt idx="4">
                  <c:v>GB Benchmarking</c:v>
                </c:pt>
              </c:strCache>
            </c:strRef>
          </c:cat>
          <c:val>
            <c:numRef>
              <c:f>Sheet1!$F$9:$F$13</c:f>
              <c:numCache>
                <c:formatCode>0%</c:formatCode>
                <c:ptCount val="5"/>
                <c:pt idx="0">
                  <c:v>0.03</c:v>
                </c:pt>
                <c:pt idx="1">
                  <c:v>0.03</c:v>
                </c:pt>
                <c:pt idx="2">
                  <c:v>0.04</c:v>
                </c:pt>
                <c:pt idx="3">
                  <c:v>0.04</c:v>
                </c:pt>
                <c:pt idx="4">
                  <c:v>0.06</c:v>
                </c:pt>
              </c:numCache>
            </c:numRef>
          </c:val>
          <c:extLst>
            <c:ext xmlns:c16="http://schemas.microsoft.com/office/drawing/2014/chart" uri="{C3380CC4-5D6E-409C-BE32-E72D297353CC}">
              <c16:uniqueId val="{00000005-EC9E-4300-B0E4-1B3E8E66DAE1}"/>
            </c:ext>
          </c:extLst>
        </c:ser>
        <c:dLbls>
          <c:dLblPos val="ctr"/>
          <c:showLegendKey val="0"/>
          <c:showVal val="1"/>
          <c:showCatName val="0"/>
          <c:showSerName val="0"/>
          <c:showPercent val="0"/>
          <c:showBubbleSize val="0"/>
        </c:dLbls>
        <c:gapWidth val="80"/>
        <c:overlap val="100"/>
        <c:axId val="478529208"/>
        <c:axId val="478528880"/>
      </c:barChart>
      <c:catAx>
        <c:axId val="478529208"/>
        <c:scaling>
          <c:orientation val="minMax"/>
        </c:scaling>
        <c:delete val="0"/>
        <c:axPos val="t"/>
        <c:numFmt formatCode="General" sourceLinked="1"/>
        <c:majorTickMark val="none"/>
        <c:minorTickMark val="none"/>
        <c:tickLblPos val="high"/>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rgbClr val="5C5B5A"/>
                </a:solidFill>
                <a:latin typeface="+mn-lt"/>
                <a:ea typeface="+mn-ea"/>
                <a:cs typeface="+mn-cs"/>
              </a:defRPr>
            </a:pPr>
            <a:endParaRPr lang="en-US"/>
          </a:p>
        </c:txPr>
        <c:crossAx val="478528880"/>
        <c:crosses val="autoZero"/>
        <c:auto val="1"/>
        <c:lblAlgn val="ctr"/>
        <c:lblOffset val="100"/>
        <c:noMultiLvlLbl val="0"/>
      </c:catAx>
      <c:valAx>
        <c:axId val="478528880"/>
        <c:scaling>
          <c:orientation val="maxMin"/>
        </c:scaling>
        <c:delete val="1"/>
        <c:axPos val="l"/>
        <c:numFmt formatCode="0%" sourceLinked="1"/>
        <c:majorTickMark val="none"/>
        <c:minorTickMark val="none"/>
        <c:tickLblPos val="nextTo"/>
        <c:crossAx val="478529208"/>
        <c:crosses val="autoZero"/>
        <c:crossBetween val="between"/>
      </c:valAx>
      <c:spPr>
        <a:noFill/>
        <a:ln>
          <a:noFill/>
        </a:ln>
        <a:effectLst/>
      </c:spPr>
    </c:plotArea>
    <c:legend>
      <c:legendPos val="b"/>
      <c:layout>
        <c:manualLayout>
          <c:xMode val="edge"/>
          <c:yMode val="edge"/>
          <c:x val="8.8374543955300252E-4"/>
          <c:y val="0.81356073710266663"/>
          <c:w val="0.99911632170979348"/>
          <c:h val="0.14042527392487653"/>
        </c:manualLayout>
      </c:layout>
      <c:overlay val="0"/>
      <c:spPr>
        <a:noFill/>
        <a:ln>
          <a:noFill/>
        </a:ln>
        <a:effectLst/>
      </c:spPr>
      <c:txPr>
        <a:bodyPr rot="0" spcFirstLastPara="1" vertOverflow="ellipsis" vert="horz" wrap="square" anchor="ctr" anchorCtr="1"/>
        <a:lstStyle/>
        <a:p>
          <a:pPr>
            <a:defRPr sz="1197" b="0" i="0" u="none" strike="noStrike" kern="1200" baseline="0">
              <a:solidFill>
                <a:srgbClr val="5C5B5A"/>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060712180475051E-2"/>
          <c:y val="0"/>
          <c:w val="0.97924327988417381"/>
          <c:h val="0.76263889401797991"/>
        </c:manualLayout>
      </c:layout>
      <c:barChart>
        <c:barDir val="col"/>
        <c:grouping val="percentStacked"/>
        <c:varyColors val="0"/>
        <c:ser>
          <c:idx val="0"/>
          <c:order val="0"/>
          <c:tx>
            <c:strRef>
              <c:f>Sheet1!$B$1</c:f>
              <c:strCache>
                <c:ptCount val="1"/>
                <c:pt idx="0">
                  <c:v>Don't know / Prefer not to say</c:v>
                </c:pt>
              </c:strCache>
            </c:strRef>
          </c:tx>
          <c:spPr>
            <a:solidFill>
              <a:srgbClr val="E7E6E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2"/>
                <c:pt idx="0">
                  <c:v>Greater Manchester -
Mortgage holders</c:v>
                </c:pt>
                <c:pt idx="1">
                  <c:v>Greater Manchester -
Renters</c:v>
                </c:pt>
              </c:strCache>
            </c:strRef>
          </c:cat>
          <c:val>
            <c:numRef>
              <c:f>Sheet1!$B$2:$B$4</c:f>
              <c:numCache>
                <c:formatCode>0%</c:formatCode>
                <c:ptCount val="2"/>
                <c:pt idx="0">
                  <c:v>0.05</c:v>
                </c:pt>
                <c:pt idx="1">
                  <c:v>0.04</c:v>
                </c:pt>
              </c:numCache>
            </c:numRef>
          </c:val>
          <c:extLst>
            <c:ext xmlns:c16="http://schemas.microsoft.com/office/drawing/2014/chart" uri="{C3380CC4-5D6E-409C-BE32-E72D297353CC}">
              <c16:uniqueId val="{00000000-4F23-4D53-867A-2752BBA57A02}"/>
            </c:ext>
          </c:extLst>
        </c:ser>
        <c:ser>
          <c:idx val="1"/>
          <c:order val="1"/>
          <c:tx>
            <c:strRef>
              <c:f>Sheet1!$C$1</c:f>
              <c:strCache>
                <c:ptCount val="1"/>
                <c:pt idx="0">
                  <c:v>Very difficult</c:v>
                </c:pt>
              </c:strCache>
            </c:strRef>
          </c:tx>
          <c:spPr>
            <a:solidFill>
              <a:srgbClr val="FA0000"/>
            </a:solidFill>
            <a:ln>
              <a:noFill/>
            </a:ln>
            <a:effectLst/>
          </c:spPr>
          <c:invertIfNegative val="0"/>
          <c:dLbls>
            <c:dLbl>
              <c:idx val="0"/>
              <c:layout>
                <c:manualLayout>
                  <c:x val="-3.4756363444047133E-3"/>
                  <c:y val="-2.695425798748049E-3"/>
                </c:manualLayout>
              </c:layout>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manualLayout>
                      <c:w val="6.0485223826872214E-2"/>
                      <c:h val="5.4151104296848301E-2"/>
                    </c:manualLayout>
                  </c15:layout>
                </c:ext>
                <c:ext xmlns:c16="http://schemas.microsoft.com/office/drawing/2014/chart" uri="{C3380CC4-5D6E-409C-BE32-E72D297353CC}">
                  <c16:uniqueId val="{00000001-4F23-4D53-867A-2752BBA57A02}"/>
                </c:ext>
              </c:extLst>
            </c:dLbl>
            <c:dLbl>
              <c:idx val="1"/>
              <c:layout>
                <c:manualLayout>
                  <c:x val="0"/>
                  <c:y val="-2.156340638998439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F23-4D53-867A-2752BBA57A02}"/>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2"/>
                <c:pt idx="0">
                  <c:v>Greater Manchester -
Mortgage holders</c:v>
                </c:pt>
                <c:pt idx="1">
                  <c:v>Greater Manchester -
Renters</c:v>
                </c:pt>
              </c:strCache>
            </c:strRef>
          </c:cat>
          <c:val>
            <c:numRef>
              <c:f>Sheet1!$C$2:$C$4</c:f>
              <c:numCache>
                <c:formatCode>0%</c:formatCode>
                <c:ptCount val="2"/>
                <c:pt idx="0">
                  <c:v>0.08</c:v>
                </c:pt>
                <c:pt idx="1">
                  <c:v>0.14000000000000001</c:v>
                </c:pt>
              </c:numCache>
            </c:numRef>
          </c:val>
          <c:extLst>
            <c:ext xmlns:c16="http://schemas.microsoft.com/office/drawing/2014/chart" uri="{C3380CC4-5D6E-409C-BE32-E72D297353CC}">
              <c16:uniqueId val="{00000005-4F23-4D53-867A-2752BBA57A02}"/>
            </c:ext>
          </c:extLst>
        </c:ser>
        <c:ser>
          <c:idx val="2"/>
          <c:order val="2"/>
          <c:tx>
            <c:strRef>
              <c:f>Sheet1!$D$1</c:f>
              <c:strCache>
                <c:ptCount val="1"/>
                <c:pt idx="0">
                  <c:v>Somewhat difficult</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2"/>
                <c:pt idx="0">
                  <c:v>Greater Manchester -
Mortgage holders</c:v>
                </c:pt>
                <c:pt idx="1">
                  <c:v>Greater Manchester -
Renters</c:v>
                </c:pt>
              </c:strCache>
            </c:strRef>
          </c:cat>
          <c:val>
            <c:numRef>
              <c:f>Sheet1!$D$2:$D$4</c:f>
              <c:numCache>
                <c:formatCode>0%</c:formatCode>
                <c:ptCount val="2"/>
                <c:pt idx="0">
                  <c:v>0.3</c:v>
                </c:pt>
                <c:pt idx="1">
                  <c:v>0.39</c:v>
                </c:pt>
              </c:numCache>
            </c:numRef>
          </c:val>
          <c:extLst>
            <c:ext xmlns:c16="http://schemas.microsoft.com/office/drawing/2014/chart" uri="{C3380CC4-5D6E-409C-BE32-E72D297353CC}">
              <c16:uniqueId val="{00000006-4F23-4D53-867A-2752BBA57A02}"/>
            </c:ext>
          </c:extLst>
        </c:ser>
        <c:ser>
          <c:idx val="3"/>
          <c:order val="3"/>
          <c:tx>
            <c:strRef>
              <c:f>Sheet1!$E$1</c:f>
              <c:strCache>
                <c:ptCount val="1"/>
                <c:pt idx="0">
                  <c:v>Somewhat easy</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5C5B5A"/>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2"/>
                <c:pt idx="0">
                  <c:v>Greater Manchester -
Mortgage holders</c:v>
                </c:pt>
                <c:pt idx="1">
                  <c:v>Greater Manchester -
Renters</c:v>
                </c:pt>
              </c:strCache>
            </c:strRef>
          </c:cat>
          <c:val>
            <c:numRef>
              <c:f>Sheet1!$E$2:$E$4</c:f>
              <c:numCache>
                <c:formatCode>0%</c:formatCode>
                <c:ptCount val="2"/>
                <c:pt idx="0">
                  <c:v>0.43</c:v>
                </c:pt>
                <c:pt idx="1">
                  <c:v>0.32</c:v>
                </c:pt>
              </c:numCache>
            </c:numRef>
          </c:val>
          <c:extLst>
            <c:ext xmlns:c16="http://schemas.microsoft.com/office/drawing/2014/chart" uri="{C3380CC4-5D6E-409C-BE32-E72D297353CC}">
              <c16:uniqueId val="{00000007-4F23-4D53-867A-2752BBA57A02}"/>
            </c:ext>
          </c:extLst>
        </c:ser>
        <c:ser>
          <c:idx val="4"/>
          <c:order val="4"/>
          <c:tx>
            <c:strRef>
              <c:f>Sheet1!$F$1</c:f>
              <c:strCache>
                <c:ptCount val="1"/>
                <c:pt idx="0">
                  <c:v>Very easy</c:v>
                </c:pt>
              </c:strCache>
            </c:strRef>
          </c:tx>
          <c:spPr>
            <a:solidFill>
              <a:srgbClr val="009690"/>
            </a:solidFill>
            <a:ln>
              <a:noFill/>
            </a:ln>
            <a:effectLst/>
          </c:spPr>
          <c:invertIfNegative val="0"/>
          <c:dLbls>
            <c:dLbl>
              <c:idx val="0"/>
              <c:layout>
                <c:manualLayout>
                  <c:x val="0"/>
                  <c:y val="-1.347712899374024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B0E-4D61-9CD5-4A8BF162297B}"/>
                </c:ext>
              </c:extLst>
            </c:dLbl>
            <c:dLbl>
              <c:idx val="1"/>
              <c:layout>
                <c:manualLayout>
                  <c:x val="-1.2565023731918279E-16"/>
                  <c:y val="-4.0431386981220722E-3"/>
                </c:manualLayout>
              </c:layout>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manualLayout>
                      <c:w val="5.1745650041068403E-2"/>
                      <c:h val="6.2237381693092453E-2"/>
                    </c:manualLayout>
                  </c15:layout>
                </c:ext>
                <c:ext xmlns:c16="http://schemas.microsoft.com/office/drawing/2014/chart" uri="{C3380CC4-5D6E-409C-BE32-E72D297353CC}">
                  <c16:uniqueId val="{00000001-BB0E-4D61-9CD5-4A8BF162297B}"/>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2"/>
                <c:pt idx="0">
                  <c:v>Greater Manchester -
Mortgage holders</c:v>
                </c:pt>
                <c:pt idx="1">
                  <c:v>Greater Manchester -
Renters</c:v>
                </c:pt>
              </c:strCache>
            </c:strRef>
          </c:cat>
          <c:val>
            <c:numRef>
              <c:f>Sheet1!$F$2:$F$4</c:f>
              <c:numCache>
                <c:formatCode>0%</c:formatCode>
                <c:ptCount val="2"/>
                <c:pt idx="0">
                  <c:v>0.13</c:v>
                </c:pt>
                <c:pt idx="1">
                  <c:v>0.11</c:v>
                </c:pt>
              </c:numCache>
            </c:numRef>
          </c:val>
          <c:extLst>
            <c:ext xmlns:c16="http://schemas.microsoft.com/office/drawing/2014/chart" uri="{C3380CC4-5D6E-409C-BE32-E72D297353CC}">
              <c16:uniqueId val="{00000008-4F23-4D53-867A-2752BBA57A02}"/>
            </c:ext>
          </c:extLst>
        </c:ser>
        <c:dLbls>
          <c:dLblPos val="ctr"/>
          <c:showLegendKey val="0"/>
          <c:showVal val="1"/>
          <c:showCatName val="0"/>
          <c:showSerName val="0"/>
          <c:showPercent val="0"/>
          <c:showBubbleSize val="0"/>
        </c:dLbls>
        <c:gapWidth val="75"/>
        <c:overlap val="100"/>
        <c:axId val="397232120"/>
        <c:axId val="397228184"/>
      </c:barChart>
      <c:catAx>
        <c:axId val="397232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7228184"/>
        <c:crosses val="autoZero"/>
        <c:auto val="1"/>
        <c:lblAlgn val="ctr"/>
        <c:lblOffset val="100"/>
        <c:noMultiLvlLbl val="0"/>
      </c:catAx>
      <c:valAx>
        <c:axId val="397228184"/>
        <c:scaling>
          <c:orientation val="minMax"/>
        </c:scaling>
        <c:delete val="1"/>
        <c:axPos val="l"/>
        <c:numFmt formatCode="0%" sourceLinked="1"/>
        <c:majorTickMark val="out"/>
        <c:minorTickMark val="none"/>
        <c:tickLblPos val="nextTo"/>
        <c:crossAx val="397232120"/>
        <c:crosses val="autoZero"/>
        <c:crossBetween val="between"/>
      </c:valAx>
      <c:spPr>
        <a:noFill/>
        <a:ln w="25400">
          <a:noFill/>
        </a:ln>
        <a:effectLst/>
      </c:spPr>
    </c:plotArea>
    <c:legend>
      <c:legendPos val="r"/>
      <c:layout>
        <c:manualLayout>
          <c:xMode val="edge"/>
          <c:yMode val="edge"/>
          <c:x val="0"/>
          <c:y val="0.88501504556967503"/>
          <c:w val="1"/>
          <c:h val="9.2506164460025561E-2"/>
        </c:manualLayout>
      </c:layout>
      <c:overlay val="0"/>
      <c:spPr>
        <a:noFill/>
        <a:ln>
          <a:noFill/>
        </a:ln>
        <a:effectLst/>
      </c:spPr>
      <c:txPr>
        <a:bodyPr rot="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286327450385354E-3"/>
          <c:y val="0"/>
          <c:w val="0.97924327988417381"/>
          <c:h val="0.76263889401797991"/>
        </c:manualLayout>
      </c:layout>
      <c:barChart>
        <c:barDir val="col"/>
        <c:grouping val="percentStacked"/>
        <c:varyColors val="0"/>
        <c:ser>
          <c:idx val="0"/>
          <c:order val="0"/>
          <c:tx>
            <c:strRef>
              <c:f>Sheet1!$B$1</c:f>
              <c:strCache>
                <c:ptCount val="1"/>
                <c:pt idx="0">
                  <c:v>Don't know / Prefer not to say</c:v>
                </c:pt>
              </c:strCache>
            </c:strRef>
          </c:tx>
          <c:spPr>
            <a:solidFill>
              <a:srgbClr val="E7E6E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Overall renters
(1354)</c:v>
                </c:pt>
                <c:pt idx="1">
                  <c:v>Rented (Local Authority / Council)
(341)</c:v>
                </c:pt>
                <c:pt idx="2">
                  <c:v>Rented (Housing Association / Trust)
(330)</c:v>
                </c:pt>
                <c:pt idx="3">
                  <c:v>Rented (Private)
(683)</c:v>
                </c:pt>
              </c:strCache>
            </c:strRef>
          </c:cat>
          <c:val>
            <c:numRef>
              <c:f>Sheet1!$B$2:$B$5</c:f>
              <c:numCache>
                <c:formatCode>0%</c:formatCode>
                <c:ptCount val="4"/>
                <c:pt idx="0">
                  <c:v>0.05</c:v>
                </c:pt>
                <c:pt idx="1">
                  <c:v>0.04</c:v>
                </c:pt>
                <c:pt idx="2">
                  <c:v>0.05</c:v>
                </c:pt>
                <c:pt idx="3">
                  <c:v>0.05</c:v>
                </c:pt>
              </c:numCache>
            </c:numRef>
          </c:val>
          <c:extLst>
            <c:ext xmlns:c16="http://schemas.microsoft.com/office/drawing/2014/chart" uri="{C3380CC4-5D6E-409C-BE32-E72D297353CC}">
              <c16:uniqueId val="{00000000-61AB-4764-8EBC-0A7F131E0E62}"/>
            </c:ext>
          </c:extLst>
        </c:ser>
        <c:ser>
          <c:idx val="1"/>
          <c:order val="1"/>
          <c:tx>
            <c:strRef>
              <c:f>Sheet1!$C$1</c:f>
              <c:strCache>
                <c:ptCount val="1"/>
                <c:pt idx="0">
                  <c:v>Very difficult</c:v>
                </c:pt>
              </c:strCache>
            </c:strRef>
          </c:tx>
          <c:spPr>
            <a:solidFill>
              <a:srgbClr val="FA0000"/>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Overall renters
(1354)</c:v>
                </c:pt>
                <c:pt idx="1">
                  <c:v>Rented (Local Authority / Council)
(341)</c:v>
                </c:pt>
                <c:pt idx="2">
                  <c:v>Rented (Housing Association / Trust)
(330)</c:v>
                </c:pt>
                <c:pt idx="3">
                  <c:v>Rented (Private)
(683)</c:v>
                </c:pt>
              </c:strCache>
            </c:strRef>
          </c:cat>
          <c:val>
            <c:numRef>
              <c:f>Sheet1!$C$2:$C$5</c:f>
              <c:numCache>
                <c:formatCode>0%</c:formatCode>
                <c:ptCount val="4"/>
                <c:pt idx="0">
                  <c:v>0.12</c:v>
                </c:pt>
                <c:pt idx="1">
                  <c:v>0.09</c:v>
                </c:pt>
                <c:pt idx="2">
                  <c:v>0.12</c:v>
                </c:pt>
                <c:pt idx="3">
                  <c:v>0.13</c:v>
                </c:pt>
              </c:numCache>
            </c:numRef>
          </c:val>
          <c:extLst>
            <c:ext xmlns:c16="http://schemas.microsoft.com/office/drawing/2014/chart" uri="{C3380CC4-5D6E-409C-BE32-E72D297353CC}">
              <c16:uniqueId val="{00000005-61AB-4764-8EBC-0A7F131E0E62}"/>
            </c:ext>
          </c:extLst>
        </c:ser>
        <c:ser>
          <c:idx val="2"/>
          <c:order val="2"/>
          <c:tx>
            <c:strRef>
              <c:f>Sheet1!$D$1</c:f>
              <c:strCache>
                <c:ptCount val="1"/>
                <c:pt idx="0">
                  <c:v>Somewhat difficult</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Overall renters
(1354)</c:v>
                </c:pt>
                <c:pt idx="1">
                  <c:v>Rented (Local Authority / Council)
(341)</c:v>
                </c:pt>
                <c:pt idx="2">
                  <c:v>Rented (Housing Association / Trust)
(330)</c:v>
                </c:pt>
                <c:pt idx="3">
                  <c:v>Rented (Private)
(683)</c:v>
                </c:pt>
              </c:strCache>
            </c:strRef>
          </c:cat>
          <c:val>
            <c:numRef>
              <c:f>Sheet1!$D$2:$D$5</c:f>
              <c:numCache>
                <c:formatCode>0%</c:formatCode>
                <c:ptCount val="4"/>
                <c:pt idx="0">
                  <c:v>0.37</c:v>
                </c:pt>
                <c:pt idx="1">
                  <c:v>0.41</c:v>
                </c:pt>
                <c:pt idx="2">
                  <c:v>0.34</c:v>
                </c:pt>
                <c:pt idx="3">
                  <c:v>0.36</c:v>
                </c:pt>
              </c:numCache>
            </c:numRef>
          </c:val>
          <c:extLst>
            <c:ext xmlns:c16="http://schemas.microsoft.com/office/drawing/2014/chart" uri="{C3380CC4-5D6E-409C-BE32-E72D297353CC}">
              <c16:uniqueId val="{00000006-61AB-4764-8EBC-0A7F131E0E62}"/>
            </c:ext>
          </c:extLst>
        </c:ser>
        <c:ser>
          <c:idx val="3"/>
          <c:order val="3"/>
          <c:tx>
            <c:strRef>
              <c:f>Sheet1!$E$1</c:f>
              <c:strCache>
                <c:ptCount val="1"/>
                <c:pt idx="0">
                  <c:v>Somewhat easy</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5C5B5A"/>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Overall renters
(1354)</c:v>
                </c:pt>
                <c:pt idx="1">
                  <c:v>Rented (Local Authority / Council)
(341)</c:v>
                </c:pt>
                <c:pt idx="2">
                  <c:v>Rented (Housing Association / Trust)
(330)</c:v>
                </c:pt>
                <c:pt idx="3">
                  <c:v>Rented (Private)
(683)</c:v>
                </c:pt>
              </c:strCache>
            </c:strRef>
          </c:cat>
          <c:val>
            <c:numRef>
              <c:f>Sheet1!$E$2:$E$5</c:f>
              <c:numCache>
                <c:formatCode>0%</c:formatCode>
                <c:ptCount val="4"/>
                <c:pt idx="0">
                  <c:v>0.34</c:v>
                </c:pt>
                <c:pt idx="1">
                  <c:v>0.34</c:v>
                </c:pt>
                <c:pt idx="2">
                  <c:v>0.35</c:v>
                </c:pt>
                <c:pt idx="3">
                  <c:v>0.35</c:v>
                </c:pt>
              </c:numCache>
            </c:numRef>
          </c:val>
          <c:extLst>
            <c:ext xmlns:c16="http://schemas.microsoft.com/office/drawing/2014/chart" uri="{C3380CC4-5D6E-409C-BE32-E72D297353CC}">
              <c16:uniqueId val="{00000007-61AB-4764-8EBC-0A7F131E0E62}"/>
            </c:ext>
          </c:extLst>
        </c:ser>
        <c:ser>
          <c:idx val="4"/>
          <c:order val="4"/>
          <c:tx>
            <c:strRef>
              <c:f>Sheet1!$F$1</c:f>
              <c:strCache>
                <c:ptCount val="1"/>
                <c:pt idx="0">
                  <c:v>Very easy</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Overall renters
(1354)</c:v>
                </c:pt>
                <c:pt idx="1">
                  <c:v>Rented (Local Authority / Council)
(341)</c:v>
                </c:pt>
                <c:pt idx="2">
                  <c:v>Rented (Housing Association / Trust)
(330)</c:v>
                </c:pt>
                <c:pt idx="3">
                  <c:v>Rented (Private)
(683)</c:v>
                </c:pt>
              </c:strCache>
            </c:strRef>
          </c:cat>
          <c:val>
            <c:numRef>
              <c:f>Sheet1!$F$2:$F$5</c:f>
              <c:numCache>
                <c:formatCode>0%</c:formatCode>
                <c:ptCount val="4"/>
                <c:pt idx="0">
                  <c:v>0.12</c:v>
                </c:pt>
                <c:pt idx="1">
                  <c:v>0.12</c:v>
                </c:pt>
                <c:pt idx="2">
                  <c:v>0.14000000000000001</c:v>
                </c:pt>
                <c:pt idx="3">
                  <c:v>0.12</c:v>
                </c:pt>
              </c:numCache>
            </c:numRef>
          </c:val>
          <c:extLst>
            <c:ext xmlns:c16="http://schemas.microsoft.com/office/drawing/2014/chart" uri="{C3380CC4-5D6E-409C-BE32-E72D297353CC}">
              <c16:uniqueId val="{00000008-61AB-4764-8EBC-0A7F131E0E62}"/>
            </c:ext>
          </c:extLst>
        </c:ser>
        <c:dLbls>
          <c:dLblPos val="ctr"/>
          <c:showLegendKey val="0"/>
          <c:showVal val="1"/>
          <c:showCatName val="0"/>
          <c:showSerName val="0"/>
          <c:showPercent val="0"/>
          <c:showBubbleSize val="0"/>
        </c:dLbls>
        <c:gapWidth val="75"/>
        <c:overlap val="100"/>
        <c:axId val="397232120"/>
        <c:axId val="397228184"/>
      </c:barChart>
      <c:catAx>
        <c:axId val="397232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7228184"/>
        <c:crosses val="autoZero"/>
        <c:auto val="1"/>
        <c:lblAlgn val="ctr"/>
        <c:lblOffset val="100"/>
        <c:noMultiLvlLbl val="0"/>
      </c:catAx>
      <c:valAx>
        <c:axId val="397228184"/>
        <c:scaling>
          <c:orientation val="minMax"/>
        </c:scaling>
        <c:delete val="1"/>
        <c:axPos val="l"/>
        <c:numFmt formatCode="0%" sourceLinked="1"/>
        <c:majorTickMark val="out"/>
        <c:minorTickMark val="none"/>
        <c:tickLblPos val="nextTo"/>
        <c:crossAx val="397232120"/>
        <c:crosses val="autoZero"/>
        <c:crossBetween val="between"/>
      </c:valAx>
      <c:spPr>
        <a:noFill/>
        <a:ln>
          <a:noFill/>
        </a:ln>
        <a:effectLst/>
      </c:spPr>
    </c:plotArea>
    <c:legend>
      <c:legendPos val="r"/>
      <c:layout>
        <c:manualLayout>
          <c:xMode val="edge"/>
          <c:yMode val="edge"/>
          <c:x val="0"/>
          <c:y val="0.86633277344882487"/>
          <c:w val="0.99849510412745102"/>
          <c:h val="6.5484966339356188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286327450385354E-3"/>
          <c:y val="0"/>
          <c:w val="0.97924327988417381"/>
          <c:h val="0.76263889401797991"/>
        </c:manualLayout>
      </c:layout>
      <c:barChart>
        <c:barDir val="col"/>
        <c:grouping val="percentStacked"/>
        <c:varyColors val="0"/>
        <c:ser>
          <c:idx val="0"/>
          <c:order val="0"/>
          <c:tx>
            <c:strRef>
              <c:f>Sheet1!$B$1</c:f>
              <c:strCache>
                <c:ptCount val="1"/>
                <c:pt idx="0">
                  <c:v>Don't know / Prefer not to say</c:v>
                </c:pt>
              </c:strCache>
            </c:strRef>
          </c:tx>
          <c:spPr>
            <a:solidFill>
              <a:srgbClr val="E7E6E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Overall renters
(497)</c:v>
                </c:pt>
                <c:pt idx="1">
                  <c:v>Rented (Local Authority / Council)
(124)</c:v>
                </c:pt>
                <c:pt idx="2">
                  <c:v>Rented (Housing Association / Trust)
(114)</c:v>
                </c:pt>
                <c:pt idx="3">
                  <c:v>Rented (Private)
(259)</c:v>
                </c:pt>
              </c:strCache>
            </c:strRef>
          </c:cat>
          <c:val>
            <c:numRef>
              <c:f>Sheet1!$B$2:$B$5</c:f>
              <c:numCache>
                <c:formatCode>0%</c:formatCode>
                <c:ptCount val="4"/>
                <c:pt idx="0">
                  <c:v>0.04</c:v>
                </c:pt>
                <c:pt idx="1">
                  <c:v>0.05</c:v>
                </c:pt>
                <c:pt idx="2">
                  <c:v>0.06</c:v>
                </c:pt>
                <c:pt idx="3">
                  <c:v>0.05</c:v>
                </c:pt>
              </c:numCache>
            </c:numRef>
          </c:val>
          <c:extLst>
            <c:ext xmlns:c16="http://schemas.microsoft.com/office/drawing/2014/chart" uri="{C3380CC4-5D6E-409C-BE32-E72D297353CC}">
              <c16:uniqueId val="{00000000-61AB-4764-8EBC-0A7F131E0E62}"/>
            </c:ext>
          </c:extLst>
        </c:ser>
        <c:ser>
          <c:idx val="1"/>
          <c:order val="1"/>
          <c:tx>
            <c:strRef>
              <c:f>Sheet1!$C$1</c:f>
              <c:strCache>
                <c:ptCount val="1"/>
                <c:pt idx="0">
                  <c:v>Very difficult</c:v>
                </c:pt>
              </c:strCache>
            </c:strRef>
          </c:tx>
          <c:spPr>
            <a:solidFill>
              <a:srgbClr val="FA0000"/>
            </a:solidFill>
            <a:ln>
              <a:noFill/>
            </a:ln>
            <a:effectLst/>
          </c:spPr>
          <c:invertIfNegative val="0"/>
          <c:dLbls>
            <c:dLbl>
              <c:idx val="0"/>
              <c:layout>
                <c:manualLayout>
                  <c:x val="0"/>
                  <c:y val="-2.13198766300997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D8A-4FDC-9409-D38A7BC82FD3}"/>
                </c:ext>
              </c:extLst>
            </c:dLbl>
            <c:dLbl>
              <c:idx val="1"/>
              <c:layout>
                <c:manualLayout>
                  <c:x val="2.3189968202353413E-3"/>
                  <c:y val="-2.131987663009981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D8A-4FDC-9409-D38A7BC82FD3}"/>
                </c:ext>
              </c:extLst>
            </c:dLbl>
            <c:dLbl>
              <c:idx val="2"/>
              <c:layout>
                <c:manualLayout>
                  <c:x val="-8.5028901147508873E-17"/>
                  <c:y val="-1.3324922893812326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D8A-4FDC-9409-D38A7BC82FD3}"/>
                </c:ext>
              </c:extLst>
            </c:dLbl>
            <c:dLbl>
              <c:idx val="3"/>
              <c:layout>
                <c:manualLayout>
                  <c:x val="0"/>
                  <c:y val="-1.5989907472574789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D8A-4FDC-9409-D38A7BC82FD3}"/>
                </c:ext>
              </c:extLst>
            </c:dLbl>
            <c:spPr>
              <a:noFill/>
              <a:ln>
                <a:noFill/>
              </a:ln>
              <a:effectLst/>
            </c:spPr>
            <c:txPr>
              <a:bodyPr rot="0" spcFirstLastPara="1" vertOverflow="ellipsis" vert="horz" wrap="square" lIns="38100" tIns="19050" rIns="38100" bIns="19050" anchor="ctr" anchorCtr="0">
                <a:spAutoFit/>
              </a:bodyPr>
              <a:lstStyle/>
              <a:p>
                <a:pPr algn="ct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Overall renters
(497)</c:v>
                </c:pt>
                <c:pt idx="1">
                  <c:v>Rented (Local Authority / Council)
(124)</c:v>
                </c:pt>
                <c:pt idx="2">
                  <c:v>Rented (Housing Association / Trust)
(114)</c:v>
                </c:pt>
                <c:pt idx="3">
                  <c:v>Rented (Private)
(259)</c:v>
                </c:pt>
              </c:strCache>
            </c:strRef>
          </c:cat>
          <c:val>
            <c:numRef>
              <c:f>Sheet1!$C$2:$C$5</c:f>
              <c:numCache>
                <c:formatCode>0%</c:formatCode>
                <c:ptCount val="4"/>
                <c:pt idx="0">
                  <c:v>0.14000000000000001</c:v>
                </c:pt>
                <c:pt idx="1">
                  <c:v>0.06</c:v>
                </c:pt>
                <c:pt idx="2">
                  <c:v>0.13</c:v>
                </c:pt>
                <c:pt idx="3">
                  <c:v>0.18</c:v>
                </c:pt>
              </c:numCache>
            </c:numRef>
          </c:val>
          <c:extLst>
            <c:ext xmlns:c16="http://schemas.microsoft.com/office/drawing/2014/chart" uri="{C3380CC4-5D6E-409C-BE32-E72D297353CC}">
              <c16:uniqueId val="{00000005-61AB-4764-8EBC-0A7F131E0E62}"/>
            </c:ext>
          </c:extLst>
        </c:ser>
        <c:ser>
          <c:idx val="2"/>
          <c:order val="2"/>
          <c:tx>
            <c:strRef>
              <c:f>Sheet1!$D$1</c:f>
              <c:strCache>
                <c:ptCount val="1"/>
                <c:pt idx="0">
                  <c:v>Somewhat difficult</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Overall renters
(497)</c:v>
                </c:pt>
                <c:pt idx="1">
                  <c:v>Rented (Local Authority / Council)
(124)</c:v>
                </c:pt>
                <c:pt idx="2">
                  <c:v>Rented (Housing Association / Trust)
(114)</c:v>
                </c:pt>
                <c:pt idx="3">
                  <c:v>Rented (Private)
(259)</c:v>
                </c:pt>
              </c:strCache>
            </c:strRef>
          </c:cat>
          <c:val>
            <c:numRef>
              <c:f>Sheet1!$D$2:$D$5</c:f>
              <c:numCache>
                <c:formatCode>0%</c:formatCode>
                <c:ptCount val="4"/>
                <c:pt idx="0">
                  <c:v>0.39</c:v>
                </c:pt>
                <c:pt idx="1">
                  <c:v>0.47</c:v>
                </c:pt>
                <c:pt idx="2">
                  <c:v>0.37</c:v>
                </c:pt>
                <c:pt idx="3">
                  <c:v>0.36</c:v>
                </c:pt>
              </c:numCache>
            </c:numRef>
          </c:val>
          <c:extLst>
            <c:ext xmlns:c16="http://schemas.microsoft.com/office/drawing/2014/chart" uri="{C3380CC4-5D6E-409C-BE32-E72D297353CC}">
              <c16:uniqueId val="{00000006-61AB-4764-8EBC-0A7F131E0E62}"/>
            </c:ext>
          </c:extLst>
        </c:ser>
        <c:ser>
          <c:idx val="3"/>
          <c:order val="3"/>
          <c:tx>
            <c:strRef>
              <c:f>Sheet1!$E$1</c:f>
              <c:strCache>
                <c:ptCount val="1"/>
                <c:pt idx="0">
                  <c:v>Somewhat easy</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5C5B5A"/>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Overall renters
(497)</c:v>
                </c:pt>
                <c:pt idx="1">
                  <c:v>Rented (Local Authority / Council)
(124)</c:v>
                </c:pt>
                <c:pt idx="2">
                  <c:v>Rented (Housing Association / Trust)
(114)</c:v>
                </c:pt>
                <c:pt idx="3">
                  <c:v>Rented (Private)
(259)</c:v>
                </c:pt>
              </c:strCache>
            </c:strRef>
          </c:cat>
          <c:val>
            <c:numRef>
              <c:f>Sheet1!$E$2:$E$5</c:f>
              <c:numCache>
                <c:formatCode>0%</c:formatCode>
                <c:ptCount val="4"/>
                <c:pt idx="0">
                  <c:v>0.32</c:v>
                </c:pt>
                <c:pt idx="1">
                  <c:v>0.31</c:v>
                </c:pt>
                <c:pt idx="2">
                  <c:v>0.33</c:v>
                </c:pt>
                <c:pt idx="3">
                  <c:v>0.31</c:v>
                </c:pt>
              </c:numCache>
            </c:numRef>
          </c:val>
          <c:extLst>
            <c:ext xmlns:c16="http://schemas.microsoft.com/office/drawing/2014/chart" uri="{C3380CC4-5D6E-409C-BE32-E72D297353CC}">
              <c16:uniqueId val="{00000007-61AB-4764-8EBC-0A7F131E0E62}"/>
            </c:ext>
          </c:extLst>
        </c:ser>
        <c:ser>
          <c:idx val="4"/>
          <c:order val="4"/>
          <c:tx>
            <c:strRef>
              <c:f>Sheet1!$F$1</c:f>
              <c:strCache>
                <c:ptCount val="1"/>
                <c:pt idx="0">
                  <c:v>Very easy</c:v>
                </c:pt>
              </c:strCache>
            </c:strRef>
          </c:tx>
          <c:spPr>
            <a:solidFill>
              <a:srgbClr val="009690"/>
            </a:solidFill>
            <a:ln>
              <a:noFill/>
            </a:ln>
            <a:effectLst/>
          </c:spPr>
          <c:invertIfNegative val="0"/>
          <c:dLbls>
            <c:dLbl>
              <c:idx val="2"/>
              <c:layout>
                <c:manualLayout>
                  <c:x val="0"/>
                  <c:y val="-1.3324922893812327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D8A-4FDC-9409-D38A7BC82FD3}"/>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Overall renters
(497)</c:v>
                </c:pt>
                <c:pt idx="1">
                  <c:v>Rented (Local Authority / Council)
(124)</c:v>
                </c:pt>
                <c:pt idx="2">
                  <c:v>Rented (Housing Association / Trust)
(114)</c:v>
                </c:pt>
                <c:pt idx="3">
                  <c:v>Rented (Private)
(259)</c:v>
                </c:pt>
              </c:strCache>
            </c:strRef>
          </c:cat>
          <c:val>
            <c:numRef>
              <c:f>Sheet1!$F$2:$F$5</c:f>
              <c:numCache>
                <c:formatCode>0%</c:formatCode>
                <c:ptCount val="4"/>
                <c:pt idx="0">
                  <c:v>0.11</c:v>
                </c:pt>
                <c:pt idx="1">
                  <c:v>0.11</c:v>
                </c:pt>
                <c:pt idx="2">
                  <c:v>0.11</c:v>
                </c:pt>
                <c:pt idx="3">
                  <c:v>0.1</c:v>
                </c:pt>
              </c:numCache>
            </c:numRef>
          </c:val>
          <c:extLst>
            <c:ext xmlns:c16="http://schemas.microsoft.com/office/drawing/2014/chart" uri="{C3380CC4-5D6E-409C-BE32-E72D297353CC}">
              <c16:uniqueId val="{00000008-61AB-4764-8EBC-0A7F131E0E62}"/>
            </c:ext>
          </c:extLst>
        </c:ser>
        <c:dLbls>
          <c:dLblPos val="ctr"/>
          <c:showLegendKey val="0"/>
          <c:showVal val="1"/>
          <c:showCatName val="0"/>
          <c:showSerName val="0"/>
          <c:showPercent val="0"/>
          <c:showBubbleSize val="0"/>
        </c:dLbls>
        <c:gapWidth val="75"/>
        <c:overlap val="100"/>
        <c:axId val="397232120"/>
        <c:axId val="397228184"/>
      </c:barChart>
      <c:catAx>
        <c:axId val="397232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7228184"/>
        <c:crosses val="autoZero"/>
        <c:auto val="1"/>
        <c:lblAlgn val="ctr"/>
        <c:lblOffset val="100"/>
        <c:noMultiLvlLbl val="0"/>
      </c:catAx>
      <c:valAx>
        <c:axId val="397228184"/>
        <c:scaling>
          <c:orientation val="minMax"/>
        </c:scaling>
        <c:delete val="1"/>
        <c:axPos val="l"/>
        <c:numFmt formatCode="0%" sourceLinked="1"/>
        <c:majorTickMark val="out"/>
        <c:minorTickMark val="none"/>
        <c:tickLblPos val="nextTo"/>
        <c:crossAx val="397232120"/>
        <c:crosses val="autoZero"/>
        <c:crossBetween val="between"/>
      </c:valAx>
      <c:spPr>
        <a:noFill/>
        <a:ln>
          <a:noFill/>
        </a:ln>
        <a:effectLst/>
      </c:spPr>
    </c:plotArea>
    <c:legend>
      <c:legendPos val="r"/>
      <c:layout>
        <c:manualLayout>
          <c:xMode val="edge"/>
          <c:yMode val="edge"/>
          <c:x val="0"/>
          <c:y val="0.86633277344882487"/>
          <c:w val="0.99849510412745102"/>
          <c:h val="6.5484966339356188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2.8856934877107051E-2"/>
          <c:w val="0.98670927025783228"/>
          <c:h val="0.76037575685496128"/>
        </c:manualLayout>
      </c:layout>
      <c:lineChart>
        <c:grouping val="standard"/>
        <c:varyColors val="0"/>
        <c:ser>
          <c:idx val="0"/>
          <c:order val="0"/>
          <c:tx>
            <c:strRef>
              <c:f>Sheet1!$B$1</c:f>
              <c:strCache>
                <c:ptCount val="1"/>
                <c:pt idx="0">
                  <c:v>Never</c:v>
                </c:pt>
              </c:strCache>
            </c:strRef>
          </c:tx>
          <c:spPr>
            <a:ln w="28575" cap="rnd">
              <a:solidFill>
                <a:srgbClr val="009690"/>
              </a:solidFill>
              <a:round/>
            </a:ln>
            <a:effectLst/>
          </c:spPr>
          <c:marker>
            <c:symbol val="circle"/>
            <c:size val="5"/>
            <c:spPr>
              <a:solidFill>
                <a:srgbClr val="009690"/>
              </a:solidFill>
              <a:ln w="9525">
                <a:solidFill>
                  <a:srgbClr val="009690"/>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Sheet1!$A$4:$A$12</c:f>
              <c:strCache>
                <c:ptCount val="9"/>
                <c:pt idx="0">
                  <c:v>Jan 
(S5)</c:v>
                </c:pt>
                <c:pt idx="1">
                  <c:v>March (S6)</c:v>
                </c:pt>
                <c:pt idx="2">
                  <c:v>May 
(S7)</c:v>
                </c:pt>
                <c:pt idx="3">
                  <c:v>July 
(S8)</c:v>
                </c:pt>
                <c:pt idx="4">
                  <c:v>Sep 
(S9)</c:v>
                </c:pt>
                <c:pt idx="5">
                  <c:v>Nov 
(S10)</c:v>
                </c:pt>
                <c:pt idx="6">
                  <c:v>Feb '24 
(S11)</c:v>
                </c:pt>
                <c:pt idx="7">
                  <c:v>May '24 
(S12)</c:v>
                </c:pt>
                <c:pt idx="8">
                  <c:v>July '24 
(S13)</c:v>
                </c:pt>
              </c:strCache>
            </c:strRef>
          </c:cat>
          <c:val>
            <c:numRef>
              <c:f>Sheet1!$B$4:$B$12</c:f>
              <c:numCache>
                <c:formatCode>0%</c:formatCode>
                <c:ptCount val="9"/>
                <c:pt idx="0">
                  <c:v>0.57999999999999996</c:v>
                </c:pt>
                <c:pt idx="1">
                  <c:v>0.57999999999999996</c:v>
                </c:pt>
                <c:pt idx="2">
                  <c:v>0.54</c:v>
                </c:pt>
                <c:pt idx="3">
                  <c:v>0.57999999999999996</c:v>
                </c:pt>
                <c:pt idx="4">
                  <c:v>0.59</c:v>
                </c:pt>
                <c:pt idx="5">
                  <c:v>0.61</c:v>
                </c:pt>
                <c:pt idx="6">
                  <c:v>0.64</c:v>
                </c:pt>
                <c:pt idx="7">
                  <c:v>0.66</c:v>
                </c:pt>
                <c:pt idx="8">
                  <c:v>0.63</c:v>
                </c:pt>
              </c:numCache>
            </c:numRef>
          </c:val>
          <c:smooth val="0"/>
          <c:extLst>
            <c:ext xmlns:c16="http://schemas.microsoft.com/office/drawing/2014/chart" uri="{C3380CC4-5D6E-409C-BE32-E72D297353CC}">
              <c16:uniqueId val="{00000000-3664-46CC-B41F-9706D4832B57}"/>
            </c:ext>
          </c:extLst>
        </c:ser>
        <c:ser>
          <c:idx val="1"/>
          <c:order val="1"/>
          <c:tx>
            <c:strRef>
              <c:f>Sheet1!$C$1</c:f>
              <c:strCache>
                <c:ptCount val="1"/>
                <c:pt idx="0">
                  <c:v>Sometimes true</c:v>
                </c:pt>
              </c:strCache>
            </c:strRef>
          </c:tx>
          <c:spPr>
            <a:ln w="28575" cap="rnd">
              <a:solidFill>
                <a:srgbClr val="FFCCCC"/>
              </a:solidFill>
              <a:round/>
            </a:ln>
            <a:effectLst/>
          </c:spPr>
          <c:marker>
            <c:symbol val="circle"/>
            <c:size val="5"/>
            <c:spPr>
              <a:solidFill>
                <a:srgbClr val="FFCCCC"/>
              </a:solidFill>
              <a:ln w="9525">
                <a:solidFill>
                  <a:srgbClr val="FFCCCC"/>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Sheet1!$A$4:$A$12</c:f>
              <c:strCache>
                <c:ptCount val="9"/>
                <c:pt idx="0">
                  <c:v>Jan 
(S5)</c:v>
                </c:pt>
                <c:pt idx="1">
                  <c:v>March (S6)</c:v>
                </c:pt>
                <c:pt idx="2">
                  <c:v>May 
(S7)</c:v>
                </c:pt>
                <c:pt idx="3">
                  <c:v>July 
(S8)</c:v>
                </c:pt>
                <c:pt idx="4">
                  <c:v>Sep 
(S9)</c:v>
                </c:pt>
                <c:pt idx="5">
                  <c:v>Nov 
(S10)</c:v>
                </c:pt>
                <c:pt idx="6">
                  <c:v>Feb '24 
(S11)</c:v>
                </c:pt>
                <c:pt idx="7">
                  <c:v>May '24 
(S12)</c:v>
                </c:pt>
                <c:pt idx="8">
                  <c:v>July '24 
(S13)</c:v>
                </c:pt>
              </c:strCache>
            </c:strRef>
          </c:cat>
          <c:val>
            <c:numRef>
              <c:f>Sheet1!$C$4:$C$12</c:f>
              <c:numCache>
                <c:formatCode>0%</c:formatCode>
                <c:ptCount val="9"/>
                <c:pt idx="0">
                  <c:v>0.25</c:v>
                </c:pt>
                <c:pt idx="1">
                  <c:v>0.24</c:v>
                </c:pt>
                <c:pt idx="2">
                  <c:v>0.27</c:v>
                </c:pt>
                <c:pt idx="3">
                  <c:v>0.24</c:v>
                </c:pt>
                <c:pt idx="4">
                  <c:v>0.24</c:v>
                </c:pt>
                <c:pt idx="5">
                  <c:v>0.24</c:v>
                </c:pt>
                <c:pt idx="6">
                  <c:v>0.22</c:v>
                </c:pt>
                <c:pt idx="7">
                  <c:v>0.21</c:v>
                </c:pt>
                <c:pt idx="8">
                  <c:v>0.24</c:v>
                </c:pt>
              </c:numCache>
            </c:numRef>
          </c:val>
          <c:smooth val="0"/>
          <c:extLst>
            <c:ext xmlns:c16="http://schemas.microsoft.com/office/drawing/2014/chart" uri="{C3380CC4-5D6E-409C-BE32-E72D297353CC}">
              <c16:uniqueId val="{00000001-3664-46CC-B41F-9706D4832B57}"/>
            </c:ext>
          </c:extLst>
        </c:ser>
        <c:ser>
          <c:idx val="2"/>
          <c:order val="2"/>
          <c:tx>
            <c:strRef>
              <c:f>Sheet1!$D$1</c:f>
              <c:strCache>
                <c:ptCount val="1"/>
                <c:pt idx="0">
                  <c:v>Often true</c:v>
                </c:pt>
              </c:strCache>
            </c:strRef>
          </c:tx>
          <c:spPr>
            <a:ln w="28575" cap="rnd">
              <a:solidFill>
                <a:srgbClr val="FF0000"/>
              </a:solidFill>
              <a:round/>
            </a:ln>
            <a:effectLst/>
          </c:spPr>
          <c:marker>
            <c:symbol val="circle"/>
            <c:size val="5"/>
            <c:spPr>
              <a:solidFill>
                <a:srgbClr val="FF0000"/>
              </a:solidFill>
              <a:ln w="9525">
                <a:solidFill>
                  <a:srgbClr val="FF0000"/>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Sheet1!$A$4:$A$12</c:f>
              <c:strCache>
                <c:ptCount val="9"/>
                <c:pt idx="0">
                  <c:v>Jan 
(S5)</c:v>
                </c:pt>
                <c:pt idx="1">
                  <c:v>March (S6)</c:v>
                </c:pt>
                <c:pt idx="2">
                  <c:v>May 
(S7)</c:v>
                </c:pt>
                <c:pt idx="3">
                  <c:v>July 
(S8)</c:v>
                </c:pt>
                <c:pt idx="4">
                  <c:v>Sep 
(S9)</c:v>
                </c:pt>
                <c:pt idx="5">
                  <c:v>Nov 
(S10)</c:v>
                </c:pt>
                <c:pt idx="6">
                  <c:v>Feb '24 
(S11)</c:v>
                </c:pt>
                <c:pt idx="7">
                  <c:v>May '24 
(S12)</c:v>
                </c:pt>
                <c:pt idx="8">
                  <c:v>July '24 
(S13)</c:v>
                </c:pt>
              </c:strCache>
            </c:strRef>
          </c:cat>
          <c:val>
            <c:numRef>
              <c:f>Sheet1!$D$4:$D$12</c:f>
              <c:numCache>
                <c:formatCode>0%</c:formatCode>
                <c:ptCount val="9"/>
                <c:pt idx="0">
                  <c:v>0.14000000000000001</c:v>
                </c:pt>
                <c:pt idx="1">
                  <c:v>0.13</c:v>
                </c:pt>
                <c:pt idx="2">
                  <c:v>0.15</c:v>
                </c:pt>
                <c:pt idx="3">
                  <c:v>0.14000000000000001</c:v>
                </c:pt>
                <c:pt idx="4">
                  <c:v>0.12</c:v>
                </c:pt>
                <c:pt idx="5">
                  <c:v>0.1</c:v>
                </c:pt>
                <c:pt idx="6">
                  <c:v>0.11</c:v>
                </c:pt>
                <c:pt idx="7">
                  <c:v>0.1</c:v>
                </c:pt>
                <c:pt idx="8">
                  <c:v>0.1</c:v>
                </c:pt>
              </c:numCache>
            </c:numRef>
          </c:val>
          <c:smooth val="0"/>
          <c:extLst>
            <c:ext xmlns:c16="http://schemas.microsoft.com/office/drawing/2014/chart" uri="{C3380CC4-5D6E-409C-BE32-E72D297353CC}">
              <c16:uniqueId val="{00000002-3664-46CC-B41F-9706D4832B57}"/>
            </c:ext>
          </c:extLst>
        </c:ser>
        <c:dLbls>
          <c:dLblPos val="t"/>
          <c:showLegendKey val="0"/>
          <c:showVal val="1"/>
          <c:showCatName val="0"/>
          <c:showSerName val="0"/>
          <c:showPercent val="0"/>
          <c:showBubbleSize val="0"/>
        </c:dLbls>
        <c:marker val="1"/>
        <c:smooth val="0"/>
        <c:axId val="690947584"/>
        <c:axId val="690945784"/>
      </c:lineChart>
      <c:catAx>
        <c:axId val="690947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690945784"/>
        <c:crosses val="autoZero"/>
        <c:auto val="1"/>
        <c:lblAlgn val="ctr"/>
        <c:lblOffset val="100"/>
        <c:noMultiLvlLbl val="0"/>
      </c:catAx>
      <c:valAx>
        <c:axId val="690945784"/>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6909475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2.8856934877107051E-2"/>
          <c:w val="0.98670927025783228"/>
          <c:h val="0.75138372632371908"/>
        </c:manualLayout>
      </c:layout>
      <c:lineChart>
        <c:grouping val="standard"/>
        <c:varyColors val="0"/>
        <c:ser>
          <c:idx val="0"/>
          <c:order val="0"/>
          <c:tx>
            <c:strRef>
              <c:f>Sheet1!$B$1</c:f>
              <c:strCache>
                <c:ptCount val="1"/>
                <c:pt idx="0">
                  <c:v>Never</c:v>
                </c:pt>
              </c:strCache>
            </c:strRef>
          </c:tx>
          <c:spPr>
            <a:ln w="28575" cap="rnd">
              <a:solidFill>
                <a:srgbClr val="009690"/>
              </a:solidFill>
              <a:round/>
            </a:ln>
            <a:effectLst/>
          </c:spPr>
          <c:marker>
            <c:symbol val="circle"/>
            <c:size val="5"/>
            <c:spPr>
              <a:solidFill>
                <a:srgbClr val="009690"/>
              </a:solidFill>
              <a:ln w="9525">
                <a:solidFill>
                  <a:srgbClr val="009690"/>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Sheet1!$A$4:$A$12</c:f>
              <c:strCache>
                <c:ptCount val="9"/>
                <c:pt idx="0">
                  <c:v>Jan 
(S5)</c:v>
                </c:pt>
                <c:pt idx="1">
                  <c:v>March (S6)</c:v>
                </c:pt>
                <c:pt idx="2">
                  <c:v>May 
(S7)</c:v>
                </c:pt>
                <c:pt idx="3">
                  <c:v>July 
(S8)</c:v>
                </c:pt>
                <c:pt idx="4">
                  <c:v>Sep 
(S9)</c:v>
                </c:pt>
                <c:pt idx="5">
                  <c:v>Nov 
(S10)</c:v>
                </c:pt>
                <c:pt idx="6">
                  <c:v>Feb '24
(S11)</c:v>
                </c:pt>
                <c:pt idx="7">
                  <c:v>May '24
(S12)</c:v>
                </c:pt>
                <c:pt idx="8">
                  <c:v>July '24
(S13)</c:v>
                </c:pt>
              </c:strCache>
            </c:strRef>
          </c:cat>
          <c:val>
            <c:numRef>
              <c:f>Sheet1!$B$4:$B$12</c:f>
              <c:numCache>
                <c:formatCode>0%</c:formatCode>
                <c:ptCount val="9"/>
                <c:pt idx="0">
                  <c:v>0.63</c:v>
                </c:pt>
                <c:pt idx="1">
                  <c:v>0.61</c:v>
                </c:pt>
                <c:pt idx="2">
                  <c:v>0.56000000000000005</c:v>
                </c:pt>
                <c:pt idx="3">
                  <c:v>0.6</c:v>
                </c:pt>
                <c:pt idx="4">
                  <c:v>0.63</c:v>
                </c:pt>
                <c:pt idx="5">
                  <c:v>0.65</c:v>
                </c:pt>
                <c:pt idx="6">
                  <c:v>0.65</c:v>
                </c:pt>
                <c:pt idx="7">
                  <c:v>0.69</c:v>
                </c:pt>
                <c:pt idx="8">
                  <c:v>0.64</c:v>
                </c:pt>
              </c:numCache>
            </c:numRef>
          </c:val>
          <c:smooth val="0"/>
          <c:extLst>
            <c:ext xmlns:c16="http://schemas.microsoft.com/office/drawing/2014/chart" uri="{C3380CC4-5D6E-409C-BE32-E72D297353CC}">
              <c16:uniqueId val="{00000000-8074-41B7-9DDF-E23155742647}"/>
            </c:ext>
          </c:extLst>
        </c:ser>
        <c:ser>
          <c:idx val="1"/>
          <c:order val="1"/>
          <c:tx>
            <c:strRef>
              <c:f>Sheet1!$C$1</c:f>
              <c:strCache>
                <c:ptCount val="1"/>
                <c:pt idx="0">
                  <c:v>Sometimes true</c:v>
                </c:pt>
              </c:strCache>
            </c:strRef>
          </c:tx>
          <c:spPr>
            <a:ln w="28575" cap="rnd">
              <a:solidFill>
                <a:srgbClr val="FF9999"/>
              </a:solidFill>
              <a:round/>
            </a:ln>
            <a:effectLst/>
          </c:spPr>
          <c:marker>
            <c:symbol val="circle"/>
            <c:size val="5"/>
            <c:spPr>
              <a:solidFill>
                <a:srgbClr val="FF9999"/>
              </a:solidFill>
              <a:ln w="9525">
                <a:solidFill>
                  <a:srgbClr val="FF9999"/>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Sheet1!$A$4:$A$12</c:f>
              <c:strCache>
                <c:ptCount val="9"/>
                <c:pt idx="0">
                  <c:v>Jan 
(S5)</c:v>
                </c:pt>
                <c:pt idx="1">
                  <c:v>March (S6)</c:v>
                </c:pt>
                <c:pt idx="2">
                  <c:v>May 
(S7)</c:v>
                </c:pt>
                <c:pt idx="3">
                  <c:v>July 
(S8)</c:v>
                </c:pt>
                <c:pt idx="4">
                  <c:v>Sep 
(S9)</c:v>
                </c:pt>
                <c:pt idx="5">
                  <c:v>Nov 
(S10)</c:v>
                </c:pt>
                <c:pt idx="6">
                  <c:v>Feb '24
(S11)</c:v>
                </c:pt>
                <c:pt idx="7">
                  <c:v>May '24
(S12)</c:v>
                </c:pt>
                <c:pt idx="8">
                  <c:v>July '24
(S13)</c:v>
                </c:pt>
              </c:strCache>
            </c:strRef>
          </c:cat>
          <c:val>
            <c:numRef>
              <c:f>Sheet1!$C$4:$C$12</c:f>
              <c:numCache>
                <c:formatCode>0%</c:formatCode>
                <c:ptCount val="9"/>
                <c:pt idx="0">
                  <c:v>0.23</c:v>
                </c:pt>
                <c:pt idx="1">
                  <c:v>0.22</c:v>
                </c:pt>
                <c:pt idx="2">
                  <c:v>0.23</c:v>
                </c:pt>
                <c:pt idx="3">
                  <c:v>0.23</c:v>
                </c:pt>
                <c:pt idx="4">
                  <c:v>0.21</c:v>
                </c:pt>
                <c:pt idx="5">
                  <c:v>0.21</c:v>
                </c:pt>
                <c:pt idx="6">
                  <c:v>0.22</c:v>
                </c:pt>
                <c:pt idx="7">
                  <c:v>0.19</c:v>
                </c:pt>
                <c:pt idx="8">
                  <c:v>0.22</c:v>
                </c:pt>
              </c:numCache>
            </c:numRef>
          </c:val>
          <c:smooth val="0"/>
          <c:extLst>
            <c:ext xmlns:c16="http://schemas.microsoft.com/office/drawing/2014/chart" uri="{C3380CC4-5D6E-409C-BE32-E72D297353CC}">
              <c16:uniqueId val="{00000001-8074-41B7-9DDF-E23155742647}"/>
            </c:ext>
          </c:extLst>
        </c:ser>
        <c:ser>
          <c:idx val="2"/>
          <c:order val="2"/>
          <c:tx>
            <c:strRef>
              <c:f>Sheet1!$D$1</c:f>
              <c:strCache>
                <c:ptCount val="1"/>
                <c:pt idx="0">
                  <c:v>Often true</c:v>
                </c:pt>
              </c:strCache>
            </c:strRef>
          </c:tx>
          <c:spPr>
            <a:ln w="28575" cap="rnd">
              <a:solidFill>
                <a:srgbClr val="FF0000"/>
              </a:solidFill>
              <a:round/>
            </a:ln>
            <a:effectLst/>
          </c:spPr>
          <c:marker>
            <c:symbol val="circle"/>
            <c:size val="5"/>
            <c:spPr>
              <a:solidFill>
                <a:srgbClr val="FF0000"/>
              </a:solidFill>
              <a:ln w="9525">
                <a:solidFill>
                  <a:srgbClr val="FF0000"/>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Sheet1!$A$4:$A$12</c:f>
              <c:strCache>
                <c:ptCount val="9"/>
                <c:pt idx="0">
                  <c:v>Jan 
(S5)</c:v>
                </c:pt>
                <c:pt idx="1">
                  <c:v>March (S6)</c:v>
                </c:pt>
                <c:pt idx="2">
                  <c:v>May 
(S7)</c:v>
                </c:pt>
                <c:pt idx="3">
                  <c:v>July 
(S8)</c:v>
                </c:pt>
                <c:pt idx="4">
                  <c:v>Sep 
(S9)</c:v>
                </c:pt>
                <c:pt idx="5">
                  <c:v>Nov 
(S10)</c:v>
                </c:pt>
                <c:pt idx="6">
                  <c:v>Feb '24
(S11)</c:v>
                </c:pt>
                <c:pt idx="7">
                  <c:v>May '24
(S12)</c:v>
                </c:pt>
                <c:pt idx="8">
                  <c:v>July '24
(S13)</c:v>
                </c:pt>
              </c:strCache>
            </c:strRef>
          </c:cat>
          <c:val>
            <c:numRef>
              <c:f>Sheet1!$D$4:$D$12</c:f>
              <c:numCache>
                <c:formatCode>0%</c:formatCode>
                <c:ptCount val="9"/>
                <c:pt idx="0">
                  <c:v>0.12</c:v>
                </c:pt>
                <c:pt idx="1">
                  <c:v>0.12</c:v>
                </c:pt>
                <c:pt idx="2">
                  <c:v>0.15</c:v>
                </c:pt>
                <c:pt idx="3">
                  <c:v>0.13</c:v>
                </c:pt>
                <c:pt idx="4">
                  <c:v>0.11</c:v>
                </c:pt>
                <c:pt idx="5">
                  <c:v>0.1</c:v>
                </c:pt>
                <c:pt idx="6">
                  <c:v>0.08</c:v>
                </c:pt>
                <c:pt idx="7">
                  <c:v>0.08</c:v>
                </c:pt>
                <c:pt idx="8">
                  <c:v>0.1</c:v>
                </c:pt>
              </c:numCache>
            </c:numRef>
          </c:val>
          <c:smooth val="0"/>
          <c:extLst>
            <c:ext xmlns:c16="http://schemas.microsoft.com/office/drawing/2014/chart" uri="{C3380CC4-5D6E-409C-BE32-E72D297353CC}">
              <c16:uniqueId val="{00000002-8074-41B7-9DDF-E23155742647}"/>
            </c:ext>
          </c:extLst>
        </c:ser>
        <c:dLbls>
          <c:dLblPos val="t"/>
          <c:showLegendKey val="0"/>
          <c:showVal val="1"/>
          <c:showCatName val="0"/>
          <c:showSerName val="0"/>
          <c:showPercent val="0"/>
          <c:showBubbleSize val="0"/>
        </c:dLbls>
        <c:marker val="1"/>
        <c:smooth val="0"/>
        <c:axId val="690947584"/>
        <c:axId val="690945784"/>
      </c:lineChart>
      <c:catAx>
        <c:axId val="690947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690945784"/>
        <c:crosses val="autoZero"/>
        <c:auto val="1"/>
        <c:lblAlgn val="ctr"/>
        <c:lblOffset val="100"/>
        <c:noMultiLvlLbl val="0"/>
      </c:catAx>
      <c:valAx>
        <c:axId val="690945784"/>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690947584"/>
        <c:crosses val="autoZero"/>
        <c:crossBetween val="between"/>
      </c:valAx>
      <c:spPr>
        <a:noFill/>
        <a:ln>
          <a:noFill/>
        </a:ln>
        <a:effectLst/>
      </c:spPr>
    </c:plotArea>
    <c:legend>
      <c:legendPos val="r"/>
      <c:layout>
        <c:manualLayout>
          <c:xMode val="edge"/>
          <c:yMode val="edge"/>
          <c:x val="3.6596599927842498E-3"/>
          <c:y val="0.9180300621076718"/>
          <c:w val="0.99634034000721572"/>
          <c:h val="8.108290377867363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2.8856934877107051E-2"/>
          <c:w val="0.98670927025783228"/>
          <c:h val="0.82072012508854275"/>
        </c:manualLayout>
      </c:layout>
      <c:lineChart>
        <c:grouping val="standard"/>
        <c:varyColors val="0"/>
        <c:ser>
          <c:idx val="0"/>
          <c:order val="0"/>
          <c:tx>
            <c:strRef>
              <c:f>Sheet1!$B$1</c:f>
              <c:strCache>
                <c:ptCount val="1"/>
                <c:pt idx="0">
                  <c:v>Never</c:v>
                </c:pt>
              </c:strCache>
            </c:strRef>
          </c:tx>
          <c:spPr>
            <a:ln w="28575" cap="rnd">
              <a:solidFill>
                <a:srgbClr val="009690"/>
              </a:solidFill>
              <a:round/>
            </a:ln>
            <a:effectLst/>
          </c:spPr>
          <c:marker>
            <c:symbol val="circle"/>
            <c:size val="5"/>
            <c:spPr>
              <a:solidFill>
                <a:srgbClr val="009690"/>
              </a:solidFill>
              <a:ln w="9525">
                <a:solidFill>
                  <a:srgbClr val="009690"/>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Sheet1!$A$4:$A$12</c:f>
              <c:strCache>
                <c:ptCount val="9"/>
                <c:pt idx="0">
                  <c:v>Jan 
(S5)</c:v>
                </c:pt>
                <c:pt idx="1">
                  <c:v>March (S6)</c:v>
                </c:pt>
                <c:pt idx="2">
                  <c:v>May 
(S7)</c:v>
                </c:pt>
                <c:pt idx="3">
                  <c:v>July 
(S8)</c:v>
                </c:pt>
                <c:pt idx="4">
                  <c:v>Sep 
(S9)</c:v>
                </c:pt>
                <c:pt idx="5">
                  <c:v>Nov 
(S10)</c:v>
                </c:pt>
                <c:pt idx="6">
                  <c:v>Feb '24
(S11)</c:v>
                </c:pt>
                <c:pt idx="7">
                  <c:v>May '24
(S12)</c:v>
                </c:pt>
                <c:pt idx="8">
                  <c:v>July '24
(S13)</c:v>
                </c:pt>
              </c:strCache>
            </c:strRef>
          </c:cat>
          <c:val>
            <c:numRef>
              <c:f>Sheet1!$B$4:$B$12</c:f>
              <c:numCache>
                <c:formatCode>0%</c:formatCode>
                <c:ptCount val="9"/>
                <c:pt idx="0">
                  <c:v>0.56000000000000005</c:v>
                </c:pt>
                <c:pt idx="1">
                  <c:v>0.56000000000000005</c:v>
                </c:pt>
                <c:pt idx="2">
                  <c:v>0.51</c:v>
                </c:pt>
                <c:pt idx="3">
                  <c:v>0.54</c:v>
                </c:pt>
                <c:pt idx="4">
                  <c:v>0.56000000000000005</c:v>
                </c:pt>
                <c:pt idx="5">
                  <c:v>0.59</c:v>
                </c:pt>
                <c:pt idx="6">
                  <c:v>0.61</c:v>
                </c:pt>
                <c:pt idx="7">
                  <c:v>0.64</c:v>
                </c:pt>
                <c:pt idx="8">
                  <c:v>0.6</c:v>
                </c:pt>
              </c:numCache>
            </c:numRef>
          </c:val>
          <c:smooth val="0"/>
          <c:extLst>
            <c:ext xmlns:c16="http://schemas.microsoft.com/office/drawing/2014/chart" uri="{C3380CC4-5D6E-409C-BE32-E72D297353CC}">
              <c16:uniqueId val="{00000000-5091-44B5-8B59-40BAC375C981}"/>
            </c:ext>
          </c:extLst>
        </c:ser>
        <c:ser>
          <c:idx val="1"/>
          <c:order val="1"/>
          <c:tx>
            <c:strRef>
              <c:f>Sheet1!$C$1</c:f>
              <c:strCache>
                <c:ptCount val="1"/>
                <c:pt idx="0">
                  <c:v>Sometimes true</c:v>
                </c:pt>
              </c:strCache>
            </c:strRef>
          </c:tx>
          <c:spPr>
            <a:ln w="28575" cap="rnd">
              <a:solidFill>
                <a:srgbClr val="FFCCCC"/>
              </a:solidFill>
              <a:round/>
            </a:ln>
            <a:effectLst/>
          </c:spPr>
          <c:marker>
            <c:symbol val="circle"/>
            <c:size val="5"/>
            <c:spPr>
              <a:solidFill>
                <a:srgbClr val="FFCCCC"/>
              </a:solidFill>
              <a:ln w="9525">
                <a:solidFill>
                  <a:srgbClr val="FFCCCC"/>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Sheet1!$A$4:$A$12</c:f>
              <c:strCache>
                <c:ptCount val="9"/>
                <c:pt idx="0">
                  <c:v>Jan 
(S5)</c:v>
                </c:pt>
                <c:pt idx="1">
                  <c:v>March (S6)</c:v>
                </c:pt>
                <c:pt idx="2">
                  <c:v>May 
(S7)</c:v>
                </c:pt>
                <c:pt idx="3">
                  <c:v>July 
(S8)</c:v>
                </c:pt>
                <c:pt idx="4">
                  <c:v>Sep 
(S9)</c:v>
                </c:pt>
                <c:pt idx="5">
                  <c:v>Nov 
(S10)</c:v>
                </c:pt>
                <c:pt idx="6">
                  <c:v>Feb '24
(S11)</c:v>
                </c:pt>
                <c:pt idx="7">
                  <c:v>May '24
(S12)</c:v>
                </c:pt>
                <c:pt idx="8">
                  <c:v>July '24
(S13)</c:v>
                </c:pt>
              </c:strCache>
            </c:strRef>
          </c:cat>
          <c:val>
            <c:numRef>
              <c:f>Sheet1!$C$4:$C$12</c:f>
              <c:numCache>
                <c:formatCode>0%</c:formatCode>
                <c:ptCount val="9"/>
                <c:pt idx="0">
                  <c:v>0.28000000000000003</c:v>
                </c:pt>
                <c:pt idx="1">
                  <c:v>0.27</c:v>
                </c:pt>
                <c:pt idx="2">
                  <c:v>0.27</c:v>
                </c:pt>
                <c:pt idx="3">
                  <c:v>0.28000000000000003</c:v>
                </c:pt>
                <c:pt idx="4">
                  <c:v>0.26</c:v>
                </c:pt>
                <c:pt idx="5">
                  <c:v>0.25</c:v>
                </c:pt>
                <c:pt idx="6">
                  <c:v>0.23</c:v>
                </c:pt>
                <c:pt idx="7">
                  <c:v>0.22</c:v>
                </c:pt>
                <c:pt idx="8">
                  <c:v>0.24</c:v>
                </c:pt>
              </c:numCache>
            </c:numRef>
          </c:val>
          <c:smooth val="0"/>
          <c:extLst>
            <c:ext xmlns:c16="http://schemas.microsoft.com/office/drawing/2014/chart" uri="{C3380CC4-5D6E-409C-BE32-E72D297353CC}">
              <c16:uniqueId val="{00000001-5091-44B5-8B59-40BAC375C981}"/>
            </c:ext>
          </c:extLst>
        </c:ser>
        <c:ser>
          <c:idx val="2"/>
          <c:order val="2"/>
          <c:tx>
            <c:strRef>
              <c:f>Sheet1!$D$1</c:f>
              <c:strCache>
                <c:ptCount val="1"/>
                <c:pt idx="0">
                  <c:v>Often true</c:v>
                </c:pt>
              </c:strCache>
            </c:strRef>
          </c:tx>
          <c:spPr>
            <a:ln w="28575" cap="rnd">
              <a:solidFill>
                <a:srgbClr val="FF0000"/>
              </a:solidFill>
              <a:round/>
            </a:ln>
            <a:effectLst/>
          </c:spPr>
          <c:marker>
            <c:symbol val="circle"/>
            <c:size val="5"/>
            <c:spPr>
              <a:solidFill>
                <a:srgbClr val="FF0000"/>
              </a:solidFill>
              <a:ln w="9525">
                <a:solidFill>
                  <a:srgbClr val="FF0000"/>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Sheet1!$A$4:$A$12</c:f>
              <c:strCache>
                <c:ptCount val="9"/>
                <c:pt idx="0">
                  <c:v>Jan 
(S5)</c:v>
                </c:pt>
                <c:pt idx="1">
                  <c:v>March (S6)</c:v>
                </c:pt>
                <c:pt idx="2">
                  <c:v>May 
(S7)</c:v>
                </c:pt>
                <c:pt idx="3">
                  <c:v>July 
(S8)</c:v>
                </c:pt>
                <c:pt idx="4">
                  <c:v>Sep 
(S9)</c:v>
                </c:pt>
                <c:pt idx="5">
                  <c:v>Nov 
(S10)</c:v>
                </c:pt>
                <c:pt idx="6">
                  <c:v>Feb '24
(S11)</c:v>
                </c:pt>
                <c:pt idx="7">
                  <c:v>May '24
(S12)</c:v>
                </c:pt>
                <c:pt idx="8">
                  <c:v>July '24
(S13)</c:v>
                </c:pt>
              </c:strCache>
            </c:strRef>
          </c:cat>
          <c:val>
            <c:numRef>
              <c:f>Sheet1!$D$4:$D$12</c:f>
              <c:numCache>
                <c:formatCode>0%</c:formatCode>
                <c:ptCount val="9"/>
                <c:pt idx="0">
                  <c:v>0.14000000000000001</c:v>
                </c:pt>
                <c:pt idx="1">
                  <c:v>0.12</c:v>
                </c:pt>
                <c:pt idx="2">
                  <c:v>0.17</c:v>
                </c:pt>
                <c:pt idx="3">
                  <c:v>0.15</c:v>
                </c:pt>
                <c:pt idx="4">
                  <c:v>0.13</c:v>
                </c:pt>
                <c:pt idx="5">
                  <c:v>0.12</c:v>
                </c:pt>
                <c:pt idx="6">
                  <c:v>0.12</c:v>
                </c:pt>
                <c:pt idx="7">
                  <c:v>0.11</c:v>
                </c:pt>
                <c:pt idx="8">
                  <c:v>0.13</c:v>
                </c:pt>
              </c:numCache>
            </c:numRef>
          </c:val>
          <c:smooth val="0"/>
          <c:extLst>
            <c:ext xmlns:c16="http://schemas.microsoft.com/office/drawing/2014/chart" uri="{C3380CC4-5D6E-409C-BE32-E72D297353CC}">
              <c16:uniqueId val="{00000002-5091-44B5-8B59-40BAC375C981}"/>
            </c:ext>
          </c:extLst>
        </c:ser>
        <c:dLbls>
          <c:dLblPos val="t"/>
          <c:showLegendKey val="0"/>
          <c:showVal val="1"/>
          <c:showCatName val="0"/>
          <c:showSerName val="0"/>
          <c:showPercent val="0"/>
          <c:showBubbleSize val="0"/>
        </c:dLbls>
        <c:marker val="1"/>
        <c:smooth val="0"/>
        <c:axId val="690947584"/>
        <c:axId val="690945784"/>
      </c:lineChart>
      <c:catAx>
        <c:axId val="690947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690945784"/>
        <c:crosses val="autoZero"/>
        <c:auto val="1"/>
        <c:lblAlgn val="ctr"/>
        <c:lblOffset val="100"/>
        <c:noMultiLvlLbl val="0"/>
      </c:catAx>
      <c:valAx>
        <c:axId val="690945784"/>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6909475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254312850841599"/>
          <c:y val="2.4980708246731681E-2"/>
          <c:w val="0.74752848493948854"/>
          <c:h val="0.78161643668583736"/>
        </c:manualLayout>
      </c:layout>
      <c:barChart>
        <c:barDir val="bar"/>
        <c:grouping val="stacked"/>
        <c:varyColors val="0"/>
        <c:ser>
          <c:idx val="0"/>
          <c:order val="0"/>
          <c:tx>
            <c:strRef>
              <c:f>Sheet1!$A$2</c:f>
              <c:strCache>
                <c:ptCount val="1"/>
                <c:pt idx="0">
                  <c:v>Yes</c:v>
                </c:pt>
              </c:strCache>
            </c:strRef>
          </c:tx>
          <c:spPr>
            <a:solidFill>
              <a:schemeClr val="accent1"/>
            </a:solidFill>
            <a:ln w="19050">
              <a:solidFill>
                <a:schemeClr val="lt1"/>
              </a:solidFill>
            </a:ln>
            <a:effectLst/>
          </c:spPr>
          <c:invertIfNegative val="0"/>
          <c:dPt>
            <c:idx val="0"/>
            <c:invertIfNegative val="0"/>
            <c:bubble3D val="0"/>
            <c:spPr>
              <a:solidFill>
                <a:schemeClr val="accent5"/>
              </a:solidFill>
              <a:ln w="19050">
                <a:solidFill>
                  <a:schemeClr val="lt1"/>
                </a:solidFill>
              </a:ln>
              <a:effectLst/>
            </c:spPr>
            <c:extLst>
              <c:ext xmlns:c16="http://schemas.microsoft.com/office/drawing/2014/chart" uri="{C3380CC4-5D6E-409C-BE32-E72D297353CC}">
                <c16:uniqueId val="{00000001-70D6-4D66-9007-34AE4B5B373C}"/>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Column1</c:v>
                </c:pt>
              </c:strCache>
            </c:strRef>
          </c:cat>
          <c:val>
            <c:numRef>
              <c:f>Sheet1!$B$2</c:f>
              <c:numCache>
                <c:formatCode>0%</c:formatCode>
                <c:ptCount val="1"/>
                <c:pt idx="0">
                  <c:v>0.46</c:v>
                </c:pt>
              </c:numCache>
            </c:numRef>
          </c:val>
          <c:extLst>
            <c:ext xmlns:c16="http://schemas.microsoft.com/office/drawing/2014/chart" uri="{C3380CC4-5D6E-409C-BE32-E72D297353CC}">
              <c16:uniqueId val="{00000006-70D6-4D66-9007-34AE4B5B373C}"/>
            </c:ext>
          </c:extLst>
        </c:ser>
        <c:ser>
          <c:idx val="1"/>
          <c:order val="1"/>
          <c:tx>
            <c:strRef>
              <c:f>Sheet1!$A$3</c:f>
              <c:strCache>
                <c:ptCount val="1"/>
                <c:pt idx="0">
                  <c:v>No</c:v>
                </c:pt>
              </c:strCache>
            </c:strRef>
          </c:tx>
          <c:spPr>
            <a:solidFill>
              <a:srgbClr val="7030A0"/>
            </a:solidFill>
            <a:ln w="19050">
              <a:solidFill>
                <a:schemeClr val="lt1"/>
              </a:solidFill>
            </a:ln>
            <a:effectLst/>
          </c:spPr>
          <c:invertIfNegative val="0"/>
          <c:dPt>
            <c:idx val="0"/>
            <c:invertIfNegative val="0"/>
            <c:bubble3D val="0"/>
            <c:spPr>
              <a:solidFill>
                <a:srgbClr val="7030A0"/>
              </a:solidFill>
              <a:ln w="19050">
                <a:solidFill>
                  <a:schemeClr val="lt1"/>
                </a:solidFill>
              </a:ln>
              <a:effectLst/>
            </c:spPr>
            <c:extLst>
              <c:ext xmlns:c16="http://schemas.microsoft.com/office/drawing/2014/chart" uri="{C3380CC4-5D6E-409C-BE32-E72D297353CC}">
                <c16:uniqueId val="{00000003-6457-493B-8AB4-FC5A0A66A594}"/>
              </c:ext>
            </c:extLst>
          </c:dPt>
          <c:dLbls>
            <c:dLbl>
              <c:idx val="0"/>
              <c:layout>
                <c:manualLayout>
                  <c:x val="0"/>
                  <c:y val="-1.775337349043914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457-493B-8AB4-FC5A0A66A594}"/>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FFFFFF"/>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Column1</c:v>
                </c:pt>
              </c:strCache>
            </c:strRef>
          </c:cat>
          <c:val>
            <c:numRef>
              <c:f>Sheet1!$B$3</c:f>
              <c:numCache>
                <c:formatCode>0%</c:formatCode>
                <c:ptCount val="1"/>
                <c:pt idx="0">
                  <c:v>0.49</c:v>
                </c:pt>
              </c:numCache>
            </c:numRef>
          </c:val>
          <c:extLst>
            <c:ext xmlns:c16="http://schemas.microsoft.com/office/drawing/2014/chart" uri="{C3380CC4-5D6E-409C-BE32-E72D297353CC}">
              <c16:uniqueId val="{00000007-70D6-4D66-9007-34AE4B5B373C}"/>
            </c:ext>
          </c:extLst>
        </c:ser>
        <c:ser>
          <c:idx val="2"/>
          <c:order val="2"/>
          <c:tx>
            <c:strRef>
              <c:f>Sheet1!$A$4</c:f>
              <c:strCache>
                <c:ptCount val="1"/>
                <c:pt idx="0">
                  <c:v>Don't know/ Prefer not to say</c:v>
                </c:pt>
              </c:strCache>
            </c:strRef>
          </c:tx>
          <c:spPr>
            <a:solidFill>
              <a:schemeClr val="accent3"/>
            </a:solidFill>
            <a:ln w="19050">
              <a:solidFill>
                <a:schemeClr val="lt1"/>
              </a:solidFill>
            </a:ln>
            <a:effectLst/>
          </c:spPr>
          <c:invertIfNegative val="0"/>
          <c:dPt>
            <c:idx val="0"/>
            <c:invertIfNegative val="0"/>
            <c:bubble3D val="0"/>
            <c:spPr>
              <a:solidFill>
                <a:schemeClr val="accent3"/>
              </a:solidFill>
              <a:ln w="19050">
                <a:solidFill>
                  <a:schemeClr val="lt1"/>
                </a:solidFill>
              </a:ln>
              <a:effectLst/>
            </c:spPr>
            <c:extLst>
              <c:ext xmlns:c16="http://schemas.microsoft.com/office/drawing/2014/chart" uri="{C3380CC4-5D6E-409C-BE32-E72D297353CC}">
                <c16:uniqueId val="{00000005-6457-493B-8AB4-FC5A0A66A594}"/>
              </c:ext>
            </c:extLst>
          </c:dPt>
          <c:cat>
            <c:strRef>
              <c:f>Sheet1!$B$1</c:f>
              <c:strCache>
                <c:ptCount val="1"/>
                <c:pt idx="0">
                  <c:v>Column1</c:v>
                </c:pt>
              </c:strCache>
            </c:strRef>
          </c:cat>
          <c:val>
            <c:numRef>
              <c:f>Sheet1!$B$4</c:f>
              <c:numCache>
                <c:formatCode>0%</c:formatCode>
                <c:ptCount val="1"/>
                <c:pt idx="0">
                  <c:v>0.06</c:v>
                </c:pt>
              </c:numCache>
            </c:numRef>
          </c:val>
          <c:extLst>
            <c:ext xmlns:c16="http://schemas.microsoft.com/office/drawing/2014/chart" uri="{C3380CC4-5D6E-409C-BE32-E72D297353CC}">
              <c16:uniqueId val="{00000008-70D6-4D66-9007-34AE4B5B373C}"/>
            </c:ext>
          </c:extLst>
        </c:ser>
        <c:dLbls>
          <c:showLegendKey val="0"/>
          <c:showVal val="0"/>
          <c:showCatName val="0"/>
          <c:showSerName val="0"/>
          <c:showPercent val="0"/>
          <c:showBubbleSize val="0"/>
        </c:dLbls>
        <c:gapWidth val="100"/>
        <c:overlap val="100"/>
        <c:axId val="817428128"/>
        <c:axId val="817413728"/>
      </c:barChart>
      <c:valAx>
        <c:axId val="817413728"/>
        <c:scaling>
          <c:orientation val="minMax"/>
        </c:scaling>
        <c:delete val="1"/>
        <c:axPos val="b"/>
        <c:numFmt formatCode="0%" sourceLinked="1"/>
        <c:majorTickMark val="out"/>
        <c:minorTickMark val="none"/>
        <c:tickLblPos val="nextTo"/>
        <c:crossAx val="817428128"/>
        <c:crosses val="autoZero"/>
        <c:crossBetween val="between"/>
      </c:valAx>
      <c:catAx>
        <c:axId val="817428128"/>
        <c:scaling>
          <c:orientation val="minMax"/>
        </c:scaling>
        <c:delete val="1"/>
        <c:axPos val="l"/>
        <c:numFmt formatCode="General" sourceLinked="1"/>
        <c:majorTickMark val="out"/>
        <c:minorTickMark val="none"/>
        <c:tickLblPos val="nextTo"/>
        <c:crossAx val="817413728"/>
        <c:crosses val="autoZero"/>
        <c:auto val="1"/>
        <c:lblAlgn val="ctr"/>
        <c:lblOffset val="100"/>
        <c:noMultiLvlLbl val="0"/>
      </c:catAx>
      <c:spPr>
        <a:noFill/>
        <a:ln>
          <a:noFill/>
        </a:ln>
        <a:effectLst/>
      </c:spPr>
    </c:plotArea>
    <c:legend>
      <c:legendPos val="b"/>
      <c:layout>
        <c:manualLayout>
          <c:xMode val="edge"/>
          <c:yMode val="edge"/>
          <c:x val="0.17268642897739483"/>
          <c:y val="0.68774291692849332"/>
          <c:w val="0.67161568854203224"/>
          <c:h val="0.14431778030259754"/>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126979217986383"/>
          <c:y val="6.6671826785705554E-3"/>
          <c:w val="0.45789673363852451"/>
          <c:h val="0.69405717811622569"/>
        </c:manualLayout>
      </c:layout>
      <c:doughnutChart>
        <c:varyColors val="1"/>
        <c:ser>
          <c:idx val="0"/>
          <c:order val="0"/>
          <c:tx>
            <c:strRef>
              <c:f>Sheet1!$B$1</c:f>
              <c:strCache>
                <c:ptCount val="1"/>
                <c:pt idx="0">
                  <c:v>Column1</c:v>
                </c:pt>
              </c:strCache>
            </c:strRef>
          </c:tx>
          <c:dPt>
            <c:idx val="0"/>
            <c:bubble3D val="0"/>
            <c:spPr>
              <a:solidFill>
                <a:srgbClr val="FF0000"/>
              </a:solidFill>
              <a:ln w="19050">
                <a:solidFill>
                  <a:schemeClr val="lt1"/>
                </a:solidFill>
              </a:ln>
              <a:effectLst/>
            </c:spPr>
            <c:extLst>
              <c:ext xmlns:c16="http://schemas.microsoft.com/office/drawing/2014/chart" uri="{C3380CC4-5D6E-409C-BE32-E72D297353CC}">
                <c16:uniqueId val="{00000001-38A1-4CD8-9904-8BA5B36F096B}"/>
              </c:ext>
            </c:extLst>
          </c:dPt>
          <c:dPt>
            <c:idx val="1"/>
            <c:bubble3D val="0"/>
            <c:spPr>
              <a:solidFill>
                <a:srgbClr val="009690"/>
              </a:solidFill>
              <a:ln w="19050">
                <a:solidFill>
                  <a:schemeClr val="lt1"/>
                </a:solidFill>
              </a:ln>
              <a:effectLst/>
            </c:spPr>
            <c:extLst>
              <c:ext xmlns:c16="http://schemas.microsoft.com/office/drawing/2014/chart" uri="{C3380CC4-5D6E-409C-BE32-E72D297353CC}">
                <c16:uniqueId val="{00000003-38A1-4CD8-9904-8BA5B36F096B}"/>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38A1-4CD8-9904-8BA5B36F096B}"/>
              </c:ext>
            </c:extLst>
          </c:dPt>
          <c:dLbls>
            <c:dLbl>
              <c:idx val="1"/>
              <c:layout>
                <c:manualLayout>
                  <c:x val="0"/>
                  <c:y val="-1.775337349043914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8A1-4CD8-9904-8BA5B36F096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Yes</c:v>
                </c:pt>
                <c:pt idx="1">
                  <c:v>No</c:v>
                </c:pt>
                <c:pt idx="2">
                  <c:v>Don't know/ Prefer not to say</c:v>
                </c:pt>
              </c:strCache>
            </c:strRef>
          </c:cat>
          <c:val>
            <c:numRef>
              <c:f>Sheet1!$B$2:$B$4</c:f>
              <c:numCache>
                <c:formatCode>0%</c:formatCode>
                <c:ptCount val="3"/>
                <c:pt idx="0">
                  <c:v>0.4</c:v>
                </c:pt>
                <c:pt idx="1">
                  <c:v>0.55000000000000004</c:v>
                </c:pt>
                <c:pt idx="2">
                  <c:v>0.05</c:v>
                </c:pt>
              </c:numCache>
            </c:numRef>
          </c:val>
          <c:extLst>
            <c:ext xmlns:c16="http://schemas.microsoft.com/office/drawing/2014/chart" uri="{C3380CC4-5D6E-409C-BE32-E72D297353CC}">
              <c16:uniqueId val="{00000006-38A1-4CD8-9904-8BA5B36F096B}"/>
            </c:ext>
          </c:extLst>
        </c:ser>
        <c:dLbls>
          <c:showLegendKey val="0"/>
          <c:showVal val="0"/>
          <c:showCatName val="0"/>
          <c:showSerName val="0"/>
          <c:showPercent val="0"/>
          <c:showBubbleSize val="0"/>
          <c:showLeaderLines val="1"/>
        </c:dLbls>
        <c:firstSliceAng val="204"/>
        <c:holeSize val="55"/>
      </c:doughnutChart>
      <c:spPr>
        <a:noFill/>
        <a:ln>
          <a:noFill/>
        </a:ln>
        <a:effectLst/>
      </c:spPr>
    </c:plotArea>
    <c:legend>
      <c:legendPos val="l"/>
      <c:layout>
        <c:manualLayout>
          <c:xMode val="edge"/>
          <c:yMode val="edge"/>
          <c:x val="9.1341606821132276E-3"/>
          <c:y val="6.5779798461012687E-2"/>
          <c:w val="0.27354833373490073"/>
          <c:h val="0.4080905579088"/>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815904894892365"/>
          <c:y val="0"/>
          <c:w val="0.74986079608772904"/>
          <c:h val="0.93241199025070043"/>
        </c:manualLayout>
      </c:layout>
      <c:barChart>
        <c:barDir val="bar"/>
        <c:grouping val="percentStacked"/>
        <c:varyColors val="0"/>
        <c:ser>
          <c:idx val="0"/>
          <c:order val="0"/>
          <c:tx>
            <c:strRef>
              <c:f>Sheet1!$B$1</c:f>
              <c:strCache>
                <c:ptCount val="1"/>
                <c:pt idx="0">
                  <c:v>I have heard this before</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Summary: Any</c:v>
                </c:pt>
                <c:pt idx="1">
                  <c:v>Free school meals</c:v>
                </c:pt>
                <c:pt idx="2">
                  <c:v>Blue badges </c:v>
                </c:pt>
                <c:pt idx="3">
                  <c:v>Housing Benefit </c:v>
                </c:pt>
                <c:pt idx="4">
                  <c:v>Council Tax Discounts</c:v>
                </c:pt>
                <c:pt idx="5">
                  <c:v>Council tax reduction/support</c:v>
                </c:pt>
                <c:pt idx="6">
                  <c:v>Student support</c:v>
                </c:pt>
                <c:pt idx="7">
                  <c:v>Pension Credit Top Up </c:v>
                </c:pt>
                <c:pt idx="8">
                  <c:v>Support with Energy Assistance Schemes </c:v>
                </c:pt>
                <c:pt idx="9">
                  <c:v>Local welfare assistance schemes</c:v>
                </c:pt>
                <c:pt idx="10">
                  <c:v>Household support fund </c:v>
                </c:pt>
                <c:pt idx="11">
                  <c:v>Discretionary housing payment</c:v>
                </c:pt>
                <c:pt idx="12">
                  <c:v>Support for Mortgage Interest (SMI) </c:v>
                </c:pt>
              </c:strCache>
            </c:strRef>
          </c:cat>
          <c:val>
            <c:numRef>
              <c:f>Sheet1!$B$2:$B$14</c:f>
              <c:numCache>
                <c:formatCode>0%</c:formatCode>
                <c:ptCount val="13"/>
                <c:pt idx="0">
                  <c:v>0.96</c:v>
                </c:pt>
                <c:pt idx="1">
                  <c:v>0.84</c:v>
                </c:pt>
                <c:pt idx="2">
                  <c:v>0.8</c:v>
                </c:pt>
                <c:pt idx="3">
                  <c:v>0.77</c:v>
                </c:pt>
                <c:pt idx="4">
                  <c:v>0.71</c:v>
                </c:pt>
                <c:pt idx="5">
                  <c:v>0.63</c:v>
                </c:pt>
                <c:pt idx="6">
                  <c:v>0.57999999999999996</c:v>
                </c:pt>
                <c:pt idx="7">
                  <c:v>0.53</c:v>
                </c:pt>
                <c:pt idx="8">
                  <c:v>0.39</c:v>
                </c:pt>
                <c:pt idx="9">
                  <c:v>0.38</c:v>
                </c:pt>
                <c:pt idx="10">
                  <c:v>0.34</c:v>
                </c:pt>
                <c:pt idx="11">
                  <c:v>0.28999999999999998</c:v>
                </c:pt>
                <c:pt idx="12">
                  <c:v>0.24</c:v>
                </c:pt>
              </c:numCache>
            </c:numRef>
          </c:val>
          <c:extLst>
            <c:ext xmlns:c16="http://schemas.microsoft.com/office/drawing/2014/chart" uri="{C3380CC4-5D6E-409C-BE32-E72D297353CC}">
              <c16:uniqueId val="{00000000-16F5-439F-8545-84437A55770D}"/>
            </c:ext>
          </c:extLst>
        </c:ser>
        <c:ser>
          <c:idx val="1"/>
          <c:order val="1"/>
          <c:tx>
            <c:strRef>
              <c:f>Sheet1!$C$1</c:f>
              <c:strCache>
                <c:ptCount val="1"/>
                <c:pt idx="0">
                  <c:v>I have not heard this before</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Summary: Any</c:v>
                </c:pt>
                <c:pt idx="1">
                  <c:v>Free school meals</c:v>
                </c:pt>
                <c:pt idx="2">
                  <c:v>Blue badges </c:v>
                </c:pt>
                <c:pt idx="3">
                  <c:v>Housing Benefit </c:v>
                </c:pt>
                <c:pt idx="4">
                  <c:v>Council Tax Discounts</c:v>
                </c:pt>
                <c:pt idx="5">
                  <c:v>Council tax reduction/support</c:v>
                </c:pt>
                <c:pt idx="6">
                  <c:v>Student support</c:v>
                </c:pt>
                <c:pt idx="7">
                  <c:v>Pension Credit Top Up </c:v>
                </c:pt>
                <c:pt idx="8">
                  <c:v>Support with Energy Assistance Schemes </c:v>
                </c:pt>
                <c:pt idx="9">
                  <c:v>Local welfare assistance schemes</c:v>
                </c:pt>
                <c:pt idx="10">
                  <c:v>Household support fund </c:v>
                </c:pt>
                <c:pt idx="11">
                  <c:v>Discretionary housing payment</c:v>
                </c:pt>
                <c:pt idx="12">
                  <c:v>Support for Mortgage Interest (SMI) </c:v>
                </c:pt>
              </c:strCache>
            </c:strRef>
          </c:cat>
          <c:val>
            <c:numRef>
              <c:f>Sheet1!$C$2:$C$14</c:f>
              <c:numCache>
                <c:formatCode>0%</c:formatCode>
                <c:ptCount val="13"/>
                <c:pt idx="0">
                  <c:v>0.03</c:v>
                </c:pt>
                <c:pt idx="1">
                  <c:v>0.13</c:v>
                </c:pt>
                <c:pt idx="2">
                  <c:v>0.18</c:v>
                </c:pt>
                <c:pt idx="3">
                  <c:v>0.21</c:v>
                </c:pt>
                <c:pt idx="4">
                  <c:v>0.27</c:v>
                </c:pt>
                <c:pt idx="5">
                  <c:v>0.35</c:v>
                </c:pt>
                <c:pt idx="6">
                  <c:v>0.4</c:v>
                </c:pt>
                <c:pt idx="7">
                  <c:v>0.45</c:v>
                </c:pt>
                <c:pt idx="8">
                  <c:v>0.57999999999999996</c:v>
                </c:pt>
                <c:pt idx="9">
                  <c:v>0.6</c:v>
                </c:pt>
                <c:pt idx="10">
                  <c:v>0.64</c:v>
                </c:pt>
                <c:pt idx="11">
                  <c:v>0.68</c:v>
                </c:pt>
                <c:pt idx="12">
                  <c:v>0.72</c:v>
                </c:pt>
              </c:numCache>
            </c:numRef>
          </c:val>
          <c:extLst>
            <c:ext xmlns:c16="http://schemas.microsoft.com/office/drawing/2014/chart" uri="{C3380CC4-5D6E-409C-BE32-E72D297353CC}">
              <c16:uniqueId val="{00000001-16F5-439F-8545-84437A55770D}"/>
            </c:ext>
          </c:extLst>
        </c:ser>
        <c:ser>
          <c:idx val="2"/>
          <c:order val="2"/>
          <c:tx>
            <c:strRef>
              <c:f>Sheet1!$D$1</c:f>
              <c:strCache>
                <c:ptCount val="1"/>
                <c:pt idx="0">
                  <c:v>Prefer not to say</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Summary: Any</c:v>
                </c:pt>
                <c:pt idx="1">
                  <c:v>Free school meals</c:v>
                </c:pt>
                <c:pt idx="2">
                  <c:v>Blue badges </c:v>
                </c:pt>
                <c:pt idx="3">
                  <c:v>Housing Benefit </c:v>
                </c:pt>
                <c:pt idx="4">
                  <c:v>Council Tax Discounts</c:v>
                </c:pt>
                <c:pt idx="5">
                  <c:v>Council tax reduction/support</c:v>
                </c:pt>
                <c:pt idx="6">
                  <c:v>Student support</c:v>
                </c:pt>
                <c:pt idx="7">
                  <c:v>Pension Credit Top Up </c:v>
                </c:pt>
                <c:pt idx="8">
                  <c:v>Support with Energy Assistance Schemes </c:v>
                </c:pt>
                <c:pt idx="9">
                  <c:v>Local welfare assistance schemes</c:v>
                </c:pt>
                <c:pt idx="10">
                  <c:v>Household support fund </c:v>
                </c:pt>
                <c:pt idx="11">
                  <c:v>Discretionary housing payment</c:v>
                </c:pt>
                <c:pt idx="12">
                  <c:v>Support for Mortgage Interest (SMI) </c:v>
                </c:pt>
              </c:strCache>
            </c:strRef>
          </c:cat>
          <c:val>
            <c:numRef>
              <c:f>Sheet1!$D$2:$D$14</c:f>
              <c:numCache>
                <c:formatCode>0%</c:formatCode>
                <c:ptCount val="13"/>
                <c:pt idx="0">
                  <c:v>0.02</c:v>
                </c:pt>
                <c:pt idx="1">
                  <c:v>0.03</c:v>
                </c:pt>
                <c:pt idx="2">
                  <c:v>0.02</c:v>
                </c:pt>
                <c:pt idx="3">
                  <c:v>0.02</c:v>
                </c:pt>
                <c:pt idx="4">
                  <c:v>0.02</c:v>
                </c:pt>
                <c:pt idx="5">
                  <c:v>0.02</c:v>
                </c:pt>
                <c:pt idx="6">
                  <c:v>0.02</c:v>
                </c:pt>
                <c:pt idx="7">
                  <c:v>0.02</c:v>
                </c:pt>
                <c:pt idx="8">
                  <c:v>0.02</c:v>
                </c:pt>
                <c:pt idx="9">
                  <c:v>0.02</c:v>
                </c:pt>
                <c:pt idx="10">
                  <c:v>0.02</c:v>
                </c:pt>
                <c:pt idx="11">
                  <c:v>0.03</c:v>
                </c:pt>
                <c:pt idx="12">
                  <c:v>0.03</c:v>
                </c:pt>
              </c:numCache>
            </c:numRef>
          </c:val>
          <c:extLst>
            <c:ext xmlns:c16="http://schemas.microsoft.com/office/drawing/2014/chart" uri="{C3380CC4-5D6E-409C-BE32-E72D297353CC}">
              <c16:uniqueId val="{00000002-16F5-439F-8545-84437A55770D}"/>
            </c:ext>
          </c:extLst>
        </c:ser>
        <c:dLbls>
          <c:dLblPos val="ctr"/>
          <c:showLegendKey val="0"/>
          <c:showVal val="1"/>
          <c:showCatName val="0"/>
          <c:showSerName val="0"/>
          <c:showPercent val="0"/>
          <c:showBubbleSize val="0"/>
        </c:dLbls>
        <c:gapWidth val="95"/>
        <c:overlap val="100"/>
        <c:axId val="846722160"/>
        <c:axId val="846725040"/>
      </c:barChart>
      <c:catAx>
        <c:axId val="84672216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46725040"/>
        <c:crosses val="autoZero"/>
        <c:auto val="1"/>
        <c:lblAlgn val="ctr"/>
        <c:lblOffset val="100"/>
        <c:noMultiLvlLbl val="0"/>
      </c:catAx>
      <c:valAx>
        <c:axId val="846725040"/>
        <c:scaling>
          <c:orientation val="minMax"/>
        </c:scaling>
        <c:delete val="1"/>
        <c:axPos val="t"/>
        <c:numFmt formatCode="0%" sourceLinked="1"/>
        <c:majorTickMark val="none"/>
        <c:minorTickMark val="none"/>
        <c:tickLblPos val="nextTo"/>
        <c:crossAx val="8467221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46059597411716585"/>
          <c:w val="1"/>
          <c:h val="0.27888320587693061"/>
        </c:manualLayout>
      </c:layout>
      <c:lineChart>
        <c:grouping val="stacked"/>
        <c:varyColors val="0"/>
        <c:ser>
          <c:idx val="0"/>
          <c:order val="0"/>
          <c:tx>
            <c:strRef>
              <c:f>Sheet1!$D$1</c:f>
              <c:strCache>
                <c:ptCount val="1"/>
                <c:pt idx="0">
                  <c:v>Medium (4-5)</c:v>
                </c:pt>
              </c:strCache>
            </c:strRef>
          </c:tx>
          <c:spPr>
            <a:ln w="28575" cap="rnd">
              <a:solidFill>
                <a:srgbClr val="FF9999"/>
              </a:solidFill>
              <a:round/>
            </a:ln>
            <a:effectLst/>
          </c:spPr>
          <c:marker>
            <c:symbol val="circle"/>
            <c:size val="5"/>
            <c:spPr>
              <a:solidFill>
                <a:srgbClr val="FF9999"/>
              </a:solidFill>
              <a:ln w="9525">
                <a:solidFill>
                  <a:srgbClr val="FF9999"/>
                </a:solidFill>
              </a:ln>
              <a:effectLst/>
            </c:spPr>
          </c:marker>
          <c:dLbls>
            <c:dLbl>
              <c:idx val="0"/>
              <c:layout>
                <c:manualLayout>
                  <c:x val="-3.0490309535911829E-2"/>
                  <c:y val="-0.16335830646274424"/>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1DE-4B69-BAEF-A253DD0AC368}"/>
                </c:ext>
              </c:extLst>
            </c:dLbl>
            <c:spPr>
              <a:noFill/>
              <a:ln>
                <a:noFill/>
              </a:ln>
              <a:effectLst/>
            </c:spPr>
            <c:txPr>
              <a:bodyPr rot="0" spcFirstLastPara="1" vertOverflow="ellipsis" vert="horz" wrap="square" lIns="38100" tIns="19050" rIns="38100" bIns="19050" anchor="ctr" anchorCtr="0">
                <a:spAutoFit/>
              </a:bodyPr>
              <a:lstStyle/>
              <a:p>
                <a:pPr algn="ctr">
                  <a:defRPr lang="en-US" sz="1400" b="0" i="0" u="none" strike="noStrike" kern="1200" baseline="0">
                    <a:solidFill>
                      <a:schemeClr val="tx1">
                        <a:lumMod val="65000"/>
                        <a:lumOff val="3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Sheet1!$A$5:$A$14</c:f>
              <c:strCache>
                <c:ptCount val="10"/>
                <c:pt idx="0">
                  <c:v>Nov '22
(S4)</c:v>
                </c:pt>
                <c:pt idx="1">
                  <c:v>Dec '22
(S5)</c:v>
                </c:pt>
                <c:pt idx="2">
                  <c:v>Mar '23 
(S6)</c:v>
                </c:pt>
                <c:pt idx="3">
                  <c:v>May '23 
(S7)</c:v>
                </c:pt>
                <c:pt idx="4">
                  <c:v>July '23 
(S8)</c:v>
                </c:pt>
                <c:pt idx="5">
                  <c:v>Sept '23
(S9)</c:v>
                </c:pt>
                <c:pt idx="6">
                  <c:v>Nov '23 
(S10)</c:v>
                </c:pt>
                <c:pt idx="7">
                  <c:v>Feb '24
(S11)</c:v>
                </c:pt>
                <c:pt idx="8">
                  <c:v>May '24 
(S12)</c:v>
                </c:pt>
                <c:pt idx="9">
                  <c:v>July '24 
(S13)</c:v>
                </c:pt>
              </c:strCache>
            </c:strRef>
          </c:cat>
          <c:val>
            <c:numRef>
              <c:f>Sheet1!$D$5:$D$14</c:f>
              <c:numCache>
                <c:formatCode>0%</c:formatCode>
                <c:ptCount val="10"/>
                <c:pt idx="0">
                  <c:v>0.19</c:v>
                </c:pt>
                <c:pt idx="1">
                  <c:v>0.18</c:v>
                </c:pt>
                <c:pt idx="2">
                  <c:v>0.17</c:v>
                </c:pt>
                <c:pt idx="3">
                  <c:v>0.18</c:v>
                </c:pt>
                <c:pt idx="4">
                  <c:v>0.17</c:v>
                </c:pt>
                <c:pt idx="5">
                  <c:v>0.18</c:v>
                </c:pt>
                <c:pt idx="6">
                  <c:v>0.18</c:v>
                </c:pt>
                <c:pt idx="7">
                  <c:v>0.18</c:v>
                </c:pt>
                <c:pt idx="8">
                  <c:v>0.18</c:v>
                </c:pt>
                <c:pt idx="9">
                  <c:v>0.18</c:v>
                </c:pt>
              </c:numCache>
            </c:numRef>
          </c:val>
          <c:smooth val="0"/>
          <c:extLst>
            <c:ext xmlns:c16="http://schemas.microsoft.com/office/drawing/2014/chart" uri="{C3380CC4-5D6E-409C-BE32-E72D297353CC}">
              <c16:uniqueId val="{00000000-81DE-4B69-BAEF-A253DD0AC368}"/>
            </c:ext>
          </c:extLst>
        </c:ser>
        <c:dLbls>
          <c:showLegendKey val="0"/>
          <c:showVal val="0"/>
          <c:showCatName val="0"/>
          <c:showSerName val="0"/>
          <c:showPercent val="0"/>
          <c:showBubbleSize val="0"/>
        </c:dLbls>
        <c:marker val="1"/>
        <c:smooth val="0"/>
        <c:axId val="1948619855"/>
        <c:axId val="1948612367"/>
      </c:lineChart>
      <c:catAx>
        <c:axId val="1948619855"/>
        <c:scaling>
          <c:orientation val="minMax"/>
        </c:scaling>
        <c:delete val="1"/>
        <c:axPos val="b"/>
        <c:numFmt formatCode="General" sourceLinked="1"/>
        <c:majorTickMark val="out"/>
        <c:minorTickMark val="none"/>
        <c:tickLblPos val="nextTo"/>
        <c:crossAx val="1948612367"/>
        <c:crosses val="autoZero"/>
        <c:auto val="1"/>
        <c:lblAlgn val="ctr"/>
        <c:lblOffset val="100"/>
        <c:noMultiLvlLbl val="0"/>
      </c:catAx>
      <c:valAx>
        <c:axId val="1948612367"/>
        <c:scaling>
          <c:orientation val="minMax"/>
        </c:scaling>
        <c:delete val="1"/>
        <c:axPos val="l"/>
        <c:numFmt formatCode="0%" sourceLinked="1"/>
        <c:majorTickMark val="none"/>
        <c:minorTickMark val="none"/>
        <c:tickLblPos val="nextTo"/>
        <c:crossAx val="1948619855"/>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rgbClr val="5C5B5A"/>
                </a:solidFill>
                <a:latin typeface="Arial" panose="020B0604020202020204" pitchFamily="34" charset="0"/>
                <a:ea typeface="+mn-ea"/>
                <a:cs typeface="Arial" panose="020B0604020202020204" pitchFamily="34" charset="0"/>
              </a:defRPr>
            </a:pPr>
            <a:r>
              <a:rPr lang="en-GB" sz="1400" b="1" dirty="0">
                <a:solidFill>
                  <a:srgbClr val="5C5B5A"/>
                </a:solidFill>
              </a:rPr>
              <a:t>Number of aspects of digital exclusion experienced</a:t>
            </a:r>
            <a:r>
              <a:rPr lang="en-GB" sz="1400" b="1" baseline="0" dirty="0">
                <a:solidFill>
                  <a:srgbClr val="5C5B5A"/>
                </a:solidFill>
              </a:rPr>
              <a:t> (February – July </a:t>
            </a:r>
            <a:r>
              <a:rPr lang="en-GB" sz="1400" b="1" dirty="0">
                <a:solidFill>
                  <a:srgbClr val="5C5B5A"/>
                </a:solidFill>
              </a:rPr>
              <a:t>2024</a:t>
            </a:r>
            <a:r>
              <a:rPr lang="en-GB" sz="1400" b="1" baseline="0" dirty="0">
                <a:solidFill>
                  <a:srgbClr val="5C5B5A"/>
                </a:solidFill>
              </a:rPr>
              <a:t>)</a:t>
            </a:r>
            <a:endParaRPr lang="en-GB" sz="1400" b="1" dirty="0">
              <a:solidFill>
                <a:srgbClr val="5C5B5A"/>
              </a:solidFill>
            </a:endParaRPr>
          </a:p>
        </c:rich>
      </c:tx>
      <c:overlay val="0"/>
      <c:spPr>
        <a:noFill/>
        <a:ln>
          <a:noFill/>
        </a:ln>
        <a:effectLst/>
      </c:spPr>
      <c:txPr>
        <a:bodyPr rot="0" spcFirstLastPara="1" vertOverflow="ellipsis" vert="horz" wrap="square" anchor="ctr" anchorCtr="1"/>
        <a:lstStyle/>
        <a:p>
          <a:pPr>
            <a:defRPr sz="1400" b="1" i="0" u="none" strike="noStrike" kern="1200" spc="0" baseline="0">
              <a:solidFill>
                <a:srgbClr val="5C5B5A"/>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3.0323533866623526E-2"/>
          <c:y val="8.0873239504943489E-2"/>
          <c:w val="0.95188820681363329"/>
          <c:h val="0.70431151902700995"/>
        </c:manualLayout>
      </c:layout>
      <c:barChart>
        <c:barDir val="col"/>
        <c:grouping val="clustered"/>
        <c:varyColors val="0"/>
        <c:ser>
          <c:idx val="0"/>
          <c:order val="0"/>
          <c:tx>
            <c:strRef>
              <c:f>Sheet1!$B$1</c:f>
              <c:strCache>
                <c:ptCount val="1"/>
                <c:pt idx="0">
                  <c:v>Spring (S1+S2): Total</c:v>
                </c:pt>
              </c:strCache>
              <c:extLst xmlns:c15="http://schemas.microsoft.com/office/drawing/2012/chart"/>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 digital exclusion</c:v>
                </c:pt>
                <c:pt idx="1">
                  <c:v>1 aspect of digital exclusion</c:v>
                </c:pt>
                <c:pt idx="2">
                  <c:v>2 aspects of digital exclusion</c:v>
                </c:pt>
                <c:pt idx="3">
                  <c:v>3 aspects of digital exclusion</c:v>
                </c:pt>
                <c:pt idx="4">
                  <c:v>4 aspects of digital exclusion</c:v>
                </c:pt>
                <c:pt idx="5">
                  <c:v>Completely digitally excluded</c:v>
                </c:pt>
              </c:strCache>
              <c:extLst xmlns:c15="http://schemas.microsoft.com/office/drawing/2012/chart"/>
            </c:strRef>
          </c:cat>
          <c:val>
            <c:numRef>
              <c:f>Sheet1!$B$2:$B$7</c:f>
              <c:extLst xmlns:c15="http://schemas.microsoft.com/office/drawing/2012/chart"/>
            </c:numRef>
          </c:val>
          <c:extLst xmlns:c15="http://schemas.microsoft.com/office/drawing/2012/chart">
            <c:ext xmlns:c16="http://schemas.microsoft.com/office/drawing/2014/chart" uri="{C3380CC4-5D6E-409C-BE32-E72D297353CC}">
              <c16:uniqueId val="{00000000-7FB1-4EB6-9246-DEE6481016AD}"/>
            </c:ext>
          </c:extLst>
        </c:ser>
        <c:ser>
          <c:idx val="1"/>
          <c:order val="1"/>
          <c:tx>
            <c:strRef>
              <c:f>Sheet1!$C$1</c:f>
              <c:strCache>
                <c:ptCount val="1"/>
                <c:pt idx="0">
                  <c:v>S11+S12+S13:Total</c:v>
                </c:pt>
              </c:strCache>
            </c:strRef>
          </c:tx>
          <c:spPr>
            <a:solidFill>
              <a:srgbClr val="5B9BD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 digital exclusion</c:v>
                </c:pt>
                <c:pt idx="1">
                  <c:v>1 aspect of digital exclusion</c:v>
                </c:pt>
                <c:pt idx="2">
                  <c:v>2 aspects of digital exclusion</c:v>
                </c:pt>
                <c:pt idx="3">
                  <c:v>3 aspects of digital exclusion</c:v>
                </c:pt>
                <c:pt idx="4">
                  <c:v>4 aspects of digital exclusion</c:v>
                </c:pt>
                <c:pt idx="5">
                  <c:v>Completely digitally excluded</c:v>
                </c:pt>
              </c:strCache>
            </c:strRef>
          </c:cat>
          <c:val>
            <c:numRef>
              <c:f>Sheet1!$C$2:$C$7</c:f>
              <c:numCache>
                <c:formatCode>0%</c:formatCode>
                <c:ptCount val="6"/>
                <c:pt idx="0">
                  <c:v>0.64</c:v>
                </c:pt>
                <c:pt idx="1">
                  <c:v>0.13</c:v>
                </c:pt>
                <c:pt idx="2">
                  <c:v>0.1</c:v>
                </c:pt>
                <c:pt idx="3">
                  <c:v>0.04</c:v>
                </c:pt>
                <c:pt idx="4">
                  <c:v>0.02</c:v>
                </c:pt>
                <c:pt idx="5">
                  <c:v>0.06</c:v>
                </c:pt>
              </c:numCache>
            </c:numRef>
          </c:val>
          <c:extLst>
            <c:ext xmlns:c16="http://schemas.microsoft.com/office/drawing/2014/chart" uri="{C3380CC4-5D6E-409C-BE32-E72D297353CC}">
              <c16:uniqueId val="{00000002-7FB1-4EB6-9246-DEE6481016AD}"/>
            </c:ext>
          </c:extLst>
        </c:ser>
        <c:ser>
          <c:idx val="2"/>
          <c:order val="2"/>
          <c:tx>
            <c:strRef>
              <c:f>Sheet1!$D$1</c:f>
              <c:strCache>
                <c:ptCount val="1"/>
                <c:pt idx="0">
                  <c:v>16-24 (n=116)</c:v>
                </c:pt>
              </c:strCache>
            </c:strRef>
          </c:tx>
          <c:spPr>
            <a:solidFill>
              <a:srgbClr val="D7AFFF"/>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 digital exclusion</c:v>
                </c:pt>
                <c:pt idx="1">
                  <c:v>1 aspect of digital exclusion</c:v>
                </c:pt>
                <c:pt idx="2">
                  <c:v>2 aspects of digital exclusion</c:v>
                </c:pt>
                <c:pt idx="3">
                  <c:v>3 aspects of digital exclusion</c:v>
                </c:pt>
                <c:pt idx="4">
                  <c:v>4 aspects of digital exclusion</c:v>
                </c:pt>
                <c:pt idx="5">
                  <c:v>Completely digitally excluded</c:v>
                </c:pt>
              </c:strCache>
            </c:strRef>
          </c:cat>
          <c:val>
            <c:numRef>
              <c:f>Sheet1!$D$2:$D$7</c:f>
              <c:numCache>
                <c:formatCode>0%</c:formatCode>
                <c:ptCount val="6"/>
                <c:pt idx="0">
                  <c:v>0.71</c:v>
                </c:pt>
                <c:pt idx="1">
                  <c:v>0.13</c:v>
                </c:pt>
                <c:pt idx="2">
                  <c:v>0.09</c:v>
                </c:pt>
                <c:pt idx="3">
                  <c:v>0.02</c:v>
                </c:pt>
                <c:pt idx="4">
                  <c:v>0.02</c:v>
                </c:pt>
                <c:pt idx="5">
                  <c:v>0.03</c:v>
                </c:pt>
              </c:numCache>
            </c:numRef>
          </c:val>
          <c:extLst>
            <c:ext xmlns:c16="http://schemas.microsoft.com/office/drawing/2014/chart" uri="{C3380CC4-5D6E-409C-BE32-E72D297353CC}">
              <c16:uniqueId val="{00000000-1D26-42E5-99A3-C4BC608D1098}"/>
            </c:ext>
          </c:extLst>
        </c:ser>
        <c:ser>
          <c:idx val="3"/>
          <c:order val="3"/>
          <c:tx>
            <c:strRef>
              <c:f>Sheet1!$E$1</c:f>
              <c:strCache>
                <c:ptCount val="1"/>
                <c:pt idx="0">
                  <c:v>75+ (n=67)</c:v>
                </c:pt>
              </c:strCache>
            </c:strRef>
          </c:tx>
          <c:spPr>
            <a:solidFill>
              <a:srgbClr val="9A57CD"/>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 digital exclusion</c:v>
                </c:pt>
                <c:pt idx="1">
                  <c:v>1 aspect of digital exclusion</c:v>
                </c:pt>
                <c:pt idx="2">
                  <c:v>2 aspects of digital exclusion</c:v>
                </c:pt>
                <c:pt idx="3">
                  <c:v>3 aspects of digital exclusion</c:v>
                </c:pt>
                <c:pt idx="4">
                  <c:v>4 aspects of digital exclusion</c:v>
                </c:pt>
                <c:pt idx="5">
                  <c:v>Completely digitally excluded</c:v>
                </c:pt>
              </c:strCache>
            </c:strRef>
          </c:cat>
          <c:val>
            <c:numRef>
              <c:f>Sheet1!$E$2:$E$7</c:f>
              <c:numCache>
                <c:formatCode>0%</c:formatCode>
                <c:ptCount val="6"/>
                <c:pt idx="0">
                  <c:v>0.25</c:v>
                </c:pt>
                <c:pt idx="1">
                  <c:v>0.15</c:v>
                </c:pt>
                <c:pt idx="2">
                  <c:v>0.22</c:v>
                </c:pt>
                <c:pt idx="3">
                  <c:v>7.0000000000000007E-2</c:v>
                </c:pt>
                <c:pt idx="4">
                  <c:v>0.11</c:v>
                </c:pt>
                <c:pt idx="5">
                  <c:v>0.21</c:v>
                </c:pt>
              </c:numCache>
            </c:numRef>
          </c:val>
          <c:extLst>
            <c:ext xmlns:c16="http://schemas.microsoft.com/office/drawing/2014/chart" uri="{C3380CC4-5D6E-409C-BE32-E72D297353CC}">
              <c16:uniqueId val="{00000001-13FD-495C-B1CA-D8CAF4617FBA}"/>
            </c:ext>
          </c:extLst>
        </c:ser>
        <c:ser>
          <c:idx val="4"/>
          <c:order val="4"/>
          <c:tx>
            <c:strRef>
              <c:f>Sheet1!$F$1</c:f>
              <c:strCache>
                <c:ptCount val="1"/>
                <c:pt idx="0">
                  <c:v>Disabled (n=146)</c:v>
                </c:pt>
              </c:strCache>
            </c:strRef>
          </c:tx>
          <c:spPr>
            <a:solidFill>
              <a:srgbClr val="7030A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 digital exclusion</c:v>
                </c:pt>
                <c:pt idx="1">
                  <c:v>1 aspect of digital exclusion</c:v>
                </c:pt>
                <c:pt idx="2">
                  <c:v>2 aspects of digital exclusion</c:v>
                </c:pt>
                <c:pt idx="3">
                  <c:v>3 aspects of digital exclusion</c:v>
                </c:pt>
                <c:pt idx="4">
                  <c:v>4 aspects of digital exclusion</c:v>
                </c:pt>
                <c:pt idx="5">
                  <c:v>Completely digitally excluded</c:v>
                </c:pt>
              </c:strCache>
            </c:strRef>
          </c:cat>
          <c:val>
            <c:numRef>
              <c:f>Sheet1!$F$2:$F$7</c:f>
              <c:numCache>
                <c:formatCode>0%</c:formatCode>
                <c:ptCount val="6"/>
                <c:pt idx="0">
                  <c:v>0.38</c:v>
                </c:pt>
                <c:pt idx="1">
                  <c:v>0.21</c:v>
                </c:pt>
                <c:pt idx="2">
                  <c:v>0.14000000000000001</c:v>
                </c:pt>
                <c:pt idx="3">
                  <c:v>0.08</c:v>
                </c:pt>
                <c:pt idx="4">
                  <c:v>0.04</c:v>
                </c:pt>
                <c:pt idx="5">
                  <c:v>0.15</c:v>
                </c:pt>
              </c:numCache>
            </c:numRef>
          </c:val>
          <c:extLst>
            <c:ext xmlns:c16="http://schemas.microsoft.com/office/drawing/2014/chart" uri="{C3380CC4-5D6E-409C-BE32-E72D297353CC}">
              <c16:uniqueId val="{00000003-2A69-4A3D-9464-D1086846F46B}"/>
            </c:ext>
          </c:extLst>
        </c:ser>
        <c:dLbls>
          <c:dLblPos val="outEnd"/>
          <c:showLegendKey val="0"/>
          <c:showVal val="1"/>
          <c:showCatName val="0"/>
          <c:showSerName val="0"/>
          <c:showPercent val="0"/>
          <c:showBubbleSize val="0"/>
        </c:dLbls>
        <c:gapWidth val="100"/>
        <c:axId val="2068775232"/>
        <c:axId val="2068776896"/>
        <c:extLst/>
      </c:barChart>
      <c:catAx>
        <c:axId val="2068775232"/>
        <c:scaling>
          <c:orientation val="minMax"/>
        </c:scaling>
        <c:delete val="0"/>
        <c:axPos val="b"/>
        <c:numFmt formatCode="General" sourceLinked="1"/>
        <c:majorTickMark val="none"/>
        <c:minorTickMark val="none"/>
        <c:tickLblPos val="nextTo"/>
        <c:spPr>
          <a:noFill/>
          <a:ln w="9525" cap="flat" cmpd="sng" algn="ctr">
            <a:solidFill>
              <a:schemeClr val="bg1">
                <a:lumMod val="95000"/>
              </a:schemeClr>
            </a:solidFill>
            <a:round/>
          </a:ln>
          <a:effectLst/>
        </c:spPr>
        <c:txPr>
          <a:bodyPr rot="-60000000" spcFirstLastPara="1" vertOverflow="ellipsis" vert="horz" wrap="square" anchor="ctr" anchorCtr="1"/>
          <a:lstStyle/>
          <a:p>
            <a:pPr>
              <a:defRPr sz="12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crossAx val="2068776896"/>
        <c:crosses val="autoZero"/>
        <c:auto val="1"/>
        <c:lblAlgn val="ctr"/>
        <c:lblOffset val="100"/>
        <c:noMultiLvlLbl val="0"/>
      </c:catAx>
      <c:valAx>
        <c:axId val="2068776896"/>
        <c:scaling>
          <c:orientation val="minMax"/>
        </c:scaling>
        <c:delete val="1"/>
        <c:axPos val="l"/>
        <c:numFmt formatCode="0%" sourceLinked="1"/>
        <c:majorTickMark val="none"/>
        <c:minorTickMark val="none"/>
        <c:tickLblPos val="nextTo"/>
        <c:crossAx val="2068775232"/>
        <c:crosses val="autoZero"/>
        <c:crossBetween val="between"/>
      </c:valAx>
      <c:spPr>
        <a:noFill/>
        <a:ln>
          <a:noFill/>
        </a:ln>
        <a:effectLst/>
      </c:spPr>
    </c:plotArea>
    <c:legend>
      <c:legendPos val="b"/>
      <c:layout>
        <c:manualLayout>
          <c:xMode val="edge"/>
          <c:yMode val="edge"/>
          <c:x val="8.5970332724033593E-2"/>
          <c:y val="0.9434195568864483"/>
          <c:w val="0.75556137029352011"/>
          <c:h val="5.0141430113451332E-2"/>
        </c:manualLayout>
      </c:layout>
      <c:overlay val="0"/>
      <c:spPr>
        <a:noFill/>
        <a:ln>
          <a:noFill/>
        </a:ln>
        <a:effectLst/>
      </c:spPr>
      <c:txPr>
        <a:bodyPr rot="0" spcFirstLastPara="1" vertOverflow="ellipsis" vert="horz" wrap="square" anchor="ctr" anchorCtr="1"/>
        <a:lstStyle/>
        <a:p>
          <a:pPr>
            <a:defRPr sz="12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rgbClr val="5C5B5A"/>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rgbClr val="5C5B5A"/>
                </a:solidFill>
                <a:latin typeface="Arial" panose="020B0604020202020204" pitchFamily="34" charset="0"/>
                <a:ea typeface="+mn-ea"/>
                <a:cs typeface="Arial" panose="020B0604020202020204" pitchFamily="34" charset="0"/>
              </a:defRPr>
            </a:pPr>
            <a:r>
              <a:rPr lang="en-GB" sz="1400" b="1" dirty="0"/>
              <a:t>How often…? (Respondents reporting</a:t>
            </a:r>
            <a:r>
              <a:rPr lang="en-GB" sz="1400" b="1" baseline="0" dirty="0"/>
              <a:t> digital exclusion)*</a:t>
            </a:r>
          </a:p>
          <a:p>
            <a:pPr>
              <a:defRPr sz="1400" b="1"/>
            </a:pPr>
            <a:r>
              <a:rPr lang="en-GB" sz="1400" b="1" baseline="0" dirty="0"/>
              <a:t>(February – July 2024)</a:t>
            </a:r>
            <a:r>
              <a:rPr lang="en-GB" sz="1400" b="1" dirty="0"/>
              <a:t> </a:t>
            </a:r>
          </a:p>
        </c:rich>
      </c:tx>
      <c:layout>
        <c:manualLayout>
          <c:xMode val="edge"/>
          <c:yMode val="edge"/>
          <c:x val="0.25179384293743262"/>
          <c:y val="0"/>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rgbClr val="5C5B5A"/>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1.131189269686533E-2"/>
          <c:y val="7.8524060926427289E-2"/>
          <c:w val="0.98524573650591662"/>
          <c:h val="0.36330463229210141"/>
        </c:manualLayout>
      </c:layout>
      <c:barChart>
        <c:barDir val="col"/>
        <c:grouping val="stacked"/>
        <c:varyColors val="0"/>
        <c:ser>
          <c:idx val="1"/>
          <c:order val="0"/>
          <c:tx>
            <c:strRef>
              <c:f>Sheet1!$B$1</c:f>
              <c:strCache>
                <c:ptCount val="1"/>
                <c:pt idx="0">
                  <c:v>1 - Never do / Never have</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…do you have access to an internet connection? </c:v>
                </c:pt>
                <c:pt idx="1">
                  <c:v>….do you have access to devices that allow you to access the internet? </c:v>
                </c:pt>
                <c:pt idx="2">
                  <c:v>…can you afford access to the internet? </c:v>
                </c:pt>
                <c:pt idx="3">
                  <c:v>…do you have the skills you need to access / use digital services online? </c:v>
                </c:pt>
                <c:pt idx="4">
                  <c:v>…do you have the support you need to access / use digital services online? </c:v>
                </c:pt>
              </c:strCache>
            </c:strRef>
          </c:cat>
          <c:val>
            <c:numRef>
              <c:f>Sheet1!$B$2:$B$6</c:f>
              <c:numCache>
                <c:formatCode>0%</c:formatCode>
                <c:ptCount val="5"/>
                <c:pt idx="0">
                  <c:v>0.05</c:v>
                </c:pt>
                <c:pt idx="1">
                  <c:v>0.06</c:v>
                </c:pt>
                <c:pt idx="2">
                  <c:v>0.05</c:v>
                </c:pt>
                <c:pt idx="3">
                  <c:v>7.0000000000000007E-2</c:v>
                </c:pt>
                <c:pt idx="4">
                  <c:v>0.08</c:v>
                </c:pt>
              </c:numCache>
            </c:numRef>
          </c:val>
          <c:extLst>
            <c:ext xmlns:c16="http://schemas.microsoft.com/office/drawing/2014/chart" uri="{C3380CC4-5D6E-409C-BE32-E72D297353CC}">
              <c16:uniqueId val="{00000002-7FB1-4EB6-9246-DEE6481016AD}"/>
            </c:ext>
          </c:extLst>
        </c:ser>
        <c:ser>
          <c:idx val="2"/>
          <c:order val="1"/>
          <c:tx>
            <c:strRef>
              <c:f>Sheet1!$C$1</c:f>
              <c:strCache>
                <c:ptCount val="1"/>
                <c:pt idx="0">
                  <c:v>2 - Rarely do / Rarely have</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…do you have access to an internet connection? </c:v>
                </c:pt>
                <c:pt idx="1">
                  <c:v>….do you have access to devices that allow you to access the internet? </c:v>
                </c:pt>
                <c:pt idx="2">
                  <c:v>…can you afford access to the internet? </c:v>
                </c:pt>
                <c:pt idx="3">
                  <c:v>…do you have the skills you need to access / use digital services online? </c:v>
                </c:pt>
                <c:pt idx="4">
                  <c:v>…do you have the support you need to access / use digital services online? </c:v>
                </c:pt>
              </c:strCache>
            </c:strRef>
          </c:cat>
          <c:val>
            <c:numRef>
              <c:f>Sheet1!$C$2:$C$6</c:f>
              <c:numCache>
                <c:formatCode>0%</c:formatCode>
                <c:ptCount val="5"/>
                <c:pt idx="0">
                  <c:v>0.02</c:v>
                </c:pt>
                <c:pt idx="1">
                  <c:v>0.01</c:v>
                </c:pt>
                <c:pt idx="2">
                  <c:v>0.02</c:v>
                </c:pt>
                <c:pt idx="3">
                  <c:v>0.04</c:v>
                </c:pt>
                <c:pt idx="4">
                  <c:v>0.02</c:v>
                </c:pt>
              </c:numCache>
            </c:numRef>
          </c:val>
          <c:extLst>
            <c:ext xmlns:c16="http://schemas.microsoft.com/office/drawing/2014/chart" uri="{C3380CC4-5D6E-409C-BE32-E72D297353CC}">
              <c16:uniqueId val="{00000000-1D26-42E5-99A3-C4BC608D1098}"/>
            </c:ext>
          </c:extLst>
        </c:ser>
        <c:ser>
          <c:idx val="0"/>
          <c:order val="2"/>
          <c:tx>
            <c:strRef>
              <c:f>Sheet1!$D$1</c:f>
              <c:strCache>
                <c:ptCount val="1"/>
                <c:pt idx="0">
                  <c:v>3 - Usually do / Usually have</c:v>
                </c:pt>
              </c:strCache>
            </c:strRef>
          </c:tx>
          <c:spPr>
            <a:solidFill>
              <a:srgbClr val="FFC5C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…do you have access to an internet connection? </c:v>
                </c:pt>
                <c:pt idx="1">
                  <c:v>….do you have access to devices that allow you to access the internet? </c:v>
                </c:pt>
                <c:pt idx="2">
                  <c:v>…can you afford access to the internet? </c:v>
                </c:pt>
                <c:pt idx="3">
                  <c:v>…do you have the skills you need to access / use digital services online? </c:v>
                </c:pt>
                <c:pt idx="4">
                  <c:v>…do you have the support you need to access / use digital services online? </c:v>
                </c:pt>
              </c:strCache>
            </c:strRef>
          </c:cat>
          <c:val>
            <c:numRef>
              <c:f>Sheet1!$D$2:$D$6</c:f>
              <c:numCache>
                <c:formatCode>0%</c:formatCode>
                <c:ptCount val="5"/>
                <c:pt idx="0">
                  <c:v>0.05</c:v>
                </c:pt>
                <c:pt idx="1">
                  <c:v>0.04</c:v>
                </c:pt>
                <c:pt idx="2">
                  <c:v>0.08</c:v>
                </c:pt>
                <c:pt idx="3">
                  <c:v>0.08</c:v>
                </c:pt>
                <c:pt idx="4">
                  <c:v>0.08</c:v>
                </c:pt>
              </c:numCache>
            </c:numRef>
          </c:val>
          <c:extLst>
            <c:ext xmlns:c16="http://schemas.microsoft.com/office/drawing/2014/chart" uri="{C3380CC4-5D6E-409C-BE32-E72D297353CC}">
              <c16:uniqueId val="{00000000-7A40-4399-990D-145EA77FC025}"/>
            </c:ext>
          </c:extLst>
        </c:ser>
        <c:dLbls>
          <c:dLblPos val="ctr"/>
          <c:showLegendKey val="0"/>
          <c:showVal val="1"/>
          <c:showCatName val="0"/>
          <c:showSerName val="0"/>
          <c:showPercent val="0"/>
          <c:showBubbleSize val="0"/>
        </c:dLbls>
        <c:gapWidth val="65"/>
        <c:overlap val="100"/>
        <c:axId val="2068775232"/>
        <c:axId val="2068776896"/>
        <c:extLst/>
      </c:barChart>
      <c:catAx>
        <c:axId val="2068775232"/>
        <c:scaling>
          <c:orientation val="minMax"/>
        </c:scaling>
        <c:delete val="0"/>
        <c:axPos val="b"/>
        <c:numFmt formatCode="General" sourceLinked="1"/>
        <c:majorTickMark val="none"/>
        <c:minorTickMark val="none"/>
        <c:tickLblPos val="nextTo"/>
        <c:spPr>
          <a:noFill/>
          <a:ln w="9525" cap="flat" cmpd="sng" algn="ctr">
            <a:solidFill>
              <a:schemeClr val="bg1">
                <a:lumMod val="95000"/>
              </a:schemeClr>
            </a:solidFill>
            <a:round/>
          </a:ln>
          <a:effectLst/>
        </c:spPr>
        <c:txPr>
          <a:bodyPr rot="-60000000" spcFirstLastPara="1" vertOverflow="ellipsis" vert="horz" wrap="square" anchor="ctr" anchorCtr="1"/>
          <a:lstStyle/>
          <a:p>
            <a:pPr>
              <a:defRPr sz="12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crossAx val="2068776896"/>
        <c:crosses val="autoZero"/>
        <c:auto val="1"/>
        <c:lblAlgn val="ctr"/>
        <c:lblOffset val="100"/>
        <c:noMultiLvlLbl val="0"/>
      </c:catAx>
      <c:valAx>
        <c:axId val="2068776896"/>
        <c:scaling>
          <c:orientation val="minMax"/>
          <c:max val="0.35000000000000003"/>
        </c:scaling>
        <c:delete val="1"/>
        <c:axPos val="l"/>
        <c:numFmt formatCode="0%" sourceLinked="1"/>
        <c:majorTickMark val="out"/>
        <c:minorTickMark val="none"/>
        <c:tickLblPos val="nextTo"/>
        <c:crossAx val="2068775232"/>
        <c:crosses val="autoZero"/>
        <c:crossBetween val="between"/>
      </c:valAx>
      <c:spPr>
        <a:noFill/>
        <a:ln>
          <a:noFill/>
        </a:ln>
        <a:effectLst/>
      </c:spPr>
    </c:plotArea>
    <c:legend>
      <c:legendPos val="b"/>
      <c:layout>
        <c:manualLayout>
          <c:xMode val="edge"/>
          <c:yMode val="edge"/>
          <c:x val="0.14526845441326466"/>
          <c:y val="0.94296832154670596"/>
          <c:w val="0.70833481608923643"/>
          <c:h val="5.6803752634420231E-2"/>
        </c:manualLayout>
      </c:layout>
      <c:overlay val="0"/>
      <c:spPr>
        <a:noFill/>
        <a:ln>
          <a:noFill/>
        </a:ln>
        <a:effectLst/>
      </c:spPr>
      <c:txPr>
        <a:bodyPr rot="0" spcFirstLastPara="1" vertOverflow="ellipsis" vert="horz" wrap="square" anchor="ctr" anchorCtr="1"/>
        <a:lstStyle/>
        <a:p>
          <a:pPr>
            <a:defRPr sz="12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rgbClr val="5C5B5A"/>
          </a:solidFill>
          <a:latin typeface="Arial" panose="020B0604020202020204" pitchFamily="34" charset="0"/>
          <a:cs typeface="Arial" panose="020B0604020202020204" pitchFamily="34" charset="0"/>
        </a:defRPr>
      </a:pPr>
      <a:endParaRPr lang="en-US"/>
    </a:p>
  </c:txPr>
  <c:externalData r:id="rId3">
    <c:autoUpdate val="0"/>
  </c:externalData>
  <c:userShapes r:id="rId4"/>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198083965459608E-3"/>
          <c:y val="0.17523364426370835"/>
          <c:w val="0.98524573650591662"/>
          <c:h val="0.50666649317634505"/>
        </c:manualLayout>
      </c:layout>
      <c:barChart>
        <c:barDir val="col"/>
        <c:grouping val="stacked"/>
        <c:varyColors val="0"/>
        <c:ser>
          <c:idx val="1"/>
          <c:order val="0"/>
          <c:tx>
            <c:strRef>
              <c:f>Sheet1!$B$1</c:f>
              <c:strCache>
                <c:ptCount val="1"/>
                <c:pt idx="0">
                  <c:v>1 - Never do / Never have</c:v>
                </c:pt>
              </c:strCache>
            </c:strRef>
          </c:tx>
          <c:spPr>
            <a:solidFill>
              <a:srgbClr val="FF0000"/>
            </a:solidFill>
            <a:ln>
              <a:noFill/>
            </a:ln>
            <a:effectLst/>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0-C9E1-41E0-B0DD-5A2D82223F8F}"/>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…do other members of your HH have access to an internet connection? </c:v>
                </c:pt>
                <c:pt idx="1">
                  <c:v>…do other members of your HH have access to devices that allow you to access the internet? </c:v>
                </c:pt>
                <c:pt idx="2">
                  <c:v>…can other members of your HH afford access to the internet? </c:v>
                </c:pt>
                <c:pt idx="3">
                  <c:v>…do other members of your HH have the skills they need to access / use digital services online? </c:v>
                </c:pt>
                <c:pt idx="4">
                  <c:v>…do other members of your HH have the support it needs to access / use digital services online? </c:v>
                </c:pt>
              </c:strCache>
            </c:strRef>
          </c:cat>
          <c:val>
            <c:numRef>
              <c:f>Sheet1!$B$2:$B$6</c:f>
              <c:numCache>
                <c:formatCode>0%</c:formatCode>
                <c:ptCount val="5"/>
                <c:pt idx="0">
                  <c:v>0.02</c:v>
                </c:pt>
                <c:pt idx="1">
                  <c:v>0.03</c:v>
                </c:pt>
                <c:pt idx="2">
                  <c:v>0.01</c:v>
                </c:pt>
                <c:pt idx="3">
                  <c:v>0.03</c:v>
                </c:pt>
                <c:pt idx="4">
                  <c:v>0.05</c:v>
                </c:pt>
              </c:numCache>
            </c:numRef>
          </c:val>
          <c:extLst>
            <c:ext xmlns:c16="http://schemas.microsoft.com/office/drawing/2014/chart" uri="{C3380CC4-5D6E-409C-BE32-E72D297353CC}">
              <c16:uniqueId val="{00000000-EFC2-4021-8383-FE5C3FFC7702}"/>
            </c:ext>
          </c:extLst>
        </c:ser>
        <c:ser>
          <c:idx val="2"/>
          <c:order val="1"/>
          <c:tx>
            <c:strRef>
              <c:f>Sheet1!$C$1</c:f>
              <c:strCache>
                <c:ptCount val="1"/>
                <c:pt idx="0">
                  <c:v>2 - Rarely do / Rarely have</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…do other members of your HH have access to an internet connection? </c:v>
                </c:pt>
                <c:pt idx="1">
                  <c:v>…do other members of your HH have access to devices that allow you to access the internet? </c:v>
                </c:pt>
                <c:pt idx="2">
                  <c:v>…can other members of your HH afford access to the internet? </c:v>
                </c:pt>
                <c:pt idx="3">
                  <c:v>…do other members of your HH have the skills they need to access / use digital services online? </c:v>
                </c:pt>
                <c:pt idx="4">
                  <c:v>…do other members of your HH have the support it needs to access / use digital services online? </c:v>
                </c:pt>
              </c:strCache>
            </c:strRef>
          </c:cat>
          <c:val>
            <c:numRef>
              <c:f>Sheet1!$C$2:$C$6</c:f>
              <c:numCache>
                <c:formatCode>0%</c:formatCode>
                <c:ptCount val="5"/>
                <c:pt idx="0">
                  <c:v>0.02</c:v>
                </c:pt>
                <c:pt idx="1">
                  <c:v>0.01</c:v>
                </c:pt>
                <c:pt idx="2">
                  <c:v>0.02</c:v>
                </c:pt>
                <c:pt idx="3">
                  <c:v>0.03</c:v>
                </c:pt>
                <c:pt idx="4">
                  <c:v>0.02</c:v>
                </c:pt>
              </c:numCache>
            </c:numRef>
          </c:val>
          <c:extLst>
            <c:ext xmlns:c16="http://schemas.microsoft.com/office/drawing/2014/chart" uri="{C3380CC4-5D6E-409C-BE32-E72D297353CC}">
              <c16:uniqueId val="{00000001-EFC2-4021-8383-FE5C3FFC7702}"/>
            </c:ext>
          </c:extLst>
        </c:ser>
        <c:ser>
          <c:idx val="0"/>
          <c:order val="2"/>
          <c:tx>
            <c:strRef>
              <c:f>Sheet1!$D$1</c:f>
              <c:strCache>
                <c:ptCount val="1"/>
                <c:pt idx="0">
                  <c:v>3 - Usually do / Usually have</c:v>
                </c:pt>
              </c:strCache>
            </c:strRef>
          </c:tx>
          <c:spPr>
            <a:solidFill>
              <a:srgbClr val="FFC5C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…do other members of your HH have access to an internet connection? </c:v>
                </c:pt>
                <c:pt idx="1">
                  <c:v>…do other members of your HH have access to devices that allow you to access the internet? </c:v>
                </c:pt>
                <c:pt idx="2">
                  <c:v>…can other members of your HH afford access to the internet? </c:v>
                </c:pt>
                <c:pt idx="3">
                  <c:v>…do other members of your HH have the skills they need to access / use digital services online? </c:v>
                </c:pt>
                <c:pt idx="4">
                  <c:v>…do other members of your HH have the support it needs to access / use digital services online? </c:v>
                </c:pt>
              </c:strCache>
            </c:strRef>
          </c:cat>
          <c:val>
            <c:numRef>
              <c:f>Sheet1!$D$2:$D$6</c:f>
              <c:numCache>
                <c:formatCode>0%</c:formatCode>
                <c:ptCount val="5"/>
                <c:pt idx="0">
                  <c:v>0.06</c:v>
                </c:pt>
                <c:pt idx="1">
                  <c:v>0.04</c:v>
                </c:pt>
                <c:pt idx="2">
                  <c:v>7.0000000000000007E-2</c:v>
                </c:pt>
                <c:pt idx="3">
                  <c:v>0.1</c:v>
                </c:pt>
                <c:pt idx="4">
                  <c:v>0.08</c:v>
                </c:pt>
              </c:numCache>
            </c:numRef>
          </c:val>
          <c:extLst>
            <c:ext xmlns:c16="http://schemas.microsoft.com/office/drawing/2014/chart" uri="{C3380CC4-5D6E-409C-BE32-E72D297353CC}">
              <c16:uniqueId val="{00000002-EFC2-4021-8383-FE5C3FFC7702}"/>
            </c:ext>
          </c:extLst>
        </c:ser>
        <c:dLbls>
          <c:dLblPos val="ctr"/>
          <c:showLegendKey val="0"/>
          <c:showVal val="1"/>
          <c:showCatName val="0"/>
          <c:showSerName val="0"/>
          <c:showPercent val="0"/>
          <c:showBubbleSize val="0"/>
        </c:dLbls>
        <c:gapWidth val="65"/>
        <c:overlap val="100"/>
        <c:axId val="2068775232"/>
        <c:axId val="2068776896"/>
        <c:extLst/>
      </c:barChart>
      <c:catAx>
        <c:axId val="2068775232"/>
        <c:scaling>
          <c:orientation val="minMax"/>
        </c:scaling>
        <c:delete val="0"/>
        <c:axPos val="b"/>
        <c:numFmt formatCode="General" sourceLinked="1"/>
        <c:majorTickMark val="none"/>
        <c:minorTickMark val="none"/>
        <c:tickLblPos val="nextTo"/>
        <c:spPr>
          <a:noFill/>
          <a:ln w="9525" cap="flat" cmpd="sng" algn="ctr">
            <a:solidFill>
              <a:schemeClr val="bg1">
                <a:lumMod val="95000"/>
              </a:schemeClr>
            </a:solidFill>
            <a:round/>
          </a:ln>
          <a:effectLst/>
        </c:spPr>
        <c:txPr>
          <a:bodyPr rot="-60000000" spcFirstLastPara="1" vertOverflow="ellipsis" vert="horz" wrap="square" anchor="ctr" anchorCtr="1"/>
          <a:lstStyle/>
          <a:p>
            <a:pPr>
              <a:defRPr sz="12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crossAx val="2068776896"/>
        <c:crosses val="autoZero"/>
        <c:auto val="1"/>
        <c:lblAlgn val="ctr"/>
        <c:lblOffset val="100"/>
        <c:noMultiLvlLbl val="0"/>
      </c:catAx>
      <c:valAx>
        <c:axId val="2068776896"/>
        <c:scaling>
          <c:orientation val="minMax"/>
          <c:max val="0.35000000000000003"/>
        </c:scaling>
        <c:delete val="1"/>
        <c:axPos val="l"/>
        <c:numFmt formatCode="0%" sourceLinked="1"/>
        <c:majorTickMark val="out"/>
        <c:minorTickMark val="none"/>
        <c:tickLblPos val="nextTo"/>
        <c:crossAx val="2068775232"/>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rgbClr val="5C5B5A"/>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rgbClr val="5C5B5A"/>
                </a:solidFill>
                <a:latin typeface="Arial" panose="020B0604020202020204" pitchFamily="34" charset="0"/>
                <a:ea typeface="+mn-ea"/>
                <a:cs typeface="Arial" panose="020B0604020202020204" pitchFamily="34" charset="0"/>
              </a:defRPr>
            </a:pPr>
            <a:r>
              <a:rPr lang="en-GB" sz="1400" b="1">
                <a:solidFill>
                  <a:srgbClr val="5C5B5A"/>
                </a:solidFill>
              </a:rPr>
              <a:t>Number of aspects of digital exclusion experienced**</a:t>
            </a:r>
          </a:p>
        </c:rich>
      </c:tx>
      <c:layout>
        <c:manualLayout>
          <c:xMode val="edge"/>
          <c:yMode val="edge"/>
          <c:x val="0.30107451948487818"/>
          <c:y val="5.6281769286107855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rgbClr val="5C5B5A"/>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3.2320610443850534E-3"/>
          <c:y val="8.0873239504943489E-2"/>
          <c:w val="0.99389396795199259"/>
          <c:h val="0.71953375835334554"/>
        </c:manualLayout>
      </c:layout>
      <c:barChart>
        <c:barDir val="col"/>
        <c:grouping val="clustered"/>
        <c:varyColors val="0"/>
        <c:ser>
          <c:idx val="1"/>
          <c:order val="1"/>
          <c:tx>
            <c:strRef>
              <c:f>Sheet1!$C$1</c:f>
              <c:strCache>
                <c:ptCount val="1"/>
                <c:pt idx="0">
                  <c:v>Sept (S3)</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 digital exclusion</c:v>
                </c:pt>
                <c:pt idx="1">
                  <c:v>1 aspect of digital exclusion</c:v>
                </c:pt>
                <c:pt idx="2">
                  <c:v>2 aspects of digital exclusion</c:v>
                </c:pt>
                <c:pt idx="3">
                  <c:v>3 aspects of digital exclusion</c:v>
                </c:pt>
                <c:pt idx="4">
                  <c:v>4 aspects of digital exclusion</c:v>
                </c:pt>
                <c:pt idx="5">
                  <c:v>Completely digitally excluded</c:v>
                </c:pt>
              </c:strCache>
            </c:strRef>
          </c:cat>
          <c:val>
            <c:numRef>
              <c:f>Sheet1!$C$2:$C$7</c:f>
            </c:numRef>
          </c:val>
          <c:extLst>
            <c:ext xmlns:c16="http://schemas.microsoft.com/office/drawing/2014/chart" uri="{C3380CC4-5D6E-409C-BE32-E72D297353CC}">
              <c16:uniqueId val="{00000001-B8C7-46A5-B84E-F69ECA0E8571}"/>
            </c:ext>
          </c:extLst>
        </c:ser>
        <c:ser>
          <c:idx val="2"/>
          <c:order val="2"/>
          <c:tx>
            <c:strRef>
              <c:f>Sheet1!$D$1</c:f>
              <c:strCache>
                <c:ptCount val="1"/>
                <c:pt idx="0">
                  <c:v>Oct (S4)</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 digital exclusion</c:v>
                </c:pt>
                <c:pt idx="1">
                  <c:v>1 aspect of digital exclusion</c:v>
                </c:pt>
                <c:pt idx="2">
                  <c:v>2 aspects of digital exclusion</c:v>
                </c:pt>
                <c:pt idx="3">
                  <c:v>3 aspects of digital exclusion</c:v>
                </c:pt>
                <c:pt idx="4">
                  <c:v>4 aspects of digital exclusion</c:v>
                </c:pt>
                <c:pt idx="5">
                  <c:v>Completely digitally excluded</c:v>
                </c:pt>
              </c:strCache>
            </c:strRef>
          </c:cat>
          <c:val>
            <c:numRef>
              <c:f>Sheet1!$D$2:$D$7</c:f>
            </c:numRef>
          </c:val>
          <c:extLst>
            <c:ext xmlns:c16="http://schemas.microsoft.com/office/drawing/2014/chart" uri="{C3380CC4-5D6E-409C-BE32-E72D297353CC}">
              <c16:uniqueId val="{00000002-B8C7-46A5-B84E-F69ECA0E8571}"/>
            </c:ext>
          </c:extLst>
        </c:ser>
        <c:ser>
          <c:idx val="3"/>
          <c:order val="3"/>
          <c:tx>
            <c:strRef>
              <c:f>Sheet1!$E$1</c:f>
              <c:strCache>
                <c:ptCount val="1"/>
                <c:pt idx="0">
                  <c:v>Mar (S6)</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1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 digital exclusion</c:v>
                </c:pt>
                <c:pt idx="1">
                  <c:v>1 aspect of digital exclusion</c:v>
                </c:pt>
                <c:pt idx="2">
                  <c:v>2 aspects of digital exclusion</c:v>
                </c:pt>
                <c:pt idx="3">
                  <c:v>3 aspects of digital exclusion</c:v>
                </c:pt>
                <c:pt idx="4">
                  <c:v>4 aspects of digital exclusion</c:v>
                </c:pt>
                <c:pt idx="5">
                  <c:v>Completely digitally excluded</c:v>
                </c:pt>
              </c:strCache>
            </c:strRef>
          </c:cat>
          <c:val>
            <c:numRef>
              <c:f>Sheet1!$E$2:$E$7</c:f>
            </c:numRef>
          </c:val>
          <c:extLst>
            <c:ext xmlns:c16="http://schemas.microsoft.com/office/drawing/2014/chart" uri="{C3380CC4-5D6E-409C-BE32-E72D297353CC}">
              <c16:uniqueId val="{00000004-B8C7-46A5-B84E-F69ECA0E8571}"/>
            </c:ext>
          </c:extLst>
        </c:ser>
        <c:ser>
          <c:idx val="4"/>
          <c:order val="4"/>
          <c:tx>
            <c:strRef>
              <c:f>Sheet1!$F$1</c:f>
              <c:strCache>
                <c:ptCount val="1"/>
                <c:pt idx="0">
                  <c:v>May (S7)</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 digital exclusion</c:v>
                </c:pt>
                <c:pt idx="1">
                  <c:v>1 aspect of digital exclusion</c:v>
                </c:pt>
                <c:pt idx="2">
                  <c:v>2 aspects of digital exclusion</c:v>
                </c:pt>
                <c:pt idx="3">
                  <c:v>3 aspects of digital exclusion</c:v>
                </c:pt>
                <c:pt idx="4">
                  <c:v>4 aspects of digital exclusion</c:v>
                </c:pt>
                <c:pt idx="5">
                  <c:v>Completely digitally excluded</c:v>
                </c:pt>
              </c:strCache>
            </c:strRef>
          </c:cat>
          <c:val>
            <c:numRef>
              <c:f>Sheet1!$F$2:$F$7</c:f>
            </c:numRef>
          </c:val>
          <c:extLst>
            <c:ext xmlns:c16="http://schemas.microsoft.com/office/drawing/2014/chart" uri="{C3380CC4-5D6E-409C-BE32-E72D297353CC}">
              <c16:uniqueId val="{00000001-ADAF-4C6C-821C-AE915BD6E796}"/>
            </c:ext>
          </c:extLst>
        </c:ser>
        <c:ser>
          <c:idx val="5"/>
          <c:order val="5"/>
          <c:tx>
            <c:strRef>
              <c:f>Sheet1!$G$1</c:f>
              <c:strCache>
                <c:ptCount val="1"/>
                <c:pt idx="0">
                  <c:v>July (S8)</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 digital exclusion</c:v>
                </c:pt>
                <c:pt idx="1">
                  <c:v>1 aspect of digital exclusion</c:v>
                </c:pt>
                <c:pt idx="2">
                  <c:v>2 aspects of digital exclusion</c:v>
                </c:pt>
                <c:pt idx="3">
                  <c:v>3 aspects of digital exclusion</c:v>
                </c:pt>
                <c:pt idx="4">
                  <c:v>4 aspects of digital exclusion</c:v>
                </c:pt>
                <c:pt idx="5">
                  <c:v>Completely digitally excluded</c:v>
                </c:pt>
              </c:strCache>
            </c:strRef>
          </c:cat>
          <c:val>
            <c:numRef>
              <c:f>Sheet1!$G$2:$G$7</c:f>
            </c:numRef>
          </c:val>
          <c:extLst>
            <c:ext xmlns:c16="http://schemas.microsoft.com/office/drawing/2014/chart" uri="{C3380CC4-5D6E-409C-BE32-E72D297353CC}">
              <c16:uniqueId val="{00000000-4E33-43A0-900F-CFCBAB16377D}"/>
            </c:ext>
          </c:extLst>
        </c:ser>
        <c:ser>
          <c:idx val="6"/>
          <c:order val="6"/>
          <c:tx>
            <c:strRef>
              <c:f>Sheet1!$H$1</c:f>
              <c:strCache>
                <c:ptCount val="1"/>
                <c:pt idx="0">
                  <c:v>November (S10)</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 digital exclusion</c:v>
                </c:pt>
                <c:pt idx="1">
                  <c:v>1 aspect of digital exclusion</c:v>
                </c:pt>
                <c:pt idx="2">
                  <c:v>2 aspects of digital exclusion</c:v>
                </c:pt>
                <c:pt idx="3">
                  <c:v>3 aspects of digital exclusion</c:v>
                </c:pt>
                <c:pt idx="4">
                  <c:v>4 aspects of digital exclusion</c:v>
                </c:pt>
                <c:pt idx="5">
                  <c:v>Completely digitally excluded</c:v>
                </c:pt>
              </c:strCache>
            </c:strRef>
          </c:cat>
          <c:val>
            <c:numRef>
              <c:f>Sheet1!$H$2:$H$7</c:f>
            </c:numRef>
          </c:val>
          <c:extLst>
            <c:ext xmlns:c16="http://schemas.microsoft.com/office/drawing/2014/chart" uri="{C3380CC4-5D6E-409C-BE32-E72D297353CC}">
              <c16:uniqueId val="{00000000-3871-4303-8AAC-000309872BA0}"/>
            </c:ext>
          </c:extLst>
        </c:ser>
        <c:ser>
          <c:idx val="7"/>
          <c:order val="7"/>
          <c:tx>
            <c:strRef>
              <c:f>Sheet1!$I$1</c:f>
              <c:strCache>
                <c:ptCount val="1"/>
                <c:pt idx="0">
                  <c:v>February (S11)</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 digital exclusion</c:v>
                </c:pt>
                <c:pt idx="1">
                  <c:v>1 aspect of digital exclusion</c:v>
                </c:pt>
                <c:pt idx="2">
                  <c:v>2 aspects of digital exclusion</c:v>
                </c:pt>
                <c:pt idx="3">
                  <c:v>3 aspects of digital exclusion</c:v>
                </c:pt>
                <c:pt idx="4">
                  <c:v>4 aspects of digital exclusion</c:v>
                </c:pt>
                <c:pt idx="5">
                  <c:v>Completely digitally excluded</c:v>
                </c:pt>
              </c:strCache>
            </c:strRef>
          </c:cat>
          <c:val>
            <c:numRef>
              <c:f>Sheet1!$I$2:$I$7</c:f>
              <c:numCache>
                <c:formatCode>0%</c:formatCode>
                <c:ptCount val="6"/>
                <c:pt idx="0">
                  <c:v>0.66</c:v>
                </c:pt>
                <c:pt idx="1">
                  <c:v>0.16</c:v>
                </c:pt>
                <c:pt idx="2">
                  <c:v>0.08</c:v>
                </c:pt>
                <c:pt idx="3">
                  <c:v>0.04</c:v>
                </c:pt>
                <c:pt idx="4">
                  <c:v>0.03</c:v>
                </c:pt>
                <c:pt idx="5">
                  <c:v>0.03</c:v>
                </c:pt>
              </c:numCache>
            </c:numRef>
          </c:val>
          <c:extLst>
            <c:ext xmlns:c16="http://schemas.microsoft.com/office/drawing/2014/chart" uri="{C3380CC4-5D6E-409C-BE32-E72D297353CC}">
              <c16:uniqueId val="{00000000-617B-4705-8B88-3ECFB2B69DAA}"/>
            </c:ext>
          </c:extLst>
        </c:ser>
        <c:ser>
          <c:idx val="8"/>
          <c:order val="8"/>
          <c:tx>
            <c:strRef>
              <c:f>Sheet1!$J$1</c:f>
              <c:strCache>
                <c:ptCount val="1"/>
                <c:pt idx="0">
                  <c:v>May (S12)</c:v>
                </c:pt>
              </c:strCache>
            </c:strRef>
          </c:tx>
          <c:spPr>
            <a:solidFill>
              <a:srgbClr val="7030A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 digital exclusion</c:v>
                </c:pt>
                <c:pt idx="1">
                  <c:v>1 aspect of digital exclusion</c:v>
                </c:pt>
                <c:pt idx="2">
                  <c:v>2 aspects of digital exclusion</c:v>
                </c:pt>
                <c:pt idx="3">
                  <c:v>3 aspects of digital exclusion</c:v>
                </c:pt>
                <c:pt idx="4">
                  <c:v>4 aspects of digital exclusion</c:v>
                </c:pt>
                <c:pt idx="5">
                  <c:v>Completely digitally excluded</c:v>
                </c:pt>
              </c:strCache>
            </c:strRef>
          </c:cat>
          <c:val>
            <c:numRef>
              <c:f>Sheet1!$J$2:$J$7</c:f>
              <c:numCache>
                <c:formatCode>0%</c:formatCode>
                <c:ptCount val="6"/>
                <c:pt idx="0">
                  <c:v>0.6</c:v>
                </c:pt>
                <c:pt idx="1">
                  <c:v>0.13</c:v>
                </c:pt>
                <c:pt idx="2">
                  <c:v>0.13</c:v>
                </c:pt>
                <c:pt idx="3">
                  <c:v>0.04</c:v>
                </c:pt>
                <c:pt idx="4">
                  <c:v>0.03</c:v>
                </c:pt>
                <c:pt idx="5">
                  <c:v>7.0000000000000007E-2</c:v>
                </c:pt>
              </c:numCache>
            </c:numRef>
          </c:val>
          <c:extLst>
            <c:ext xmlns:c16="http://schemas.microsoft.com/office/drawing/2014/chart" uri="{C3380CC4-5D6E-409C-BE32-E72D297353CC}">
              <c16:uniqueId val="{00000000-3F28-4E85-B179-2D6B993DD4EF}"/>
            </c:ext>
          </c:extLst>
        </c:ser>
        <c:ser>
          <c:idx val="9"/>
          <c:order val="9"/>
          <c:tx>
            <c:strRef>
              <c:f>Sheet1!$K$1</c:f>
              <c:strCache>
                <c:ptCount val="1"/>
                <c:pt idx="0">
                  <c:v>July (S13)</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 digital exclusion</c:v>
                </c:pt>
                <c:pt idx="1">
                  <c:v>1 aspect of digital exclusion</c:v>
                </c:pt>
                <c:pt idx="2">
                  <c:v>2 aspects of digital exclusion</c:v>
                </c:pt>
                <c:pt idx="3">
                  <c:v>3 aspects of digital exclusion</c:v>
                </c:pt>
                <c:pt idx="4">
                  <c:v>4 aspects of digital exclusion</c:v>
                </c:pt>
                <c:pt idx="5">
                  <c:v>Completely digitally excluded</c:v>
                </c:pt>
              </c:strCache>
            </c:strRef>
          </c:cat>
          <c:val>
            <c:numRef>
              <c:f>Sheet1!$K$2:$K$7</c:f>
              <c:numCache>
                <c:formatCode>0%</c:formatCode>
                <c:ptCount val="6"/>
                <c:pt idx="0">
                  <c:v>0.66</c:v>
                </c:pt>
                <c:pt idx="1">
                  <c:v>0.1</c:v>
                </c:pt>
                <c:pt idx="2">
                  <c:v>0.1</c:v>
                </c:pt>
                <c:pt idx="3">
                  <c:v>0.04</c:v>
                </c:pt>
                <c:pt idx="4">
                  <c:v>0.02</c:v>
                </c:pt>
                <c:pt idx="5">
                  <c:v>0.08</c:v>
                </c:pt>
              </c:numCache>
            </c:numRef>
          </c:val>
          <c:extLst>
            <c:ext xmlns:c16="http://schemas.microsoft.com/office/drawing/2014/chart" uri="{C3380CC4-5D6E-409C-BE32-E72D297353CC}">
              <c16:uniqueId val="{00000000-71D4-41BB-BE23-A5A2DBFDC79C}"/>
            </c:ext>
          </c:extLst>
        </c:ser>
        <c:dLbls>
          <c:dLblPos val="outEnd"/>
          <c:showLegendKey val="0"/>
          <c:showVal val="1"/>
          <c:showCatName val="0"/>
          <c:showSerName val="0"/>
          <c:showPercent val="0"/>
          <c:showBubbleSize val="0"/>
        </c:dLbls>
        <c:gapWidth val="100"/>
        <c:axId val="2068775232"/>
        <c:axId val="2068776896"/>
        <c:extLst>
          <c:ext xmlns:c15="http://schemas.microsoft.com/office/drawing/2012/chart" uri="{02D57815-91ED-43cb-92C2-25804820EDAC}">
            <c15:filteredBarSeries>
              <c15:ser>
                <c:idx val="0"/>
                <c:order val="0"/>
                <c:tx>
                  <c:strRef>
                    <c:extLst>
                      <c:ext uri="{02D57815-91ED-43cb-92C2-25804820EDAC}">
                        <c15:formulaRef>
                          <c15:sqref>Sheet1!$B$1</c15:sqref>
                        </c15:formulaRef>
                      </c:ext>
                    </c:extLst>
                    <c:strCache>
                      <c:ptCount val="1"/>
                      <c:pt idx="0">
                        <c:v>Total</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Sheet1!$A$2:$A$7</c15:sqref>
                        </c15:formulaRef>
                      </c:ext>
                    </c:extLst>
                    <c:strCache>
                      <c:ptCount val="6"/>
                      <c:pt idx="0">
                        <c:v>No digital exclusion</c:v>
                      </c:pt>
                      <c:pt idx="1">
                        <c:v>1 aspect of digital exclusion</c:v>
                      </c:pt>
                      <c:pt idx="2">
                        <c:v>2 aspects of digital exclusion</c:v>
                      </c:pt>
                      <c:pt idx="3">
                        <c:v>3 aspects of digital exclusion</c:v>
                      </c:pt>
                      <c:pt idx="4">
                        <c:v>4 aspects of digital exclusion</c:v>
                      </c:pt>
                      <c:pt idx="5">
                        <c:v>Completely digitally excluded</c:v>
                      </c:pt>
                    </c:strCache>
                  </c:strRef>
                </c:cat>
                <c:val>
                  <c:numRef>
                    <c:extLst>
                      <c:ext uri="{02D57815-91ED-43cb-92C2-25804820EDAC}">
                        <c15:formulaRef>
                          <c15:sqref>Sheet1!$B$2:$B$7</c15:sqref>
                        </c15:formulaRef>
                      </c:ext>
                    </c:extLst>
                    <c:numCache>
                      <c:formatCode>0%</c:formatCode>
                      <c:ptCount val="6"/>
                      <c:pt idx="0">
                        <c:v>0.64</c:v>
                      </c:pt>
                      <c:pt idx="1">
                        <c:v>0.16</c:v>
                      </c:pt>
                      <c:pt idx="2">
                        <c:v>0.1</c:v>
                      </c:pt>
                      <c:pt idx="3">
                        <c:v>0.04</c:v>
                      </c:pt>
                      <c:pt idx="4">
                        <c:v>0.02</c:v>
                      </c:pt>
                      <c:pt idx="5">
                        <c:v>0.04</c:v>
                      </c:pt>
                    </c:numCache>
                  </c:numRef>
                </c:val>
                <c:extLst>
                  <c:ext xmlns:c16="http://schemas.microsoft.com/office/drawing/2014/chart" uri="{C3380CC4-5D6E-409C-BE32-E72D297353CC}">
                    <c16:uniqueId val="{00000000-B8C7-46A5-B84E-F69ECA0E8571}"/>
                  </c:ext>
                </c:extLst>
              </c15:ser>
            </c15:filteredBarSeries>
          </c:ext>
        </c:extLst>
      </c:barChart>
      <c:catAx>
        <c:axId val="2068775232"/>
        <c:scaling>
          <c:orientation val="minMax"/>
        </c:scaling>
        <c:delete val="0"/>
        <c:axPos val="b"/>
        <c:numFmt formatCode="General" sourceLinked="1"/>
        <c:majorTickMark val="none"/>
        <c:minorTickMark val="none"/>
        <c:tickLblPos val="nextTo"/>
        <c:spPr>
          <a:noFill/>
          <a:ln w="9525" cap="flat" cmpd="sng" algn="ctr">
            <a:solidFill>
              <a:schemeClr val="bg1">
                <a:lumMod val="95000"/>
              </a:schemeClr>
            </a:solidFill>
            <a:round/>
          </a:ln>
          <a:effectLst/>
        </c:spPr>
        <c:txPr>
          <a:bodyPr rot="-60000000" spcFirstLastPara="1" vertOverflow="ellipsis" vert="horz" wrap="square" anchor="ctr" anchorCtr="1"/>
          <a:lstStyle/>
          <a:p>
            <a:pPr>
              <a:defRPr sz="1200" b="1"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crossAx val="2068776896"/>
        <c:crosses val="autoZero"/>
        <c:auto val="1"/>
        <c:lblAlgn val="ctr"/>
        <c:lblOffset val="100"/>
        <c:noMultiLvlLbl val="0"/>
      </c:catAx>
      <c:valAx>
        <c:axId val="2068776896"/>
        <c:scaling>
          <c:orientation val="minMax"/>
        </c:scaling>
        <c:delete val="1"/>
        <c:axPos val="l"/>
        <c:numFmt formatCode="0%" sourceLinked="1"/>
        <c:majorTickMark val="none"/>
        <c:minorTickMark val="none"/>
        <c:tickLblPos val="nextTo"/>
        <c:crossAx val="2068775232"/>
        <c:crosses val="autoZero"/>
        <c:crossBetween val="between"/>
      </c:valAx>
      <c:spPr>
        <a:noFill/>
        <a:ln>
          <a:noFill/>
        </a:ln>
        <a:effectLst/>
      </c:spPr>
    </c:plotArea>
    <c:legend>
      <c:legendPos val="b"/>
      <c:layout>
        <c:manualLayout>
          <c:xMode val="edge"/>
          <c:yMode val="edge"/>
          <c:x val="0.34267758903218759"/>
          <c:y val="0.24383870788706588"/>
          <c:w val="0.30077265484931887"/>
          <c:h val="5.1661050799836329E-2"/>
        </c:manualLayout>
      </c:layout>
      <c:overlay val="0"/>
      <c:spPr>
        <a:noFill/>
        <a:ln>
          <a:noFill/>
        </a:ln>
        <a:effectLst/>
      </c:spPr>
      <c:txPr>
        <a:bodyPr rot="0" spcFirstLastPara="1" vertOverflow="ellipsis" vert="horz" wrap="square" anchor="ctr" anchorCtr="1"/>
        <a:lstStyle/>
        <a:p>
          <a:pPr>
            <a:defRPr sz="12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rgbClr val="5C5B5A"/>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rgbClr val="5C5B5A"/>
                </a:solidFill>
                <a:latin typeface="Arial" panose="020B0604020202020204" pitchFamily="34" charset="0"/>
                <a:ea typeface="+mn-ea"/>
                <a:cs typeface="Arial" panose="020B0604020202020204" pitchFamily="34" charset="0"/>
              </a:defRPr>
            </a:pPr>
            <a:r>
              <a:rPr lang="en-GB" sz="1400" b="1" dirty="0">
                <a:solidFill>
                  <a:srgbClr val="5C5B5A"/>
                </a:solidFill>
              </a:rPr>
              <a:t>Number of aspects of digital exclusion experienced</a:t>
            </a:r>
          </a:p>
          <a:p>
            <a:pPr>
              <a:defRPr sz="1400" b="1"/>
            </a:pPr>
            <a:r>
              <a:rPr lang="en-GB" sz="1400" b="1" baseline="0" dirty="0">
                <a:solidFill>
                  <a:srgbClr val="5C5B5A"/>
                </a:solidFill>
              </a:rPr>
              <a:t>Second half of 2023 vs. First half of 2024</a:t>
            </a:r>
            <a:endParaRPr lang="en-GB" sz="1400" b="1" dirty="0">
              <a:solidFill>
                <a:srgbClr val="5C5B5A"/>
              </a:solidFill>
            </a:endParaRPr>
          </a:p>
        </c:rich>
      </c:tx>
      <c:layout>
        <c:manualLayout>
          <c:xMode val="edge"/>
          <c:yMode val="edge"/>
          <c:x val="0.29808780434895932"/>
          <c:y val="5.7227478201738124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rgbClr val="5C5B5A"/>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3.0323533866623526E-2"/>
          <c:y val="8.0873239504943489E-2"/>
          <c:w val="0.95188820681363329"/>
          <c:h val="0.70431151902700995"/>
        </c:manualLayout>
      </c:layout>
      <c:barChart>
        <c:barDir val="col"/>
        <c:grouping val="clustered"/>
        <c:varyColors val="0"/>
        <c:ser>
          <c:idx val="0"/>
          <c:order val="0"/>
          <c:tx>
            <c:strRef>
              <c:f>Sheet1!$B$1</c:f>
              <c:strCache>
                <c:ptCount val="1"/>
                <c:pt idx="0">
                  <c:v>S1+S2: Total</c:v>
                </c:pt>
              </c:strCache>
              <c:extLst xmlns:c15="http://schemas.microsoft.com/office/drawing/2012/chart"/>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 digital exclusion</c:v>
                </c:pt>
                <c:pt idx="1">
                  <c:v>1 aspect of digital exclusion</c:v>
                </c:pt>
                <c:pt idx="2">
                  <c:v>2 aspects of digital exclusion</c:v>
                </c:pt>
                <c:pt idx="3">
                  <c:v>3 aspects of digital exclusion</c:v>
                </c:pt>
                <c:pt idx="4">
                  <c:v>4 aspects of digital exclusion</c:v>
                </c:pt>
                <c:pt idx="5">
                  <c:v>Completely digitally excluded</c:v>
                </c:pt>
              </c:strCache>
              <c:extLst xmlns:c15="http://schemas.microsoft.com/office/drawing/2012/chart"/>
            </c:strRef>
          </c:cat>
          <c:val>
            <c:numRef>
              <c:f>Sheet1!$B$2:$B$7</c:f>
              <c:extLst xmlns:c15="http://schemas.microsoft.com/office/drawing/2012/chart"/>
            </c:numRef>
          </c:val>
          <c:extLst xmlns:c15="http://schemas.microsoft.com/office/drawing/2012/chart">
            <c:ext xmlns:c16="http://schemas.microsoft.com/office/drawing/2014/chart" uri="{C3380CC4-5D6E-409C-BE32-E72D297353CC}">
              <c16:uniqueId val="{00000000-7FB1-4EB6-9246-DEE6481016AD}"/>
            </c:ext>
          </c:extLst>
        </c:ser>
        <c:ser>
          <c:idx val="1"/>
          <c:order val="1"/>
          <c:tx>
            <c:strRef>
              <c:f>Sheet1!$C$1</c:f>
              <c:strCache>
                <c:ptCount val="1"/>
                <c:pt idx="0">
                  <c:v>S8+S9+S10: Total</c:v>
                </c:pt>
              </c:strCache>
            </c:strRef>
          </c:tx>
          <c:spPr>
            <a:solidFill>
              <a:srgbClr val="7030A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 digital exclusion</c:v>
                </c:pt>
                <c:pt idx="1">
                  <c:v>1 aspect of digital exclusion</c:v>
                </c:pt>
                <c:pt idx="2">
                  <c:v>2 aspects of digital exclusion</c:v>
                </c:pt>
                <c:pt idx="3">
                  <c:v>3 aspects of digital exclusion</c:v>
                </c:pt>
                <c:pt idx="4">
                  <c:v>4 aspects of digital exclusion</c:v>
                </c:pt>
                <c:pt idx="5">
                  <c:v>Completely digitally excluded</c:v>
                </c:pt>
              </c:strCache>
            </c:strRef>
          </c:cat>
          <c:val>
            <c:numRef>
              <c:f>Sheet1!$C$2:$C$7</c:f>
              <c:numCache>
                <c:formatCode>0%</c:formatCode>
                <c:ptCount val="6"/>
                <c:pt idx="0">
                  <c:v>0.68</c:v>
                </c:pt>
                <c:pt idx="1">
                  <c:v>0.16</c:v>
                </c:pt>
                <c:pt idx="2">
                  <c:v>0.08</c:v>
                </c:pt>
                <c:pt idx="3">
                  <c:v>0.04</c:v>
                </c:pt>
                <c:pt idx="4">
                  <c:v>0.02</c:v>
                </c:pt>
                <c:pt idx="5">
                  <c:v>0.02</c:v>
                </c:pt>
              </c:numCache>
            </c:numRef>
          </c:val>
          <c:extLst>
            <c:ext xmlns:c16="http://schemas.microsoft.com/office/drawing/2014/chart" uri="{C3380CC4-5D6E-409C-BE32-E72D297353CC}">
              <c16:uniqueId val="{00000002-7FB1-4EB6-9246-DEE6481016AD}"/>
            </c:ext>
          </c:extLst>
        </c:ser>
        <c:ser>
          <c:idx val="2"/>
          <c:order val="2"/>
          <c:tx>
            <c:strRef>
              <c:f>Sheet1!$D$1</c:f>
              <c:strCache>
                <c:ptCount val="1"/>
                <c:pt idx="0">
                  <c:v>S11+S12+S13:Total</c:v>
                </c:pt>
              </c:strCache>
            </c:strRef>
          </c:tx>
          <c:spPr>
            <a:solidFill>
              <a:srgbClr val="5B9BD5"/>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 digital exclusion</c:v>
                </c:pt>
                <c:pt idx="1">
                  <c:v>1 aspect of digital exclusion</c:v>
                </c:pt>
                <c:pt idx="2">
                  <c:v>2 aspects of digital exclusion</c:v>
                </c:pt>
                <c:pt idx="3">
                  <c:v>3 aspects of digital exclusion</c:v>
                </c:pt>
                <c:pt idx="4">
                  <c:v>4 aspects of digital exclusion</c:v>
                </c:pt>
                <c:pt idx="5">
                  <c:v>Completely digitally excluded</c:v>
                </c:pt>
              </c:strCache>
            </c:strRef>
          </c:cat>
          <c:val>
            <c:numRef>
              <c:f>Sheet1!$D$2:$D$7</c:f>
              <c:numCache>
                <c:formatCode>0%</c:formatCode>
                <c:ptCount val="6"/>
                <c:pt idx="0">
                  <c:v>0.64</c:v>
                </c:pt>
                <c:pt idx="1">
                  <c:v>0.13</c:v>
                </c:pt>
                <c:pt idx="2">
                  <c:v>0.1</c:v>
                </c:pt>
                <c:pt idx="3">
                  <c:v>0.04</c:v>
                </c:pt>
                <c:pt idx="4">
                  <c:v>0.02</c:v>
                </c:pt>
                <c:pt idx="5">
                  <c:v>0.06</c:v>
                </c:pt>
              </c:numCache>
            </c:numRef>
          </c:val>
          <c:extLst>
            <c:ext xmlns:c16="http://schemas.microsoft.com/office/drawing/2014/chart" uri="{C3380CC4-5D6E-409C-BE32-E72D297353CC}">
              <c16:uniqueId val="{00000000-1D26-42E5-99A3-C4BC608D1098}"/>
            </c:ext>
          </c:extLst>
        </c:ser>
        <c:dLbls>
          <c:dLblPos val="outEnd"/>
          <c:showLegendKey val="0"/>
          <c:showVal val="1"/>
          <c:showCatName val="0"/>
          <c:showSerName val="0"/>
          <c:showPercent val="0"/>
          <c:showBubbleSize val="0"/>
        </c:dLbls>
        <c:gapWidth val="100"/>
        <c:axId val="2068775232"/>
        <c:axId val="2068776896"/>
        <c:extLst/>
      </c:barChart>
      <c:catAx>
        <c:axId val="2068775232"/>
        <c:scaling>
          <c:orientation val="minMax"/>
        </c:scaling>
        <c:delete val="0"/>
        <c:axPos val="b"/>
        <c:numFmt formatCode="General" sourceLinked="1"/>
        <c:majorTickMark val="none"/>
        <c:minorTickMark val="none"/>
        <c:tickLblPos val="nextTo"/>
        <c:spPr>
          <a:noFill/>
          <a:ln w="9525" cap="flat" cmpd="sng" algn="ctr">
            <a:solidFill>
              <a:schemeClr val="bg1">
                <a:lumMod val="95000"/>
              </a:schemeClr>
            </a:solidFill>
            <a:round/>
          </a:ln>
          <a:effectLst/>
        </c:spPr>
        <c:txPr>
          <a:bodyPr rot="-60000000" spcFirstLastPara="1" vertOverflow="ellipsis" vert="horz" wrap="square" anchor="ctr" anchorCtr="1"/>
          <a:lstStyle/>
          <a:p>
            <a:pPr>
              <a:defRPr sz="12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crossAx val="2068776896"/>
        <c:crosses val="autoZero"/>
        <c:auto val="1"/>
        <c:lblAlgn val="ctr"/>
        <c:lblOffset val="100"/>
        <c:noMultiLvlLbl val="0"/>
      </c:catAx>
      <c:valAx>
        <c:axId val="2068776896"/>
        <c:scaling>
          <c:orientation val="minMax"/>
        </c:scaling>
        <c:delete val="1"/>
        <c:axPos val="l"/>
        <c:numFmt formatCode="0%" sourceLinked="1"/>
        <c:majorTickMark val="none"/>
        <c:minorTickMark val="none"/>
        <c:tickLblPos val="nextTo"/>
        <c:crossAx val="2068775232"/>
        <c:crosses val="autoZero"/>
        <c:crossBetween val="between"/>
      </c:valAx>
      <c:spPr>
        <a:noFill/>
        <a:ln>
          <a:noFill/>
        </a:ln>
        <a:effectLst/>
      </c:spPr>
    </c:plotArea>
    <c:legend>
      <c:legendPos val="b"/>
      <c:layout>
        <c:manualLayout>
          <c:xMode val="edge"/>
          <c:yMode val="edge"/>
          <c:x val="0.33062451959557054"/>
          <c:y val="0.94862205490478813"/>
          <c:w val="0.30189735041807225"/>
          <c:h val="5.0141430113451332E-2"/>
        </c:manualLayout>
      </c:layout>
      <c:overlay val="0"/>
      <c:spPr>
        <a:noFill/>
        <a:ln>
          <a:noFill/>
        </a:ln>
        <a:effectLst/>
      </c:spPr>
      <c:txPr>
        <a:bodyPr rot="0" spcFirstLastPara="1" vertOverflow="ellipsis" vert="horz" wrap="square" anchor="ctr" anchorCtr="1"/>
        <a:lstStyle/>
        <a:p>
          <a:pPr>
            <a:defRPr sz="12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rgbClr val="5C5B5A"/>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4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sz="1400" b="1" u="none" dirty="0">
                <a:latin typeface="Arial" panose="020B0604020202020204" pitchFamily="34" charset="0"/>
                <a:cs typeface="Arial" panose="020B0604020202020204" pitchFamily="34" charset="0"/>
              </a:rPr>
              <a:t>How confident</a:t>
            </a:r>
            <a:r>
              <a:rPr lang="en-GB" sz="1400" b="1" u="none" baseline="0" dirty="0">
                <a:latin typeface="Arial" panose="020B0604020202020204" pitchFamily="34" charset="0"/>
                <a:cs typeface="Arial" panose="020B0604020202020204" pitchFamily="34" charset="0"/>
              </a:rPr>
              <a:t> are you in using digital services online? (February – July 2024)</a:t>
            </a:r>
            <a:endParaRPr lang="en-GB" sz="1400" b="1" u="none" dirty="0">
              <a:latin typeface="Arial" panose="020B0604020202020204" pitchFamily="34" charset="0"/>
              <a:cs typeface="Arial" panose="020B0604020202020204" pitchFamily="34" charset="0"/>
            </a:endParaRPr>
          </a:p>
        </c:rich>
      </c:tx>
      <c:layout>
        <c:manualLayout>
          <c:xMode val="edge"/>
          <c:yMode val="edge"/>
          <c:x val="0.20427142531498368"/>
          <c:y val="1.8783951162406283E-2"/>
        </c:manualLayout>
      </c:layout>
      <c:overlay val="0"/>
      <c:spPr>
        <a:noFill/>
        <a:ln>
          <a:noFill/>
        </a:ln>
        <a:effectLst/>
      </c:spPr>
      <c:txPr>
        <a:bodyPr rot="0" spcFirstLastPara="1" vertOverflow="ellipsis" vert="horz" wrap="square" anchor="ctr" anchorCtr="1"/>
        <a:lstStyle/>
        <a:p>
          <a:pPr algn="ctr">
            <a:defRPr sz="14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23199983500999374"/>
          <c:y val="1.2241700661844676E-2"/>
          <c:w val="0.763890946304011"/>
          <c:h val="0.8744225536611695"/>
        </c:manualLayout>
      </c:layout>
      <c:barChart>
        <c:barDir val="col"/>
        <c:grouping val="stacked"/>
        <c:varyColors val="0"/>
        <c:ser>
          <c:idx val="0"/>
          <c:order val="0"/>
          <c:tx>
            <c:strRef>
              <c:f>Sheet1!$B$1</c:f>
              <c:strCache>
                <c:ptCount val="1"/>
                <c:pt idx="0">
                  <c:v>Prefer not to say</c:v>
                </c:pt>
              </c:strCache>
            </c:strRef>
          </c:tx>
          <c:spPr>
            <a:solidFill>
              <a:schemeClr val="bg2"/>
            </a:solidFill>
            <a:ln>
              <a:noFill/>
            </a:ln>
            <a:effectLst/>
          </c:spPr>
          <c:invertIfNegative val="0"/>
          <c:dLbls>
            <c:delete val="1"/>
          </c:dLbls>
          <c:cat>
            <c:strRef>
              <c:f>Sheet1!$A$2:$A$3</c:f>
              <c:strCache>
                <c:ptCount val="2"/>
                <c:pt idx="0">
                  <c:v>Someone else in
 your household</c:v>
                </c:pt>
                <c:pt idx="1">
                  <c:v>You</c:v>
                </c:pt>
              </c:strCache>
            </c:strRef>
          </c:cat>
          <c:val>
            <c:numRef>
              <c:f>Sheet1!$B$2:$B$3</c:f>
              <c:numCache>
                <c:formatCode>0%</c:formatCode>
                <c:ptCount val="2"/>
                <c:pt idx="0">
                  <c:v>0.01</c:v>
                </c:pt>
                <c:pt idx="1">
                  <c:v>0.01</c:v>
                </c:pt>
              </c:numCache>
            </c:numRef>
          </c:val>
          <c:extLst>
            <c:ext xmlns:c16="http://schemas.microsoft.com/office/drawing/2014/chart" uri="{C3380CC4-5D6E-409C-BE32-E72D297353CC}">
              <c16:uniqueId val="{00000000-6BA3-45A5-B382-40D7FC9AED71}"/>
            </c:ext>
          </c:extLst>
        </c:ser>
        <c:ser>
          <c:idx val="1"/>
          <c:order val="1"/>
          <c:tx>
            <c:strRef>
              <c:f>Sheet1!$C$1</c:f>
              <c:strCache>
                <c:ptCount val="1"/>
                <c:pt idx="0">
                  <c:v>Not at all confident</c:v>
                </c:pt>
              </c:strCache>
            </c:strRef>
          </c:tx>
          <c:spPr>
            <a:solidFill>
              <a:srgbClr val="FA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Someone else in
 your household</c:v>
                </c:pt>
                <c:pt idx="1">
                  <c:v>You</c:v>
                </c:pt>
              </c:strCache>
            </c:strRef>
          </c:cat>
          <c:val>
            <c:numRef>
              <c:f>Sheet1!$C$2:$C$3</c:f>
              <c:numCache>
                <c:formatCode>0%</c:formatCode>
                <c:ptCount val="2"/>
                <c:pt idx="0">
                  <c:v>0.04</c:v>
                </c:pt>
                <c:pt idx="1">
                  <c:v>0.06</c:v>
                </c:pt>
              </c:numCache>
            </c:numRef>
          </c:val>
          <c:extLst>
            <c:ext xmlns:c16="http://schemas.microsoft.com/office/drawing/2014/chart" uri="{C3380CC4-5D6E-409C-BE32-E72D297353CC}">
              <c16:uniqueId val="{00000001-6BA3-45A5-B382-40D7FC9AED71}"/>
            </c:ext>
          </c:extLst>
        </c:ser>
        <c:ser>
          <c:idx val="2"/>
          <c:order val="2"/>
          <c:tx>
            <c:strRef>
              <c:f>Sheet1!$D$1</c:f>
              <c:strCache>
                <c:ptCount val="1"/>
                <c:pt idx="0">
                  <c:v>Not very confident</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Someone else in
 your household</c:v>
                </c:pt>
                <c:pt idx="1">
                  <c:v>You</c:v>
                </c:pt>
              </c:strCache>
            </c:strRef>
          </c:cat>
          <c:val>
            <c:numRef>
              <c:f>Sheet1!$D$2:$D$3</c:f>
              <c:numCache>
                <c:formatCode>0%</c:formatCode>
                <c:ptCount val="2"/>
                <c:pt idx="0">
                  <c:v>0.09</c:v>
                </c:pt>
                <c:pt idx="1">
                  <c:v>0.1</c:v>
                </c:pt>
              </c:numCache>
            </c:numRef>
          </c:val>
          <c:extLst>
            <c:ext xmlns:c16="http://schemas.microsoft.com/office/drawing/2014/chart" uri="{C3380CC4-5D6E-409C-BE32-E72D297353CC}">
              <c16:uniqueId val="{00000002-6BA3-45A5-B382-40D7FC9AED71}"/>
            </c:ext>
          </c:extLst>
        </c:ser>
        <c:ser>
          <c:idx val="3"/>
          <c:order val="3"/>
          <c:tx>
            <c:strRef>
              <c:f>Sheet1!$E$1</c:f>
              <c:strCache>
                <c:ptCount val="1"/>
                <c:pt idx="0">
                  <c:v>Quite confident </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Someone else in
 your household</c:v>
                </c:pt>
                <c:pt idx="1">
                  <c:v>You</c:v>
                </c:pt>
              </c:strCache>
            </c:strRef>
          </c:cat>
          <c:val>
            <c:numRef>
              <c:f>Sheet1!$E$2:$E$3</c:f>
              <c:numCache>
                <c:formatCode>0%</c:formatCode>
                <c:ptCount val="2"/>
                <c:pt idx="0">
                  <c:v>0.35</c:v>
                </c:pt>
                <c:pt idx="1">
                  <c:v>0.3</c:v>
                </c:pt>
              </c:numCache>
            </c:numRef>
          </c:val>
          <c:extLst>
            <c:ext xmlns:c16="http://schemas.microsoft.com/office/drawing/2014/chart" uri="{C3380CC4-5D6E-409C-BE32-E72D297353CC}">
              <c16:uniqueId val="{00000003-6BA3-45A5-B382-40D7FC9AED71}"/>
            </c:ext>
          </c:extLst>
        </c:ser>
        <c:ser>
          <c:idx val="4"/>
          <c:order val="4"/>
          <c:tx>
            <c:strRef>
              <c:f>Sheet1!$F$1</c:f>
              <c:strCache>
                <c:ptCount val="1"/>
                <c:pt idx="0">
                  <c:v>Very confident</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Someone else in
 your household</c:v>
                </c:pt>
                <c:pt idx="1">
                  <c:v>You</c:v>
                </c:pt>
              </c:strCache>
            </c:strRef>
          </c:cat>
          <c:val>
            <c:numRef>
              <c:f>Sheet1!$F$2:$F$3</c:f>
              <c:numCache>
                <c:formatCode>0%</c:formatCode>
                <c:ptCount val="2"/>
                <c:pt idx="0">
                  <c:v>0.51</c:v>
                </c:pt>
                <c:pt idx="1">
                  <c:v>0.52</c:v>
                </c:pt>
              </c:numCache>
            </c:numRef>
          </c:val>
          <c:extLst>
            <c:ext xmlns:c16="http://schemas.microsoft.com/office/drawing/2014/chart" uri="{C3380CC4-5D6E-409C-BE32-E72D297353CC}">
              <c16:uniqueId val="{00000004-6BA3-45A5-B382-40D7FC9AED71}"/>
            </c:ext>
          </c:extLst>
        </c:ser>
        <c:dLbls>
          <c:dLblPos val="ctr"/>
          <c:showLegendKey val="0"/>
          <c:showVal val="1"/>
          <c:showCatName val="0"/>
          <c:showSerName val="0"/>
          <c:showPercent val="0"/>
          <c:showBubbleSize val="0"/>
        </c:dLbls>
        <c:gapWidth val="66"/>
        <c:overlap val="100"/>
        <c:axId val="676988536"/>
        <c:axId val="676986568"/>
      </c:barChart>
      <c:catAx>
        <c:axId val="676988536"/>
        <c:scaling>
          <c:orientation val="maxMin"/>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676986568"/>
        <c:crosses val="autoZero"/>
        <c:auto val="1"/>
        <c:lblAlgn val="ctr"/>
        <c:lblOffset val="100"/>
        <c:noMultiLvlLbl val="0"/>
      </c:catAx>
      <c:valAx>
        <c:axId val="676986568"/>
        <c:scaling>
          <c:orientation val="minMax"/>
        </c:scaling>
        <c:delete val="1"/>
        <c:axPos val="r"/>
        <c:numFmt formatCode="0%" sourceLinked="1"/>
        <c:majorTickMark val="none"/>
        <c:minorTickMark val="none"/>
        <c:tickLblPos val="nextTo"/>
        <c:crossAx val="676988536"/>
        <c:crosses val="autoZero"/>
        <c:crossBetween val="between"/>
      </c:valAx>
      <c:spPr>
        <a:noFill/>
        <a:ln>
          <a:noFill/>
        </a:ln>
        <a:effectLst/>
      </c:spPr>
    </c:plotArea>
    <c:legend>
      <c:legendPos val="l"/>
      <c:layout>
        <c:manualLayout>
          <c:xMode val="edge"/>
          <c:yMode val="edge"/>
          <c:x val="1.0616302437517686E-2"/>
          <c:y val="0.14305669546654592"/>
          <c:w val="0.23343706746298529"/>
          <c:h val="0.75705367936314116"/>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499445876573374"/>
          <c:y val="2.8124998269869694E-2"/>
          <c:w val="0.67500554123426637"/>
          <c:h val="0.81379248688427808"/>
        </c:manualLayout>
      </c:layout>
      <c:barChart>
        <c:barDir val="col"/>
        <c:grouping val="percentStacked"/>
        <c:varyColors val="0"/>
        <c:ser>
          <c:idx val="5"/>
          <c:order val="0"/>
          <c:tx>
            <c:strRef>
              <c:f>Sheet1!$B$1</c:f>
              <c:strCache>
                <c:ptCount val="1"/>
                <c:pt idx="0">
                  <c:v>Prefer not to say</c:v>
                </c:pt>
              </c:strCache>
            </c:strRef>
          </c:tx>
          <c:spPr>
            <a:solidFill>
              <a:srgbClr val="5C5B5A"/>
            </a:solidFill>
            <a:ln>
              <a:noFill/>
            </a:ln>
            <a:effectLst/>
          </c:spPr>
          <c:invertIfNegative val="0"/>
          <c:dLbls>
            <c:delete val="1"/>
          </c:dLbls>
          <c:cat>
            <c:strRef>
              <c:f>Sheet1!$A$2:$A$4</c:f>
              <c:strCache>
                <c:ptCount val="3"/>
                <c:pt idx="0">
                  <c:v>Me</c:v>
                </c:pt>
                <c:pt idx="1">
                  <c:v>Someone else in my  household</c:v>
                </c:pt>
                <c:pt idx="2">
                  <c:v>NET: Me or someone else in my household</c:v>
                </c:pt>
              </c:strCache>
              <c:extLst/>
            </c:strRef>
          </c:cat>
          <c:val>
            <c:numRef>
              <c:f>Sheet1!$B$2:$B$4</c:f>
              <c:numCache>
                <c:formatCode>0%</c:formatCode>
                <c:ptCount val="3"/>
                <c:pt idx="0">
                  <c:v>0.02</c:v>
                </c:pt>
                <c:pt idx="1">
                  <c:v>0.02</c:v>
                </c:pt>
                <c:pt idx="2">
                  <c:v>0.02</c:v>
                </c:pt>
              </c:numCache>
              <c:extLst/>
            </c:numRef>
          </c:val>
          <c:extLst>
            <c:ext xmlns:c16="http://schemas.microsoft.com/office/drawing/2014/chart" uri="{C3380CC4-5D6E-409C-BE32-E72D297353CC}">
              <c16:uniqueId val="{00000000-840A-43A9-AEA4-4C11B00C3399}"/>
            </c:ext>
          </c:extLst>
        </c:ser>
        <c:ser>
          <c:idx val="0"/>
          <c:order val="1"/>
          <c:tx>
            <c:strRef>
              <c:f>Sheet1!$C$1</c:f>
              <c:strCache>
                <c:ptCount val="1"/>
                <c:pt idx="0">
                  <c:v>I do not use digital services online and do not want to use them</c:v>
                </c:pt>
              </c:strCache>
            </c:strRef>
          </c:tx>
          <c:spPr>
            <a:solidFill>
              <a:srgbClr val="7030A0"/>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Me</c:v>
                </c:pt>
                <c:pt idx="1">
                  <c:v>Someone else in my  household</c:v>
                </c:pt>
                <c:pt idx="2">
                  <c:v>NET: Me or someone else in my household</c:v>
                </c:pt>
              </c:strCache>
              <c:extLst/>
            </c:strRef>
          </c:cat>
          <c:val>
            <c:numRef>
              <c:f>Sheet1!$C$2:$C$4</c:f>
              <c:numCache>
                <c:formatCode>0%</c:formatCode>
                <c:ptCount val="3"/>
                <c:pt idx="0">
                  <c:v>0.06</c:v>
                </c:pt>
                <c:pt idx="1">
                  <c:v>0.04</c:v>
                </c:pt>
                <c:pt idx="2">
                  <c:v>0.05</c:v>
                </c:pt>
              </c:numCache>
              <c:extLst/>
            </c:numRef>
          </c:val>
          <c:extLst>
            <c:ext xmlns:c16="http://schemas.microsoft.com/office/drawing/2014/chart" uri="{C3380CC4-5D6E-409C-BE32-E72D297353CC}">
              <c16:uniqueId val="{00000001-840A-43A9-AEA4-4C11B00C3399}"/>
            </c:ext>
          </c:extLst>
        </c:ser>
        <c:ser>
          <c:idx val="1"/>
          <c:order val="2"/>
          <c:tx>
            <c:strRef>
              <c:f>Sheet1!$D$1</c:f>
              <c:strCache>
                <c:ptCount val="1"/>
                <c:pt idx="0">
                  <c:v>I do not use digital services online, but want to use them</c:v>
                </c:pt>
              </c:strCache>
            </c:strRef>
          </c:tx>
          <c:spPr>
            <a:solidFill>
              <a:srgbClr val="A568D2"/>
            </a:solidFill>
            <a:ln>
              <a:noFill/>
            </a:ln>
            <a:effectLst/>
          </c:spPr>
          <c:invertIfNegative val="0"/>
          <c:dLbls>
            <c:delete val="1"/>
          </c:dLbls>
          <c:cat>
            <c:strRef>
              <c:f>Sheet1!$A$2:$A$4</c:f>
              <c:strCache>
                <c:ptCount val="3"/>
                <c:pt idx="0">
                  <c:v>Me</c:v>
                </c:pt>
                <c:pt idx="1">
                  <c:v>Someone else in my  household</c:v>
                </c:pt>
                <c:pt idx="2">
                  <c:v>NET: Me or someone else in my household</c:v>
                </c:pt>
              </c:strCache>
              <c:extLst/>
            </c:strRef>
          </c:cat>
          <c:val>
            <c:numRef>
              <c:f>Sheet1!$D$2:$D$4</c:f>
              <c:numCache>
                <c:formatCode>0%</c:formatCode>
                <c:ptCount val="3"/>
                <c:pt idx="0">
                  <c:v>0.01</c:v>
                </c:pt>
                <c:pt idx="1">
                  <c:v>0.01</c:v>
                </c:pt>
                <c:pt idx="2">
                  <c:v>0.01</c:v>
                </c:pt>
              </c:numCache>
              <c:extLst/>
            </c:numRef>
          </c:val>
          <c:extLst>
            <c:ext xmlns:c16="http://schemas.microsoft.com/office/drawing/2014/chart" uri="{C3380CC4-5D6E-409C-BE32-E72D297353CC}">
              <c16:uniqueId val="{00000004-840A-43A9-AEA4-4C11B00C3399}"/>
            </c:ext>
          </c:extLst>
        </c:ser>
        <c:ser>
          <c:idx val="2"/>
          <c:order val="3"/>
          <c:tx>
            <c:strRef>
              <c:f>Sheet1!$E$1</c:f>
              <c:strCache>
                <c:ptCount val="1"/>
                <c:pt idx="0">
                  <c:v>I use digital services online, but want to use them less</c:v>
                </c:pt>
              </c:strCache>
            </c:strRef>
          </c:tx>
          <c:spPr>
            <a:solidFill>
              <a:srgbClr val="9DC3E6"/>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40A-43A9-AEA4-4C11B00C3399}"/>
                </c:ext>
              </c:extLst>
            </c:dLbl>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Me</c:v>
                </c:pt>
                <c:pt idx="1">
                  <c:v>Someone else in my  household</c:v>
                </c:pt>
                <c:pt idx="2">
                  <c:v>NET: Me or someone else in my household</c:v>
                </c:pt>
              </c:strCache>
              <c:extLst/>
            </c:strRef>
          </c:cat>
          <c:val>
            <c:numRef>
              <c:f>Sheet1!$E$2:$E$4</c:f>
              <c:numCache>
                <c:formatCode>0%</c:formatCode>
                <c:ptCount val="3"/>
                <c:pt idx="0">
                  <c:v>0.08</c:v>
                </c:pt>
                <c:pt idx="1">
                  <c:v>0.06</c:v>
                </c:pt>
                <c:pt idx="2">
                  <c:v>0.06</c:v>
                </c:pt>
              </c:numCache>
              <c:extLst/>
            </c:numRef>
          </c:val>
          <c:extLst>
            <c:ext xmlns:c16="http://schemas.microsoft.com/office/drawing/2014/chart" uri="{C3380CC4-5D6E-409C-BE32-E72D297353CC}">
              <c16:uniqueId val="{00000008-840A-43A9-AEA4-4C11B00C3399}"/>
            </c:ext>
          </c:extLst>
        </c:ser>
        <c:ser>
          <c:idx val="3"/>
          <c:order val="4"/>
          <c:tx>
            <c:strRef>
              <c:f>Sheet1!$F$1</c:f>
              <c:strCache>
                <c:ptCount val="1"/>
                <c:pt idx="0">
                  <c:v>Column1</c:v>
                </c:pt>
              </c:strCache>
            </c:strRef>
          </c:tx>
          <c:spPr>
            <a:solidFill>
              <a:schemeClr val="bg1">
                <a:lumMod val="95000"/>
              </a:schemeClr>
            </a:solidFill>
            <a:ln>
              <a:noFill/>
            </a:ln>
            <a:effectLst/>
          </c:spPr>
          <c:invertIfNegative val="0"/>
          <c:dLbls>
            <c:delete val="1"/>
          </c:dLbls>
          <c:cat>
            <c:strRef>
              <c:f>Sheet1!$A$2:$A$4</c:f>
              <c:strCache>
                <c:ptCount val="3"/>
                <c:pt idx="0">
                  <c:v>Me</c:v>
                </c:pt>
                <c:pt idx="1">
                  <c:v>Someone else in my  household</c:v>
                </c:pt>
                <c:pt idx="2">
                  <c:v>NET: Me or someone else in my household</c:v>
                </c:pt>
              </c:strCache>
              <c:extLst/>
            </c:strRef>
          </c:cat>
          <c:val>
            <c:numRef>
              <c:f>Sheet1!$F$2:$F$4</c:f>
              <c:extLst/>
            </c:numRef>
          </c:val>
          <c:extLst xmlns:c15="http://schemas.microsoft.com/office/drawing/2012/chart">
            <c:ext xmlns:c16="http://schemas.microsoft.com/office/drawing/2014/chart" uri="{C3380CC4-5D6E-409C-BE32-E72D297353CC}">
              <c16:uniqueId val="{00000009-840A-43A9-AEA4-4C11B00C3399}"/>
            </c:ext>
          </c:extLst>
        </c:ser>
        <c:ser>
          <c:idx val="4"/>
          <c:order val="5"/>
          <c:tx>
            <c:strRef>
              <c:f>Sheet1!$G$1</c:f>
              <c:strCache>
                <c:ptCount val="1"/>
                <c:pt idx="0">
                  <c:v>I use digital services online, and want to use them more</c:v>
                </c:pt>
              </c:strCache>
            </c:strRef>
          </c:tx>
          <c:spPr>
            <a:solidFill>
              <a:srgbClr val="5B9BD5"/>
            </a:solidFill>
            <a:ln>
              <a:noFill/>
            </a:ln>
            <a:effectLst/>
          </c:spPr>
          <c:invertIfNegative val="0"/>
          <c:dPt>
            <c:idx val="0"/>
            <c:invertIfNegative val="0"/>
            <c:bubble3D val="0"/>
            <c:spPr>
              <a:solidFill>
                <a:srgbClr val="5B9BD5"/>
              </a:solidFill>
              <a:ln>
                <a:noFill/>
              </a:ln>
              <a:effectLst/>
            </c:spPr>
            <c:extLst xmlns:c15="http://schemas.microsoft.com/office/drawing/2012/chart">
              <c:ext xmlns:c16="http://schemas.microsoft.com/office/drawing/2014/chart" uri="{C3380CC4-5D6E-409C-BE32-E72D297353CC}">
                <c16:uniqueId val="{0000000D-840A-43A9-AEA4-4C11B00C3399}"/>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Me</c:v>
                </c:pt>
                <c:pt idx="1">
                  <c:v>Someone else in my  household</c:v>
                </c:pt>
                <c:pt idx="2">
                  <c:v>NET: Me or someone else in my household</c:v>
                </c:pt>
              </c:strCache>
              <c:extLst/>
            </c:strRef>
          </c:cat>
          <c:val>
            <c:numRef>
              <c:f>Sheet1!$G$2:$G$4</c:f>
              <c:numCache>
                <c:formatCode>0%</c:formatCode>
                <c:ptCount val="3"/>
                <c:pt idx="0">
                  <c:v>0.15</c:v>
                </c:pt>
                <c:pt idx="1">
                  <c:v>0.16</c:v>
                </c:pt>
                <c:pt idx="2">
                  <c:v>0.18</c:v>
                </c:pt>
              </c:numCache>
              <c:extLst/>
            </c:numRef>
          </c:val>
          <c:extLst xmlns:c15="http://schemas.microsoft.com/office/drawing/2012/chart">
            <c:ext xmlns:c16="http://schemas.microsoft.com/office/drawing/2014/chart" uri="{C3380CC4-5D6E-409C-BE32-E72D297353CC}">
              <c16:uniqueId val="{0000000E-840A-43A9-AEA4-4C11B00C3399}"/>
            </c:ext>
          </c:extLst>
        </c:ser>
        <c:ser>
          <c:idx val="6"/>
          <c:order val="6"/>
          <c:tx>
            <c:strRef>
              <c:f>Sheet1!$H$1</c:f>
              <c:strCache>
                <c:ptCount val="1"/>
                <c:pt idx="0">
                  <c:v>I use digital services online, and am happy with my level of use</c:v>
                </c:pt>
              </c:strCache>
            </c:strRef>
          </c:tx>
          <c:spPr>
            <a:solidFill>
              <a:srgbClr val="F2F2F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Me</c:v>
                </c:pt>
                <c:pt idx="1">
                  <c:v>Someone else in my  household</c:v>
                </c:pt>
                <c:pt idx="2">
                  <c:v>NET: Me or someone else in my household</c:v>
                </c:pt>
              </c:strCache>
              <c:extLst/>
            </c:strRef>
          </c:cat>
          <c:val>
            <c:numRef>
              <c:f>Sheet1!$H$2:$H$4</c:f>
              <c:numCache>
                <c:formatCode>0%</c:formatCode>
                <c:ptCount val="3"/>
                <c:pt idx="0">
                  <c:v>0.68</c:v>
                </c:pt>
                <c:pt idx="1">
                  <c:v>0.71</c:v>
                </c:pt>
                <c:pt idx="2">
                  <c:v>0.68</c:v>
                </c:pt>
              </c:numCache>
              <c:extLst/>
            </c:numRef>
          </c:val>
          <c:extLst>
            <c:ext xmlns:c16="http://schemas.microsoft.com/office/drawing/2014/chart" uri="{C3380CC4-5D6E-409C-BE32-E72D297353CC}">
              <c16:uniqueId val="{0000000F-840A-43A9-AEA4-4C11B00C3399}"/>
            </c:ext>
          </c:extLst>
        </c:ser>
        <c:dLbls>
          <c:dLblPos val="ctr"/>
          <c:showLegendKey val="0"/>
          <c:showVal val="1"/>
          <c:showCatName val="0"/>
          <c:showSerName val="0"/>
          <c:showPercent val="0"/>
          <c:showBubbleSize val="0"/>
        </c:dLbls>
        <c:gapWidth val="75"/>
        <c:overlap val="100"/>
        <c:axId val="477871824"/>
        <c:axId val="477869856"/>
        <c:extLst/>
      </c:barChart>
      <c:catAx>
        <c:axId val="47787182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77869856"/>
        <c:crosses val="autoZero"/>
        <c:auto val="1"/>
        <c:lblAlgn val="ctr"/>
        <c:lblOffset val="100"/>
        <c:noMultiLvlLbl val="0"/>
      </c:catAx>
      <c:valAx>
        <c:axId val="477869856"/>
        <c:scaling>
          <c:orientation val="minMax"/>
          <c:max val="1"/>
        </c:scaling>
        <c:delete val="1"/>
        <c:axPos val="l"/>
        <c:numFmt formatCode="0%" sourceLinked="1"/>
        <c:majorTickMark val="out"/>
        <c:minorTickMark val="none"/>
        <c:tickLblPos val="nextTo"/>
        <c:crossAx val="477871824"/>
        <c:crosses val="autoZero"/>
        <c:crossBetween val="between"/>
      </c:valAx>
      <c:spPr>
        <a:noFill/>
        <a:ln>
          <a:noFill/>
        </a:ln>
        <a:effectLst/>
      </c:spPr>
    </c:plotArea>
    <c:legend>
      <c:legendPos val="l"/>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30844820852343929"/>
          <c:w val="1"/>
          <c:h val="0.43103066176258675"/>
        </c:manualLayout>
      </c:layout>
      <c:lineChart>
        <c:grouping val="stacked"/>
        <c:varyColors val="0"/>
        <c:ser>
          <c:idx val="0"/>
          <c:order val="0"/>
          <c:tx>
            <c:strRef>
              <c:f>Sheet1!$E$1</c:f>
              <c:strCache>
                <c:ptCount val="1"/>
                <c:pt idx="0">
                  <c:v>High (6-10)</c:v>
                </c:pt>
              </c:strCache>
            </c:strRef>
          </c:tx>
          <c:spPr>
            <a:ln w="28575" cap="rnd">
              <a:solidFill>
                <a:srgbClr val="FF0000"/>
              </a:solidFill>
              <a:round/>
            </a:ln>
            <a:effectLst/>
          </c:spPr>
          <c:marker>
            <c:symbol val="circle"/>
            <c:size val="5"/>
            <c:spPr>
              <a:solidFill>
                <a:srgbClr val="FF0000"/>
              </a:solidFill>
              <a:ln w="9525">
                <a:solidFill>
                  <a:srgbClr val="FF0000"/>
                </a:solidFill>
              </a:ln>
              <a:effectLst/>
            </c:spPr>
          </c:marker>
          <c:dLbls>
            <c:spPr>
              <a:noFill/>
              <a:ln>
                <a:noFill/>
              </a:ln>
              <a:effectLst/>
            </c:spPr>
            <c:txPr>
              <a:bodyPr rot="0" spcFirstLastPara="1" vertOverflow="ellipsis" vert="horz" wrap="square" lIns="38100" tIns="19050" rIns="38100" bIns="19050" anchor="ctr" anchorCtr="0">
                <a:spAutoFit/>
              </a:bodyPr>
              <a:lstStyle/>
              <a:p>
                <a:pPr algn="ctr">
                  <a:defRPr lang="en-US" sz="1400" b="0" i="0" u="none" strike="noStrike" kern="1200" baseline="0">
                    <a:solidFill>
                      <a:schemeClr val="tx1">
                        <a:lumMod val="65000"/>
                        <a:lumOff val="3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Sheet1!$A$5:$A$14</c:f>
              <c:strCache>
                <c:ptCount val="10"/>
                <c:pt idx="0">
                  <c:v>Nov '22
(S4)</c:v>
                </c:pt>
                <c:pt idx="1">
                  <c:v>Dec '22
(S5)</c:v>
                </c:pt>
                <c:pt idx="2">
                  <c:v>Mar '23 
(S6)</c:v>
                </c:pt>
                <c:pt idx="3">
                  <c:v>May '23 
(S7)</c:v>
                </c:pt>
                <c:pt idx="4">
                  <c:v>July '23 
(S8)</c:v>
                </c:pt>
                <c:pt idx="5">
                  <c:v>Sept '23
(S9)</c:v>
                </c:pt>
                <c:pt idx="6">
                  <c:v>Nov '23 
(S10)</c:v>
                </c:pt>
                <c:pt idx="7">
                  <c:v>Feb '24
(S11)</c:v>
                </c:pt>
                <c:pt idx="8">
                  <c:v>May '24 
(S12)</c:v>
                </c:pt>
                <c:pt idx="9">
                  <c:v>July '24 
(S13)</c:v>
                </c:pt>
              </c:strCache>
            </c:strRef>
          </c:cat>
          <c:val>
            <c:numRef>
              <c:f>Sheet1!$E$5:$E$14</c:f>
              <c:numCache>
                <c:formatCode>0%</c:formatCode>
                <c:ptCount val="10"/>
                <c:pt idx="0">
                  <c:v>0.43440679628231099</c:v>
                </c:pt>
                <c:pt idx="1">
                  <c:v>0.415586212987271</c:v>
                </c:pt>
                <c:pt idx="2">
                  <c:v>0.41</c:v>
                </c:pt>
                <c:pt idx="3">
                  <c:v>0.41</c:v>
                </c:pt>
                <c:pt idx="4">
                  <c:v>0.41</c:v>
                </c:pt>
                <c:pt idx="5">
                  <c:v>0.4</c:v>
                </c:pt>
                <c:pt idx="6">
                  <c:v>0.42</c:v>
                </c:pt>
                <c:pt idx="7">
                  <c:v>0.38</c:v>
                </c:pt>
                <c:pt idx="8">
                  <c:v>0.36</c:v>
                </c:pt>
                <c:pt idx="9">
                  <c:v>0.37</c:v>
                </c:pt>
              </c:numCache>
            </c:numRef>
          </c:val>
          <c:smooth val="0"/>
          <c:extLst>
            <c:ext xmlns:c16="http://schemas.microsoft.com/office/drawing/2014/chart" uri="{C3380CC4-5D6E-409C-BE32-E72D297353CC}">
              <c16:uniqueId val="{00000001-6033-4C9A-9014-91DF100275D5}"/>
            </c:ext>
          </c:extLst>
        </c:ser>
        <c:dLbls>
          <c:dLblPos val="t"/>
          <c:showLegendKey val="0"/>
          <c:showVal val="1"/>
          <c:showCatName val="0"/>
          <c:showSerName val="0"/>
          <c:showPercent val="0"/>
          <c:showBubbleSize val="0"/>
        </c:dLbls>
        <c:marker val="1"/>
        <c:smooth val="0"/>
        <c:axId val="1948619855"/>
        <c:axId val="1948612367"/>
      </c:lineChart>
      <c:catAx>
        <c:axId val="1948619855"/>
        <c:scaling>
          <c:orientation val="minMax"/>
        </c:scaling>
        <c:delete val="1"/>
        <c:axPos val="b"/>
        <c:numFmt formatCode="General" sourceLinked="1"/>
        <c:majorTickMark val="out"/>
        <c:minorTickMark val="none"/>
        <c:tickLblPos val="nextTo"/>
        <c:crossAx val="1948612367"/>
        <c:crosses val="autoZero"/>
        <c:auto val="1"/>
        <c:lblAlgn val="ctr"/>
        <c:lblOffset val="100"/>
        <c:noMultiLvlLbl val="0"/>
      </c:catAx>
      <c:valAx>
        <c:axId val="1948612367"/>
        <c:scaling>
          <c:orientation val="minMax"/>
        </c:scaling>
        <c:delete val="1"/>
        <c:axPos val="l"/>
        <c:numFmt formatCode="0%" sourceLinked="1"/>
        <c:majorTickMark val="none"/>
        <c:minorTickMark val="none"/>
        <c:tickLblPos val="nextTo"/>
        <c:crossAx val="1948619855"/>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780498832131845E-2"/>
          <c:y val="0.17527404940237251"/>
          <c:w val="0.74519335045269786"/>
          <c:h val="0.56522872939509339"/>
        </c:manualLayout>
      </c:layout>
      <c:lineChart>
        <c:grouping val="stacked"/>
        <c:varyColors val="0"/>
        <c:ser>
          <c:idx val="0"/>
          <c:order val="0"/>
          <c:tx>
            <c:strRef>
              <c:f>Sheet1!$E$1</c:f>
              <c:strCache>
                <c:ptCount val="1"/>
                <c:pt idx="0">
                  <c:v>Very worthwhile (9-10)</c:v>
                </c:pt>
              </c:strCache>
            </c:strRef>
          </c:tx>
          <c:spPr>
            <a:ln w="28575" cap="rnd">
              <a:solidFill>
                <a:srgbClr val="009690"/>
              </a:solidFill>
              <a:round/>
            </a:ln>
            <a:effectLst/>
          </c:spPr>
          <c:marker>
            <c:symbol val="circle"/>
            <c:size val="5"/>
            <c:spPr>
              <a:solidFill>
                <a:srgbClr val="009690"/>
              </a:solidFill>
              <a:ln w="9525">
                <a:solidFill>
                  <a:srgbClr val="009690"/>
                </a:solidFill>
              </a:ln>
              <a:effectLst/>
            </c:spPr>
          </c:marker>
          <c:dLbls>
            <c:spPr>
              <a:noFill/>
              <a:ln>
                <a:noFill/>
              </a:ln>
              <a:effectLst/>
            </c:spPr>
            <c:txPr>
              <a:bodyPr rot="0" spcFirstLastPara="1" vertOverflow="ellipsis" vert="horz" wrap="square" lIns="38100" tIns="19050" rIns="38100" bIns="19050" anchor="ctr" anchorCtr="0">
                <a:spAutoFit/>
              </a:bodyPr>
              <a:lstStyle/>
              <a:p>
                <a:pPr algn="ctr">
                  <a:defRPr lang="en-US" sz="1400" b="0" i="0" u="none" strike="noStrike" kern="1200" baseline="0">
                    <a:solidFill>
                      <a:schemeClr val="tx1">
                        <a:lumMod val="65000"/>
                        <a:lumOff val="3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Sheet1!$A$3:$A$8</c:f>
              <c:strCache>
                <c:ptCount val="6"/>
                <c:pt idx="0">
                  <c:v>May '23
 (S7)</c:v>
                </c:pt>
                <c:pt idx="1">
                  <c:v>July '23 
(S8)</c:v>
                </c:pt>
                <c:pt idx="2">
                  <c:v>November '23
(S10)</c:v>
                </c:pt>
                <c:pt idx="3">
                  <c:v>February '24 
(S11)</c:v>
                </c:pt>
                <c:pt idx="4">
                  <c:v>May '24 
(S12)</c:v>
                </c:pt>
                <c:pt idx="5">
                  <c:v>July '24 
(S12)</c:v>
                </c:pt>
              </c:strCache>
            </c:strRef>
          </c:cat>
          <c:val>
            <c:numRef>
              <c:f>Sheet1!$E$3:$E$8</c:f>
              <c:numCache>
                <c:formatCode>0%</c:formatCode>
                <c:ptCount val="6"/>
                <c:pt idx="0">
                  <c:v>0.24</c:v>
                </c:pt>
                <c:pt idx="1">
                  <c:v>0.28000000000000003</c:v>
                </c:pt>
                <c:pt idx="2">
                  <c:v>0.23</c:v>
                </c:pt>
                <c:pt idx="3">
                  <c:v>0.25</c:v>
                </c:pt>
                <c:pt idx="4">
                  <c:v>0.25</c:v>
                </c:pt>
                <c:pt idx="5">
                  <c:v>0.23</c:v>
                </c:pt>
              </c:numCache>
            </c:numRef>
          </c:val>
          <c:smooth val="0"/>
          <c:extLst>
            <c:ext xmlns:c16="http://schemas.microsoft.com/office/drawing/2014/chart" uri="{C3380CC4-5D6E-409C-BE32-E72D297353CC}">
              <c16:uniqueId val="{00000000-249B-4C00-8BF7-95D845038AA9}"/>
            </c:ext>
          </c:extLst>
        </c:ser>
        <c:dLbls>
          <c:dLblPos val="t"/>
          <c:showLegendKey val="0"/>
          <c:showVal val="1"/>
          <c:showCatName val="0"/>
          <c:showSerName val="0"/>
          <c:showPercent val="0"/>
          <c:showBubbleSize val="0"/>
        </c:dLbls>
        <c:marker val="1"/>
        <c:smooth val="0"/>
        <c:axId val="1948619855"/>
        <c:axId val="1948612367"/>
      </c:lineChart>
      <c:catAx>
        <c:axId val="1948619855"/>
        <c:scaling>
          <c:orientation val="minMax"/>
        </c:scaling>
        <c:delete val="1"/>
        <c:axPos val="b"/>
        <c:numFmt formatCode="General" sourceLinked="1"/>
        <c:majorTickMark val="out"/>
        <c:minorTickMark val="none"/>
        <c:tickLblPos val="nextTo"/>
        <c:crossAx val="1948612367"/>
        <c:crosses val="autoZero"/>
        <c:auto val="1"/>
        <c:lblAlgn val="ctr"/>
        <c:lblOffset val="100"/>
        <c:noMultiLvlLbl val="0"/>
      </c:catAx>
      <c:valAx>
        <c:axId val="1948612367"/>
        <c:scaling>
          <c:orientation val="minMax"/>
        </c:scaling>
        <c:delete val="1"/>
        <c:axPos val="l"/>
        <c:numFmt formatCode="0%" sourceLinked="1"/>
        <c:majorTickMark val="out"/>
        <c:minorTickMark val="none"/>
        <c:tickLblPos val="nextTo"/>
        <c:crossAx val="1948619855"/>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0.44552</cdr:x>
      <cdr:y>0.20416</cdr:y>
    </cdr:from>
    <cdr:to>
      <cdr:x>0.46549</cdr:x>
      <cdr:y>0.24421</cdr:y>
    </cdr:to>
    <cdr:sp macro="" textlink="">
      <cdr:nvSpPr>
        <cdr:cNvPr id="2" name="Arrow: Down 1">
          <a:extLst xmlns:a="http://schemas.openxmlformats.org/drawingml/2006/main">
            <a:ext uri="{FF2B5EF4-FFF2-40B4-BE49-F238E27FC236}">
              <a16:creationId xmlns:a16="http://schemas.microsoft.com/office/drawing/2014/main" id="{136AC77C-2D51-E6A2-A4C8-1A1218C15FD6}"/>
            </a:ext>
            <a:ext uri="{C183D7F6-B498-43B3-948B-1728B52AA6E4}">
              <adec:decorative xmlns:adec="http://schemas.microsoft.com/office/drawing/2017/decorative" val="1"/>
            </a:ext>
          </a:extLst>
        </cdr:cNvPr>
        <cdr:cNvSpPr/>
      </cdr:nvSpPr>
      <cdr:spPr>
        <a:xfrm xmlns:a="http://schemas.openxmlformats.org/drawingml/2006/main">
          <a:off x="3556208" y="922260"/>
          <a:ext cx="159391" cy="180961"/>
        </a:xfrm>
        <a:prstGeom xmlns:a="http://schemas.openxmlformats.org/drawingml/2006/main" prst="downArrow">
          <a:avLst/>
        </a:prstGeom>
        <a:solidFill xmlns:a="http://schemas.openxmlformats.org/drawingml/2006/main">
          <a:schemeClr val="accent1"/>
        </a:solidFill>
        <a:ln xmlns:a="http://schemas.openxmlformats.org/drawingml/2006/main">
          <a:solidFill>
            <a:schemeClr val="bg1"/>
          </a:solidFill>
        </a:ln>
      </cdr:spPr>
      <cdr:style>
        <a:lnRef xmlns:a="http://schemas.openxmlformats.org/drawingml/2006/main" idx="2">
          <a:schemeClr val="accent6">
            <a:shade val="50000"/>
          </a:schemeClr>
        </a:lnRef>
        <a:fillRef xmlns:a="http://schemas.openxmlformats.org/drawingml/2006/main" idx="1">
          <a:schemeClr val="accent6"/>
        </a:fillRef>
        <a:effectRef xmlns:a="http://schemas.openxmlformats.org/drawingml/2006/main" idx="0">
          <a:schemeClr val="accent6"/>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cdr:txBody>
    </cdr:sp>
  </cdr:relSizeAnchor>
  <cdr:relSizeAnchor xmlns:cdr="http://schemas.openxmlformats.org/drawingml/2006/chartDrawing">
    <cdr:from>
      <cdr:x>0.27499</cdr:x>
      <cdr:y>0.50363</cdr:y>
    </cdr:from>
    <cdr:to>
      <cdr:x>0.29496</cdr:x>
      <cdr:y>0.54369</cdr:y>
    </cdr:to>
    <cdr:sp macro="" textlink="">
      <cdr:nvSpPr>
        <cdr:cNvPr id="3" name="Arrow: Down 2">
          <a:extLst xmlns:a="http://schemas.openxmlformats.org/drawingml/2006/main">
            <a:ext uri="{FF2B5EF4-FFF2-40B4-BE49-F238E27FC236}">
              <a16:creationId xmlns:a16="http://schemas.microsoft.com/office/drawing/2014/main" id="{F3E0A6FA-3D9C-C1E0-54D0-F51452AEB6EB}"/>
            </a:ext>
            <a:ext uri="{C183D7F6-B498-43B3-948B-1728B52AA6E4}">
              <adec:decorative xmlns:adec="http://schemas.microsoft.com/office/drawing/2017/decorative" val="1"/>
            </a:ext>
          </a:extLst>
        </cdr:cNvPr>
        <cdr:cNvSpPr/>
      </cdr:nvSpPr>
      <cdr:spPr>
        <a:xfrm xmlns:a="http://schemas.openxmlformats.org/drawingml/2006/main" rot="10800000">
          <a:off x="2195026" y="2275126"/>
          <a:ext cx="159391" cy="180961"/>
        </a:xfrm>
        <a:prstGeom xmlns:a="http://schemas.openxmlformats.org/drawingml/2006/main" prst="downArrow">
          <a:avLst/>
        </a:prstGeom>
        <a:solidFill xmlns:a="http://schemas.openxmlformats.org/drawingml/2006/main">
          <a:schemeClr val="accent1"/>
        </a:solidFill>
        <a:ln xmlns:a="http://schemas.openxmlformats.org/drawingml/2006/main">
          <a:solidFill>
            <a:schemeClr val="bg1"/>
          </a:solidFill>
        </a:ln>
      </cdr:spPr>
      <cdr:style>
        <a:lnRef xmlns:a="http://schemas.openxmlformats.org/drawingml/2006/main" idx="2">
          <a:schemeClr val="accent6">
            <a:shade val="50000"/>
          </a:schemeClr>
        </a:lnRef>
        <a:fillRef xmlns:a="http://schemas.openxmlformats.org/drawingml/2006/main" idx="1">
          <a:schemeClr val="accent6"/>
        </a:fillRef>
        <a:effectRef xmlns:a="http://schemas.openxmlformats.org/drawingml/2006/main" idx="0">
          <a:schemeClr val="accent6"/>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0.46832</cdr:x>
      <cdr:y>0.06486</cdr:y>
    </cdr:from>
    <cdr:to>
      <cdr:x>0.53134</cdr:x>
      <cdr:y>0.12756</cdr:y>
    </cdr:to>
    <cdr:sp macro="" textlink="">
      <cdr:nvSpPr>
        <cdr:cNvPr id="2" name="TextBox 1">
          <a:extLst xmlns:a="http://schemas.openxmlformats.org/drawingml/2006/main">
            <a:ext uri="{FF2B5EF4-FFF2-40B4-BE49-F238E27FC236}">
              <a16:creationId xmlns:a16="http://schemas.microsoft.com/office/drawing/2014/main" id="{020E8FEE-484D-0A42-8E4B-238B7E9278DE}"/>
            </a:ext>
          </a:extLst>
        </cdr:cNvPr>
        <cdr:cNvSpPr txBox="1"/>
      </cdr:nvSpPr>
      <cdr:spPr>
        <a:xfrm xmlns:a="http://schemas.openxmlformats.org/drawingml/2006/main">
          <a:off x="4159964" y="270630"/>
          <a:ext cx="559769" cy="261610"/>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chemeClr val="bg1"/>
              </a:solidFill>
              <a:effectLst/>
              <a:uLnTx/>
              <a:uFillTx/>
              <a:latin typeface="Arial" panose="020B0604020202020204"/>
              <a:ea typeface="+mn-ea"/>
              <a:cs typeface="+mn-cs"/>
            </a:rPr>
            <a:t>(-1pp)</a:t>
          </a:r>
        </a:p>
      </cdr:txBody>
    </cdr:sp>
  </cdr:relSizeAnchor>
  <cdr:relSizeAnchor xmlns:cdr="http://schemas.openxmlformats.org/drawingml/2006/chartDrawing">
    <cdr:from>
      <cdr:x>0.46723</cdr:x>
      <cdr:y>0.30695</cdr:y>
    </cdr:from>
    <cdr:to>
      <cdr:x>0.53422</cdr:x>
      <cdr:y>0.36965</cdr:y>
    </cdr:to>
    <cdr:sp macro="" textlink="">
      <cdr:nvSpPr>
        <cdr:cNvPr id="3" name="TextBox 1">
          <a:extLst xmlns:a="http://schemas.openxmlformats.org/drawingml/2006/main">
            <a:ext uri="{FF2B5EF4-FFF2-40B4-BE49-F238E27FC236}">
              <a16:creationId xmlns:a16="http://schemas.microsoft.com/office/drawing/2014/main" id="{DE76DB0B-8167-CCA9-760E-30B899EB1A82}"/>
            </a:ext>
          </a:extLst>
        </cdr:cNvPr>
        <cdr:cNvSpPr txBox="1"/>
      </cdr:nvSpPr>
      <cdr:spPr>
        <a:xfrm xmlns:a="http://schemas.openxmlformats.org/drawingml/2006/main">
          <a:off x="4150282" y="1280758"/>
          <a:ext cx="595035" cy="261610"/>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chemeClr val="bg1"/>
              </a:solidFill>
              <a:effectLst/>
              <a:uLnTx/>
              <a:uFillTx/>
              <a:latin typeface="Arial" panose="020B0604020202020204"/>
              <a:ea typeface="+mn-ea"/>
              <a:cs typeface="+mn-cs"/>
            </a:rPr>
            <a:t>(+1pp)</a:t>
          </a:r>
        </a:p>
      </cdr:txBody>
    </cdr:sp>
  </cdr:relSizeAnchor>
  <cdr:relSizeAnchor xmlns:cdr="http://schemas.openxmlformats.org/drawingml/2006/chartDrawing">
    <cdr:from>
      <cdr:x>0.46636</cdr:x>
      <cdr:y>0.52445</cdr:y>
    </cdr:from>
    <cdr:to>
      <cdr:x>0.52938</cdr:x>
      <cdr:y>0.58715</cdr:y>
    </cdr:to>
    <cdr:sp macro="" textlink="">
      <cdr:nvSpPr>
        <cdr:cNvPr id="4" name="TextBox 1">
          <a:extLst xmlns:a="http://schemas.openxmlformats.org/drawingml/2006/main">
            <a:ext uri="{FF2B5EF4-FFF2-40B4-BE49-F238E27FC236}">
              <a16:creationId xmlns:a16="http://schemas.microsoft.com/office/drawing/2014/main" id="{72968921-5FEA-9F34-268D-FB54B168455E}"/>
            </a:ext>
          </a:extLst>
        </cdr:cNvPr>
        <cdr:cNvSpPr txBox="1"/>
      </cdr:nvSpPr>
      <cdr:spPr>
        <a:xfrm xmlns:a="http://schemas.openxmlformats.org/drawingml/2006/main">
          <a:off x="4142554" y="2188284"/>
          <a:ext cx="559769" cy="261610"/>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chemeClr val="bg1"/>
              </a:solidFill>
              <a:effectLst/>
              <a:uLnTx/>
              <a:uFillTx/>
              <a:latin typeface="Arial" panose="020B0604020202020204"/>
              <a:ea typeface="+mn-ea"/>
              <a:cs typeface="+mn-cs"/>
            </a:rPr>
            <a:t>(-1pp)</a:t>
          </a:r>
        </a:p>
      </cdr:txBody>
    </cdr:sp>
  </cdr:relSizeAnchor>
</c:userShapes>
</file>

<file path=ppt/drawings/drawing3.xml><?xml version="1.0" encoding="utf-8"?>
<c:userShapes xmlns:c="http://schemas.openxmlformats.org/drawingml/2006/chart">
  <cdr:relSizeAnchor xmlns:cdr="http://schemas.openxmlformats.org/drawingml/2006/chartDrawing">
    <cdr:from>
      <cdr:x>0.48689</cdr:x>
      <cdr:y>0.6221</cdr:y>
    </cdr:from>
    <cdr:to>
      <cdr:x>0.56701</cdr:x>
      <cdr:y>0.67718</cdr:y>
    </cdr:to>
    <cdr:sp macro="" textlink="">
      <cdr:nvSpPr>
        <cdr:cNvPr id="2" name="TextBox 6">
          <a:extLst xmlns:a="http://schemas.openxmlformats.org/drawingml/2006/main">
            <a:ext uri="{FF2B5EF4-FFF2-40B4-BE49-F238E27FC236}">
              <a16:creationId xmlns:a16="http://schemas.microsoft.com/office/drawing/2014/main" id="{B31E4CBD-3AF4-4322-0AB1-85762EB8CFD4}"/>
            </a:ext>
          </a:extLst>
        </cdr:cNvPr>
        <cdr:cNvSpPr txBox="1"/>
      </cdr:nvSpPr>
      <cdr:spPr>
        <a:xfrm xmlns:a="http://schemas.openxmlformats.org/drawingml/2006/main">
          <a:off x="4132126" y="2954710"/>
          <a:ext cx="679994" cy="261610"/>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chemeClr val="bg1"/>
              </a:solidFill>
              <a:effectLst/>
              <a:uLnTx/>
              <a:uFillTx/>
              <a:latin typeface="Arial" panose="020B0604020202020204"/>
              <a:ea typeface="+mn-ea"/>
              <a:cs typeface="+mn-cs"/>
            </a:rPr>
            <a:t>(+/-0pp)</a:t>
          </a:r>
        </a:p>
      </cdr:txBody>
    </cdr:sp>
  </cdr:relSizeAnchor>
</c:userShapes>
</file>

<file path=ppt/drawings/drawing4.xml><?xml version="1.0" encoding="utf-8"?>
<c:userShapes xmlns:c="http://schemas.openxmlformats.org/drawingml/2006/chart">
  <cdr:relSizeAnchor xmlns:cdr="http://schemas.openxmlformats.org/drawingml/2006/chartDrawing">
    <cdr:from>
      <cdr:x>0.00807</cdr:x>
      <cdr:y>0.52291</cdr:y>
    </cdr:from>
    <cdr:to>
      <cdr:x>0.21325</cdr:x>
      <cdr:y>0.66968</cdr:y>
    </cdr:to>
    <cdr:sp macro="" textlink="">
      <cdr:nvSpPr>
        <cdr:cNvPr id="2" name="Rectangle: Rounded Corners 1">
          <a:extLst xmlns:a="http://schemas.openxmlformats.org/drawingml/2006/main">
            <a:ext uri="{FF2B5EF4-FFF2-40B4-BE49-F238E27FC236}">
              <a16:creationId xmlns:a16="http://schemas.microsoft.com/office/drawing/2014/main" id="{507FCD07-83AF-9529-6447-0B92E8148C19}"/>
            </a:ext>
          </a:extLst>
        </cdr:cNvPr>
        <cdr:cNvSpPr/>
      </cdr:nvSpPr>
      <cdr:spPr>
        <a:xfrm xmlns:a="http://schemas.openxmlformats.org/drawingml/2006/main">
          <a:off x="94728" y="2759243"/>
          <a:ext cx="2408462" cy="774477"/>
        </a:xfrm>
        <a:prstGeom xmlns:a="http://schemas.openxmlformats.org/drawingml/2006/main" prst="roundRect">
          <a:avLst/>
        </a:prstGeom>
        <a:noFill xmlns:a="http://schemas.openxmlformats.org/drawingml/2006/main"/>
        <a:ln xmlns:a="http://schemas.openxmlformats.org/drawingml/2006/main">
          <a:noFill/>
        </a:ln>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pPr algn="ctr"/>
          <a:r>
            <a:rPr lang="en-GB" sz="1400" b="1" dirty="0">
              <a:solidFill>
                <a:schemeClr val="accent2"/>
              </a:solidFill>
            </a:rPr>
            <a:t>Using more credit than usual </a:t>
          </a:r>
          <a:endParaRPr lang="en-US" sz="1400" b="1" dirty="0">
            <a:solidFill>
              <a:schemeClr val="accent2"/>
            </a:solidFill>
          </a:endParaRPr>
        </a:p>
      </cdr:txBody>
    </cdr:sp>
  </cdr:relSizeAnchor>
  <cdr:relSizeAnchor xmlns:cdr="http://schemas.openxmlformats.org/drawingml/2006/chartDrawing">
    <cdr:from>
      <cdr:x>0</cdr:x>
      <cdr:y>0.72855</cdr:y>
    </cdr:from>
    <cdr:to>
      <cdr:x>0.23113</cdr:x>
      <cdr:y>0.83102</cdr:y>
    </cdr:to>
    <cdr:sp macro="" textlink="">
      <cdr:nvSpPr>
        <cdr:cNvPr id="3" name="Rectangle: Rounded Corners 2">
          <a:extLst xmlns:a="http://schemas.openxmlformats.org/drawingml/2006/main">
            <a:ext uri="{FF2B5EF4-FFF2-40B4-BE49-F238E27FC236}">
              <a16:creationId xmlns:a16="http://schemas.microsoft.com/office/drawing/2014/main" id="{009C450F-F3DF-E796-A51B-4F327A15D389}"/>
            </a:ext>
          </a:extLst>
        </cdr:cNvPr>
        <cdr:cNvSpPr/>
      </cdr:nvSpPr>
      <cdr:spPr>
        <a:xfrm xmlns:a="http://schemas.openxmlformats.org/drawingml/2006/main">
          <a:off x="-298016" y="3844345"/>
          <a:ext cx="2680124" cy="540704"/>
        </a:xfrm>
        <a:prstGeom xmlns:a="http://schemas.openxmlformats.org/drawingml/2006/main" prst="roundRect">
          <a:avLst/>
        </a:prstGeom>
        <a:noFill xmlns:a="http://schemas.openxmlformats.org/drawingml/2006/main"/>
        <a:ln xmlns:a="http://schemas.openxmlformats.org/drawingml/2006/main">
          <a:noFill/>
        </a:ln>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en-GB" sz="1400" b="1" i="0" u="none" strike="noStrike" dirty="0">
              <a:solidFill>
                <a:schemeClr val="accent2">
                  <a:lumMod val="60000"/>
                  <a:lumOff val="40000"/>
                </a:schemeClr>
              </a:solidFill>
              <a:effectLst/>
              <a:latin typeface="+mn-lt"/>
              <a:ea typeface="+mn-ea"/>
              <a:cs typeface="+mn-cs"/>
            </a:rPr>
            <a:t>Using support from charities, including food banks*</a:t>
          </a:r>
          <a:endParaRPr lang="en-US" sz="1400" b="1" dirty="0">
            <a:solidFill>
              <a:schemeClr val="accent2">
                <a:lumMod val="60000"/>
                <a:lumOff val="40000"/>
              </a:schemeClr>
            </a:solidFill>
          </a:endParaRPr>
        </a:p>
      </cdr:txBody>
    </cdr:sp>
  </cdr:relSizeAnchor>
  <cdr:relSizeAnchor xmlns:cdr="http://schemas.openxmlformats.org/drawingml/2006/chartDrawing">
    <cdr:from>
      <cdr:x>0.00797</cdr:x>
      <cdr:y>0.26642</cdr:y>
    </cdr:from>
    <cdr:to>
      <cdr:x>0.21236</cdr:x>
      <cdr:y>0.36889</cdr:y>
    </cdr:to>
    <cdr:sp macro="" textlink="">
      <cdr:nvSpPr>
        <cdr:cNvPr id="5" name="Rectangle: Rounded Corners 4">
          <a:extLst xmlns:a="http://schemas.openxmlformats.org/drawingml/2006/main">
            <a:ext uri="{FF2B5EF4-FFF2-40B4-BE49-F238E27FC236}">
              <a16:creationId xmlns:a16="http://schemas.microsoft.com/office/drawing/2014/main" id="{009C450F-F3DF-E796-A51B-4F327A15D389}"/>
            </a:ext>
          </a:extLst>
        </cdr:cNvPr>
        <cdr:cNvSpPr/>
      </cdr:nvSpPr>
      <cdr:spPr>
        <a:xfrm xmlns:a="http://schemas.openxmlformats.org/drawingml/2006/main">
          <a:off x="93534" y="1405843"/>
          <a:ext cx="2399188" cy="540704"/>
        </a:xfrm>
        <a:prstGeom xmlns:a="http://schemas.openxmlformats.org/drawingml/2006/main" prst="roundRect">
          <a:avLst/>
        </a:prstGeom>
        <a:noFill xmlns:a="http://schemas.openxmlformats.org/drawingml/2006/main"/>
        <a:ln xmlns:a="http://schemas.openxmlformats.org/drawingml/2006/main">
          <a:noFill/>
        </a:ln>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en-GB" sz="1400" b="1" i="0" u="none" strike="noStrike" dirty="0">
              <a:solidFill>
                <a:schemeClr val="accent2">
                  <a:lumMod val="50000"/>
                </a:schemeClr>
              </a:solidFill>
              <a:effectLst/>
            </a:rPr>
            <a:t>Using my savings</a:t>
          </a:r>
          <a:endParaRPr lang="en-US" sz="1400" b="1" dirty="0">
            <a:solidFill>
              <a:schemeClr val="accent2">
                <a:lumMod val="50000"/>
              </a:schemeClr>
            </a:solidFill>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0.06481</cdr:x>
      <cdr:y>0.09309</cdr:y>
    </cdr:from>
    <cdr:to>
      <cdr:x>0.13864</cdr:x>
      <cdr:y>0.16965</cdr:y>
    </cdr:to>
    <cdr:sp macro="" textlink="">
      <cdr:nvSpPr>
        <cdr:cNvPr id="2" name="TextBox 1">
          <a:extLst xmlns:a="http://schemas.openxmlformats.org/drawingml/2006/main">
            <a:ext uri="{FF2B5EF4-FFF2-40B4-BE49-F238E27FC236}">
              <a16:creationId xmlns:a16="http://schemas.microsoft.com/office/drawing/2014/main" id="{03200984-8A2E-6F60-2399-3708CAC09613}"/>
            </a:ext>
          </a:extLst>
        </cdr:cNvPr>
        <cdr:cNvSpPr txBox="1"/>
      </cdr:nvSpPr>
      <cdr:spPr>
        <a:xfrm xmlns:a="http://schemas.openxmlformats.org/drawingml/2006/main">
          <a:off x="710326" y="485808"/>
          <a:ext cx="809186" cy="39953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GB" sz="1400" b="1" dirty="0">
              <a:solidFill>
                <a:srgbClr val="009690"/>
              </a:solidFill>
              <a:latin typeface="Arial" panose="020B0604020202020204" pitchFamily="34" charset="0"/>
              <a:cs typeface="Arial" panose="020B0604020202020204" pitchFamily="34" charset="0"/>
            </a:rPr>
            <a:t>Connectivity</a:t>
          </a:r>
        </a:p>
      </cdr:txBody>
    </cdr:sp>
  </cdr:relSizeAnchor>
  <cdr:relSizeAnchor xmlns:cdr="http://schemas.openxmlformats.org/drawingml/2006/chartDrawing">
    <cdr:from>
      <cdr:x>0.26587</cdr:x>
      <cdr:y>0.09309</cdr:y>
    </cdr:from>
    <cdr:to>
      <cdr:x>0.3397</cdr:x>
      <cdr:y>0.16965</cdr:y>
    </cdr:to>
    <cdr:sp macro="" textlink="">
      <cdr:nvSpPr>
        <cdr:cNvPr id="3" name="TextBox 1">
          <a:extLst xmlns:a="http://schemas.openxmlformats.org/drawingml/2006/main">
            <a:ext uri="{FF2B5EF4-FFF2-40B4-BE49-F238E27FC236}">
              <a16:creationId xmlns:a16="http://schemas.microsoft.com/office/drawing/2014/main" id="{3CD55C8D-4060-E312-ED37-D8042BF6C257}"/>
            </a:ext>
          </a:extLst>
        </cdr:cNvPr>
        <cdr:cNvSpPr txBox="1"/>
      </cdr:nvSpPr>
      <cdr:spPr>
        <a:xfrm xmlns:a="http://schemas.openxmlformats.org/drawingml/2006/main">
          <a:off x="2913969" y="485808"/>
          <a:ext cx="809187" cy="399538"/>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1400" b="1" dirty="0">
              <a:solidFill>
                <a:srgbClr val="009690"/>
              </a:solidFill>
              <a:latin typeface="Arial" panose="020B0604020202020204" pitchFamily="34" charset="0"/>
              <a:cs typeface="Arial" panose="020B0604020202020204" pitchFamily="34" charset="0"/>
            </a:rPr>
            <a:t>Devices</a:t>
          </a:r>
        </a:p>
      </cdr:txBody>
    </cdr:sp>
  </cdr:relSizeAnchor>
  <cdr:relSizeAnchor xmlns:cdr="http://schemas.openxmlformats.org/drawingml/2006/chartDrawing">
    <cdr:from>
      <cdr:x>0.46484</cdr:x>
      <cdr:y>0.09309</cdr:y>
    </cdr:from>
    <cdr:to>
      <cdr:x>0.53866</cdr:x>
      <cdr:y>0.16965</cdr:y>
    </cdr:to>
    <cdr:sp macro="" textlink="">
      <cdr:nvSpPr>
        <cdr:cNvPr id="4" name="TextBox 1">
          <a:extLst xmlns:a="http://schemas.openxmlformats.org/drawingml/2006/main">
            <a:ext uri="{FF2B5EF4-FFF2-40B4-BE49-F238E27FC236}">
              <a16:creationId xmlns:a16="http://schemas.microsoft.com/office/drawing/2014/main" id="{92A61911-E61D-16E7-A727-6FE425EC4FB4}"/>
            </a:ext>
          </a:extLst>
        </cdr:cNvPr>
        <cdr:cNvSpPr txBox="1"/>
      </cdr:nvSpPr>
      <cdr:spPr>
        <a:xfrm xmlns:a="http://schemas.openxmlformats.org/drawingml/2006/main">
          <a:off x="5094706" y="485808"/>
          <a:ext cx="809077" cy="399538"/>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1400" b="1" dirty="0">
              <a:solidFill>
                <a:srgbClr val="009690"/>
              </a:solidFill>
              <a:latin typeface="Arial" panose="020B0604020202020204" pitchFamily="34" charset="0"/>
              <a:cs typeface="Arial" panose="020B0604020202020204" pitchFamily="34" charset="0"/>
            </a:rPr>
            <a:t>Affordability</a:t>
          </a:r>
        </a:p>
      </cdr:txBody>
    </cdr:sp>
  </cdr:relSizeAnchor>
  <cdr:relSizeAnchor xmlns:cdr="http://schemas.openxmlformats.org/drawingml/2006/chartDrawing">
    <cdr:from>
      <cdr:x>0.65832</cdr:x>
      <cdr:y>0.09309</cdr:y>
    </cdr:from>
    <cdr:to>
      <cdr:x>0.73215</cdr:x>
      <cdr:y>0.16965</cdr:y>
    </cdr:to>
    <cdr:sp macro="" textlink="">
      <cdr:nvSpPr>
        <cdr:cNvPr id="5" name="TextBox 1">
          <a:extLst xmlns:a="http://schemas.openxmlformats.org/drawingml/2006/main">
            <a:ext uri="{FF2B5EF4-FFF2-40B4-BE49-F238E27FC236}">
              <a16:creationId xmlns:a16="http://schemas.microsoft.com/office/drawing/2014/main" id="{EDE1F479-1D33-0AA3-25B4-20BB7B92C61C}"/>
            </a:ext>
          </a:extLst>
        </cdr:cNvPr>
        <cdr:cNvSpPr txBox="1"/>
      </cdr:nvSpPr>
      <cdr:spPr>
        <a:xfrm xmlns:a="http://schemas.openxmlformats.org/drawingml/2006/main">
          <a:off x="7215272" y="485808"/>
          <a:ext cx="809186" cy="399538"/>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1400" b="1" dirty="0">
              <a:solidFill>
                <a:srgbClr val="009690"/>
              </a:solidFill>
              <a:latin typeface="Arial" panose="020B0604020202020204" pitchFamily="34" charset="0"/>
              <a:cs typeface="Arial" panose="020B0604020202020204" pitchFamily="34" charset="0"/>
            </a:rPr>
            <a:t>Skills</a:t>
          </a:r>
        </a:p>
      </cdr:txBody>
    </cdr:sp>
  </cdr:relSizeAnchor>
  <cdr:relSizeAnchor xmlns:cdr="http://schemas.openxmlformats.org/drawingml/2006/chartDrawing">
    <cdr:from>
      <cdr:x>0.85897</cdr:x>
      <cdr:y>0.09309</cdr:y>
    </cdr:from>
    <cdr:to>
      <cdr:x>0.9328</cdr:x>
      <cdr:y>0.16965</cdr:y>
    </cdr:to>
    <cdr:sp macro="" textlink="">
      <cdr:nvSpPr>
        <cdr:cNvPr id="6" name="TextBox 1">
          <a:extLst xmlns:a="http://schemas.openxmlformats.org/drawingml/2006/main">
            <a:ext uri="{FF2B5EF4-FFF2-40B4-BE49-F238E27FC236}">
              <a16:creationId xmlns:a16="http://schemas.microsoft.com/office/drawing/2014/main" id="{8E21955C-77B2-D8FE-D89C-123ED73BE1CA}"/>
            </a:ext>
          </a:extLst>
        </cdr:cNvPr>
        <cdr:cNvSpPr txBox="1"/>
      </cdr:nvSpPr>
      <cdr:spPr>
        <a:xfrm xmlns:a="http://schemas.openxmlformats.org/drawingml/2006/main">
          <a:off x="9414422" y="485808"/>
          <a:ext cx="809186" cy="399538"/>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1400" b="1" dirty="0">
              <a:solidFill>
                <a:srgbClr val="009690"/>
              </a:solidFill>
              <a:latin typeface="Arial" panose="020B0604020202020204" pitchFamily="34" charset="0"/>
              <a:cs typeface="Arial" panose="020B0604020202020204" pitchFamily="34" charset="0"/>
            </a:rPr>
            <a:t>Support</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694C56-12D3-48EE-9703-4C50371FEE35}" type="datetimeFigureOut">
              <a:rPr lang="en-GB" smtClean="0"/>
              <a:t>02/09/2024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D56AD6-0BA7-4D54-8FF8-0C6644A05EEC}" type="slidenum">
              <a:rPr lang="en-GB" smtClean="0"/>
              <a:t>‹#›</a:t>
            </a:fld>
            <a:endParaRPr lang="en-GB"/>
          </a:p>
        </p:txBody>
      </p:sp>
    </p:spTree>
    <p:extLst>
      <p:ext uri="{BB962C8B-B14F-4D97-AF65-F5344CB8AC3E}">
        <p14:creationId xmlns:p14="http://schemas.microsoft.com/office/powerpoint/2010/main" val="22784391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9C3250-6B3B-5E49-8010-DD707763E9F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52380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29C3250-6B3B-5E49-8010-DD707763E9F6}" type="slidenum">
              <a:rPr lang="en-US" smtClean="0"/>
              <a:t>14</a:t>
            </a:fld>
            <a:endParaRPr lang="en-US"/>
          </a:p>
        </p:txBody>
      </p:sp>
    </p:spTree>
    <p:extLst>
      <p:ext uri="{BB962C8B-B14F-4D97-AF65-F5344CB8AC3E}">
        <p14:creationId xmlns:p14="http://schemas.microsoft.com/office/powerpoint/2010/main" val="40481560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F64FAA-3FCB-09E7-74E2-D62F49097A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14C999-187F-BCF3-B4B8-BE2E6300E5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4C080D-A4BC-717B-05A5-5DD82316C9E2}"/>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0E3BE2F4-BCBF-28CD-1149-EBB9E722C5B9}"/>
              </a:ext>
            </a:extLst>
          </p:cNvPr>
          <p:cNvSpPr>
            <a:spLocks noGrp="1"/>
          </p:cNvSpPr>
          <p:nvPr>
            <p:ph type="sldNum" sz="quarter" idx="5"/>
          </p:nvPr>
        </p:nvSpPr>
        <p:spPr/>
        <p:txBody>
          <a:bodyPr/>
          <a:lstStyle/>
          <a:p>
            <a:fld id="{629C3250-6B3B-5E49-8010-DD707763E9F6}" type="slidenum">
              <a:rPr lang="en-US" smtClean="0"/>
              <a:t>15</a:t>
            </a:fld>
            <a:endParaRPr lang="en-US"/>
          </a:p>
        </p:txBody>
      </p:sp>
    </p:spTree>
    <p:extLst>
      <p:ext uri="{BB962C8B-B14F-4D97-AF65-F5344CB8AC3E}">
        <p14:creationId xmlns:p14="http://schemas.microsoft.com/office/powerpoint/2010/main" val="23038015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04C867-3322-22F3-C70A-764F9E3D5FA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EB5C599-A0AA-2E4A-64AC-2E9C63194B0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4DDC3A-5ABB-2239-9F12-20BC7D6DA902}"/>
              </a:ext>
            </a:extLst>
          </p:cNvPr>
          <p:cNvSpPr>
            <a:spLocks noGrp="1"/>
          </p:cNvSpPr>
          <p:nvPr>
            <p:ph type="body" idx="1"/>
          </p:nvPr>
        </p:nvSpPr>
        <p:spPr/>
        <p:txBody>
          <a:bodyPr/>
          <a:lstStyle/>
          <a:p>
            <a:endParaRPr lang="en-GB" b="1" u="sng"/>
          </a:p>
        </p:txBody>
      </p:sp>
      <p:sp>
        <p:nvSpPr>
          <p:cNvPr id="4" name="Slide Number Placeholder 3">
            <a:extLst>
              <a:ext uri="{FF2B5EF4-FFF2-40B4-BE49-F238E27FC236}">
                <a16:creationId xmlns:a16="http://schemas.microsoft.com/office/drawing/2014/main" id="{A8587826-8287-2555-5FC9-0B5D30344DB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CB10FE-945D-410D-898A-FE70916EFDF3}"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5816804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04C867-3322-22F3-C70A-764F9E3D5FA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EB5C599-A0AA-2E4A-64AC-2E9C63194B0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4DDC3A-5ABB-2239-9F12-20BC7D6DA902}"/>
              </a:ext>
            </a:extLst>
          </p:cNvPr>
          <p:cNvSpPr>
            <a:spLocks noGrp="1"/>
          </p:cNvSpPr>
          <p:nvPr>
            <p:ph type="body" idx="1"/>
          </p:nvPr>
        </p:nvSpPr>
        <p:spPr/>
        <p:txBody>
          <a:bodyPr/>
          <a:lstStyle/>
          <a:p>
            <a:endParaRPr lang="en-GB" b="1" u="sng"/>
          </a:p>
        </p:txBody>
      </p:sp>
      <p:sp>
        <p:nvSpPr>
          <p:cNvPr id="4" name="Slide Number Placeholder 3">
            <a:extLst>
              <a:ext uri="{FF2B5EF4-FFF2-40B4-BE49-F238E27FC236}">
                <a16:creationId xmlns:a16="http://schemas.microsoft.com/office/drawing/2014/main" id="{A8587826-8287-2555-5FC9-0B5D30344DB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CB10FE-945D-410D-898A-FE70916EFDF3}"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2586727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29C3250-6B3B-5E49-8010-DD707763E9F6}" type="slidenum">
              <a:rPr lang="en-US" smtClean="0"/>
              <a:t>18</a:t>
            </a:fld>
            <a:endParaRPr lang="en-US"/>
          </a:p>
        </p:txBody>
      </p:sp>
    </p:spTree>
    <p:extLst>
      <p:ext uri="{BB962C8B-B14F-4D97-AF65-F5344CB8AC3E}">
        <p14:creationId xmlns:p14="http://schemas.microsoft.com/office/powerpoint/2010/main" val="34466852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ea typeface="Calibri"/>
              <a:cs typeface="Calibri"/>
            </a:endParaRPr>
          </a:p>
        </p:txBody>
      </p:sp>
      <p:sp>
        <p:nvSpPr>
          <p:cNvPr id="4" name="Slide Number Placeholder 3"/>
          <p:cNvSpPr>
            <a:spLocks noGrp="1"/>
          </p:cNvSpPr>
          <p:nvPr>
            <p:ph type="sldNum" sz="quarter" idx="5"/>
          </p:nvPr>
        </p:nvSpPr>
        <p:spPr/>
        <p:txBody>
          <a:bodyPr/>
          <a:lstStyle/>
          <a:p>
            <a:fld id="{C6CB10FE-945D-410D-898A-FE70916EFDF3}" type="slidenum">
              <a:rPr lang="en-GB" smtClean="0"/>
              <a:t>20</a:t>
            </a:fld>
            <a:endParaRPr lang="en-GB"/>
          </a:p>
        </p:txBody>
      </p:sp>
    </p:spTree>
    <p:extLst>
      <p:ext uri="{BB962C8B-B14F-4D97-AF65-F5344CB8AC3E}">
        <p14:creationId xmlns:p14="http://schemas.microsoft.com/office/powerpoint/2010/main" val="11178526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ea typeface="Calibri"/>
              <a:cs typeface="Calibri"/>
            </a:endParaRPr>
          </a:p>
        </p:txBody>
      </p:sp>
      <p:sp>
        <p:nvSpPr>
          <p:cNvPr id="4" name="Slide Number Placeholder 3"/>
          <p:cNvSpPr>
            <a:spLocks noGrp="1"/>
          </p:cNvSpPr>
          <p:nvPr>
            <p:ph type="sldNum" sz="quarter" idx="5"/>
          </p:nvPr>
        </p:nvSpPr>
        <p:spPr/>
        <p:txBody>
          <a:bodyPr/>
          <a:lstStyle/>
          <a:p>
            <a:fld id="{C6CB10FE-945D-410D-898A-FE70916EFDF3}" type="slidenum">
              <a:rPr lang="en-GB" smtClean="0"/>
              <a:t>21</a:t>
            </a:fld>
            <a:endParaRPr lang="en-GB"/>
          </a:p>
        </p:txBody>
      </p:sp>
    </p:spTree>
    <p:extLst>
      <p:ext uri="{BB962C8B-B14F-4D97-AF65-F5344CB8AC3E}">
        <p14:creationId xmlns:p14="http://schemas.microsoft.com/office/powerpoint/2010/main" val="20081957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ea typeface="Calibri"/>
              <a:cs typeface="Calibri"/>
            </a:endParaRPr>
          </a:p>
        </p:txBody>
      </p:sp>
      <p:sp>
        <p:nvSpPr>
          <p:cNvPr id="4" name="Slide Number Placeholder 3"/>
          <p:cNvSpPr>
            <a:spLocks noGrp="1"/>
          </p:cNvSpPr>
          <p:nvPr>
            <p:ph type="sldNum" sz="quarter" idx="5"/>
          </p:nvPr>
        </p:nvSpPr>
        <p:spPr/>
        <p:txBody>
          <a:bodyPr/>
          <a:lstStyle/>
          <a:p>
            <a:fld id="{C6CB10FE-945D-410D-898A-FE70916EFDF3}" type="slidenum">
              <a:rPr lang="en-GB" smtClean="0"/>
              <a:t>22</a:t>
            </a:fld>
            <a:endParaRPr lang="en-GB"/>
          </a:p>
        </p:txBody>
      </p:sp>
    </p:spTree>
    <p:extLst>
      <p:ext uri="{BB962C8B-B14F-4D97-AF65-F5344CB8AC3E}">
        <p14:creationId xmlns:p14="http://schemas.microsoft.com/office/powerpoint/2010/main" val="39473127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ea typeface="Calibri"/>
              <a:cs typeface="Calibri"/>
            </a:endParaRPr>
          </a:p>
        </p:txBody>
      </p:sp>
      <p:sp>
        <p:nvSpPr>
          <p:cNvPr id="4" name="Slide Number Placeholder 3"/>
          <p:cNvSpPr>
            <a:spLocks noGrp="1"/>
          </p:cNvSpPr>
          <p:nvPr>
            <p:ph type="sldNum" sz="quarter" idx="5"/>
          </p:nvPr>
        </p:nvSpPr>
        <p:spPr/>
        <p:txBody>
          <a:bodyPr/>
          <a:lstStyle/>
          <a:p>
            <a:fld id="{C6CB10FE-945D-410D-898A-FE70916EFDF3}" type="slidenum">
              <a:rPr lang="en-GB" smtClean="0"/>
              <a:t>23</a:t>
            </a:fld>
            <a:endParaRPr lang="en-GB"/>
          </a:p>
        </p:txBody>
      </p:sp>
    </p:spTree>
    <p:extLst>
      <p:ext uri="{BB962C8B-B14F-4D97-AF65-F5344CB8AC3E}">
        <p14:creationId xmlns:p14="http://schemas.microsoft.com/office/powerpoint/2010/main" val="13952072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ea typeface="Calibri"/>
              <a:cs typeface="Calibri"/>
            </a:endParaRPr>
          </a:p>
          <a:p>
            <a:endParaRPr lang="en-GB">
              <a:ea typeface="Calibri"/>
              <a:cs typeface="Calibri"/>
            </a:endParaRPr>
          </a:p>
        </p:txBody>
      </p:sp>
      <p:sp>
        <p:nvSpPr>
          <p:cNvPr id="4" name="Slide Number Placeholder 3"/>
          <p:cNvSpPr>
            <a:spLocks noGrp="1"/>
          </p:cNvSpPr>
          <p:nvPr>
            <p:ph type="sldNum" sz="quarter" idx="5"/>
          </p:nvPr>
        </p:nvSpPr>
        <p:spPr/>
        <p:txBody>
          <a:bodyPr/>
          <a:lstStyle/>
          <a:p>
            <a:fld id="{C6CB10FE-945D-410D-898A-FE70916EFDF3}" type="slidenum">
              <a:rPr lang="en-GB" smtClean="0"/>
              <a:t>24</a:t>
            </a:fld>
            <a:endParaRPr lang="en-GB"/>
          </a:p>
        </p:txBody>
      </p:sp>
    </p:spTree>
    <p:extLst>
      <p:ext uri="{BB962C8B-B14F-4D97-AF65-F5344CB8AC3E}">
        <p14:creationId xmlns:p14="http://schemas.microsoft.com/office/powerpoint/2010/main" val="8937343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4D56AD6-0BA7-4D54-8FF8-0C6644A05EEC}" type="slidenum">
              <a:rPr lang="en-GB" smtClean="0"/>
              <a:t>2</a:t>
            </a:fld>
            <a:endParaRPr lang="en-GB"/>
          </a:p>
        </p:txBody>
      </p:sp>
    </p:spTree>
    <p:extLst>
      <p:ext uri="{BB962C8B-B14F-4D97-AF65-F5344CB8AC3E}">
        <p14:creationId xmlns:p14="http://schemas.microsoft.com/office/powerpoint/2010/main" val="11715984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a:p>
            <a:endParaRPr lang="en-GB">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CB10FE-945D-410D-898A-FE70916EFDF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76820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CB10FE-945D-410D-898A-FE70916EFDF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91210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29C3250-6B3B-5E49-8010-DD707763E9F6}" type="slidenum">
              <a:rPr lang="en-US" smtClean="0"/>
              <a:t>28</a:t>
            </a:fld>
            <a:endParaRPr lang="en-US"/>
          </a:p>
        </p:txBody>
      </p:sp>
    </p:spTree>
    <p:extLst>
      <p:ext uri="{BB962C8B-B14F-4D97-AF65-F5344CB8AC3E}">
        <p14:creationId xmlns:p14="http://schemas.microsoft.com/office/powerpoint/2010/main" val="40877328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endParaRPr lang="en-GB" sz="1200">
              <a:solidFill>
                <a:srgbClr val="5C5B5A"/>
              </a:solidFill>
              <a:latin typeface="Arial"/>
              <a:cs typeface="Arial"/>
            </a:endParaRPr>
          </a:p>
          <a:p>
            <a:endParaRPr lang="en-GB" b="1" u="sng"/>
          </a:p>
        </p:txBody>
      </p:sp>
      <p:sp>
        <p:nvSpPr>
          <p:cNvPr id="4" name="Slide Number Placeholder 3"/>
          <p:cNvSpPr>
            <a:spLocks noGrp="1"/>
          </p:cNvSpPr>
          <p:nvPr>
            <p:ph type="sldNum" sz="quarter" idx="5"/>
          </p:nvPr>
        </p:nvSpPr>
        <p:spPr/>
        <p:txBody>
          <a:bodyPr/>
          <a:lstStyle/>
          <a:p>
            <a:fld id="{C6CB10FE-945D-410D-898A-FE70916EFDF3}" type="slidenum">
              <a:rPr lang="en-GB" smtClean="0"/>
              <a:t>30</a:t>
            </a:fld>
            <a:endParaRPr lang="en-GB"/>
          </a:p>
        </p:txBody>
      </p:sp>
    </p:spTree>
    <p:extLst>
      <p:ext uri="{BB962C8B-B14F-4D97-AF65-F5344CB8AC3E}">
        <p14:creationId xmlns:p14="http://schemas.microsoft.com/office/powerpoint/2010/main" val="21447490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u="sng"/>
          </a:p>
        </p:txBody>
      </p:sp>
      <p:sp>
        <p:nvSpPr>
          <p:cNvPr id="4" name="Slide Number Placeholder 3"/>
          <p:cNvSpPr>
            <a:spLocks noGrp="1"/>
          </p:cNvSpPr>
          <p:nvPr>
            <p:ph type="sldNum" sz="quarter" idx="5"/>
          </p:nvPr>
        </p:nvSpPr>
        <p:spPr/>
        <p:txBody>
          <a:bodyPr/>
          <a:lstStyle/>
          <a:p>
            <a:fld id="{C6CB10FE-945D-410D-898A-FE70916EFDF3}" type="slidenum">
              <a:rPr lang="en-GB" smtClean="0"/>
              <a:t>31</a:t>
            </a:fld>
            <a:endParaRPr lang="en-GB"/>
          </a:p>
        </p:txBody>
      </p:sp>
    </p:spTree>
    <p:extLst>
      <p:ext uri="{BB962C8B-B14F-4D97-AF65-F5344CB8AC3E}">
        <p14:creationId xmlns:p14="http://schemas.microsoft.com/office/powerpoint/2010/main" val="21881789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 survey continues to explore residents' experiences of their local area, along with their sense of community, local pride and belonging. Latest tracking covers S10 (November) and S11 (February) alongside latest results from S12 (May)</a:t>
            </a:r>
            <a:endParaRPr lang="en-US"/>
          </a:p>
          <a:p>
            <a:endParaRPr lang="en-GB"/>
          </a:p>
          <a:p>
            <a:r>
              <a:rPr lang="en-GB"/>
              <a:t>Benchmarks, where included, reflect new and refreshed insights available from the  DCMS' Community Life Survey (October 2023-December 2023 quarterly England figures)</a:t>
            </a:r>
            <a:endParaRPr lang="en-US"/>
          </a:p>
          <a:p>
            <a:endParaRPr lang="en-GB">
              <a:cs typeface="Calibri"/>
            </a:endParaRPr>
          </a:p>
        </p:txBody>
      </p:sp>
      <p:sp>
        <p:nvSpPr>
          <p:cNvPr id="4" name="Slide Number Placeholder 3"/>
          <p:cNvSpPr>
            <a:spLocks noGrp="1"/>
          </p:cNvSpPr>
          <p:nvPr>
            <p:ph type="sldNum" sz="quarter" idx="5"/>
          </p:nvPr>
        </p:nvSpPr>
        <p:spPr/>
        <p:txBody>
          <a:bodyPr/>
          <a:lstStyle/>
          <a:p>
            <a:fld id="{C6CB10FE-945D-410D-898A-FE70916EFDF3}" type="slidenum">
              <a:rPr lang="en-GB" smtClean="0"/>
              <a:t>33</a:t>
            </a:fld>
            <a:endParaRPr lang="en-GB"/>
          </a:p>
        </p:txBody>
      </p:sp>
    </p:spTree>
    <p:extLst>
      <p:ext uri="{BB962C8B-B14F-4D97-AF65-F5344CB8AC3E}">
        <p14:creationId xmlns:p14="http://schemas.microsoft.com/office/powerpoint/2010/main" val="20068458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endParaRPr lang="en-GB" dirty="0">
              <a:ea typeface="Calibri"/>
              <a:cs typeface="Calibri"/>
            </a:endParaRPr>
          </a:p>
        </p:txBody>
      </p:sp>
      <p:sp>
        <p:nvSpPr>
          <p:cNvPr id="4" name="Slide Number Placeholder 3"/>
          <p:cNvSpPr>
            <a:spLocks noGrp="1"/>
          </p:cNvSpPr>
          <p:nvPr>
            <p:ph type="sldNum" sz="quarter" idx="5"/>
          </p:nvPr>
        </p:nvSpPr>
        <p:spPr/>
        <p:txBody>
          <a:bodyPr/>
          <a:lstStyle/>
          <a:p>
            <a:fld id="{C6CB10FE-945D-410D-898A-FE70916EFDF3}" type="slidenum">
              <a:rPr lang="en-GB" smtClean="0"/>
              <a:t>34</a:t>
            </a:fld>
            <a:endParaRPr lang="en-GB"/>
          </a:p>
        </p:txBody>
      </p:sp>
    </p:spTree>
    <p:extLst>
      <p:ext uri="{BB962C8B-B14F-4D97-AF65-F5344CB8AC3E}">
        <p14:creationId xmlns:p14="http://schemas.microsoft.com/office/powerpoint/2010/main" val="26723927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500"/>
              </a:spcAft>
            </a:pPr>
            <a:endParaRPr lang="en-GB" b="1" dirty="0">
              <a:ea typeface="Calibri"/>
              <a:cs typeface="Calibri"/>
            </a:endParaRPr>
          </a:p>
        </p:txBody>
      </p:sp>
      <p:sp>
        <p:nvSpPr>
          <p:cNvPr id="4" name="Slide Number Placeholder 3"/>
          <p:cNvSpPr>
            <a:spLocks noGrp="1"/>
          </p:cNvSpPr>
          <p:nvPr>
            <p:ph type="sldNum" sz="quarter" idx="5"/>
          </p:nvPr>
        </p:nvSpPr>
        <p:spPr/>
        <p:txBody>
          <a:bodyPr/>
          <a:lstStyle/>
          <a:p>
            <a:fld id="{64D56AD6-0BA7-4D54-8FF8-0C6644A05EEC}" type="slidenum">
              <a:rPr lang="en-GB" smtClean="0"/>
              <a:t>35</a:t>
            </a:fld>
            <a:endParaRPr lang="en-GB"/>
          </a:p>
        </p:txBody>
      </p:sp>
    </p:spTree>
    <p:extLst>
      <p:ext uri="{BB962C8B-B14F-4D97-AF65-F5344CB8AC3E}">
        <p14:creationId xmlns:p14="http://schemas.microsoft.com/office/powerpoint/2010/main" val="6978154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9C3250-6B3B-5E49-8010-DD707763E9F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22714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9C3250-6B3B-5E49-8010-DD707763E9F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53485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This report highlights key findings from survey 12 (1,551 respondents). These insights are presented alongside findings for surveys 10 (1,546 respondents) and 11 (1,460 respondents). Where results have been merged rather than tracked, this is to allow for larger and therefore more stable and robust sample sizes for analysis into specific sub-groups within the overall population over a longer period.</a:t>
            </a: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9C3250-6B3B-5E49-8010-DD707763E9F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6343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4D56AD6-0BA7-4D54-8FF8-0C6644A05EEC}" type="slidenum">
              <a:rPr lang="en-GB" smtClean="0"/>
              <a:t>38</a:t>
            </a:fld>
            <a:endParaRPr lang="en-GB"/>
          </a:p>
        </p:txBody>
      </p:sp>
    </p:spTree>
    <p:extLst>
      <p:ext uri="{BB962C8B-B14F-4D97-AF65-F5344CB8AC3E}">
        <p14:creationId xmlns:p14="http://schemas.microsoft.com/office/powerpoint/2010/main" val="42104738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D56AD6-0BA7-4D54-8FF8-0C6644A05EE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939003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u="none"/>
          </a:p>
        </p:txBody>
      </p:sp>
      <p:sp>
        <p:nvSpPr>
          <p:cNvPr id="4" name="Slide Number Placeholder 3"/>
          <p:cNvSpPr>
            <a:spLocks noGrp="1"/>
          </p:cNvSpPr>
          <p:nvPr>
            <p:ph type="sldNum" sz="quarter" idx="5"/>
          </p:nvPr>
        </p:nvSpPr>
        <p:spPr/>
        <p:txBody>
          <a:bodyPr/>
          <a:lstStyle/>
          <a:p>
            <a:fld id="{C6CB10FE-945D-410D-898A-FE70916EFDF3}" type="slidenum">
              <a:rPr lang="en-GB" smtClean="0"/>
              <a:t>41</a:t>
            </a:fld>
            <a:endParaRPr lang="en-GB"/>
          </a:p>
        </p:txBody>
      </p:sp>
    </p:spTree>
    <p:extLst>
      <p:ext uri="{BB962C8B-B14F-4D97-AF65-F5344CB8AC3E}">
        <p14:creationId xmlns:p14="http://schemas.microsoft.com/office/powerpoint/2010/main" val="33981602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9C3250-6B3B-5E49-8010-DD707763E9F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394587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u="none"/>
          </a:p>
        </p:txBody>
      </p:sp>
      <p:sp>
        <p:nvSpPr>
          <p:cNvPr id="4" name="Slide Number Placeholder 3"/>
          <p:cNvSpPr>
            <a:spLocks noGrp="1"/>
          </p:cNvSpPr>
          <p:nvPr>
            <p:ph type="sldNum" sz="quarter" idx="5"/>
          </p:nvPr>
        </p:nvSpPr>
        <p:spPr/>
        <p:txBody>
          <a:bodyPr/>
          <a:lstStyle/>
          <a:p>
            <a:fld id="{C6CB10FE-945D-410D-898A-FE70916EFDF3}" type="slidenum">
              <a:rPr lang="en-GB" smtClean="0"/>
              <a:t>44</a:t>
            </a:fld>
            <a:endParaRPr lang="en-GB"/>
          </a:p>
        </p:txBody>
      </p:sp>
    </p:spTree>
    <p:extLst>
      <p:ext uri="{BB962C8B-B14F-4D97-AF65-F5344CB8AC3E}">
        <p14:creationId xmlns:p14="http://schemas.microsoft.com/office/powerpoint/2010/main" val="68357780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9C3250-6B3B-5E49-8010-DD707763E9F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402290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6CB10FE-945D-410D-898A-FE70916EFDF3}" type="slidenum">
              <a:rPr lang="en-GB" smtClean="0"/>
              <a:t>49</a:t>
            </a:fld>
            <a:endParaRPr lang="en-GB"/>
          </a:p>
        </p:txBody>
      </p:sp>
    </p:spTree>
    <p:extLst>
      <p:ext uri="{BB962C8B-B14F-4D97-AF65-F5344CB8AC3E}">
        <p14:creationId xmlns:p14="http://schemas.microsoft.com/office/powerpoint/2010/main" val="92288833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defRPr/>
            </a:pPr>
            <a:endParaRPr lang="en-GB" b="1" dirty="0">
              <a:ea typeface="Calibri"/>
              <a:cs typeface="Calibri"/>
            </a:endParaRPr>
          </a:p>
          <a:p>
            <a:pPr marL="285750" indent="-285750">
              <a:spcAft>
                <a:spcPts val="600"/>
              </a:spcAft>
              <a:buFont typeface="Arial,Sans-Serif"/>
              <a:buChar char="•"/>
              <a:defRPr/>
            </a:pPr>
            <a:endParaRPr lang="en-GB" dirty="0">
              <a:ea typeface="Calibri"/>
              <a:cs typeface="Calibri"/>
            </a:endParaRPr>
          </a:p>
        </p:txBody>
      </p:sp>
      <p:sp>
        <p:nvSpPr>
          <p:cNvPr id="4" name="Slide Number Placeholder 3"/>
          <p:cNvSpPr>
            <a:spLocks noGrp="1"/>
          </p:cNvSpPr>
          <p:nvPr>
            <p:ph type="sldNum" sz="quarter" idx="5"/>
          </p:nvPr>
        </p:nvSpPr>
        <p:spPr/>
        <p:txBody>
          <a:bodyPr/>
          <a:lstStyle/>
          <a:p>
            <a:fld id="{C6CB10FE-945D-410D-898A-FE70916EFDF3}" type="slidenum">
              <a:rPr lang="en-GB" smtClean="0"/>
              <a:t>50</a:t>
            </a:fld>
            <a:endParaRPr lang="en-GB"/>
          </a:p>
        </p:txBody>
      </p:sp>
    </p:spTree>
    <p:extLst>
      <p:ext uri="{BB962C8B-B14F-4D97-AF65-F5344CB8AC3E}">
        <p14:creationId xmlns:p14="http://schemas.microsoft.com/office/powerpoint/2010/main" val="8371530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defRPr/>
            </a:pPr>
            <a:endParaRPr lang="en-GB" dirty="0">
              <a:ea typeface="Calibri"/>
              <a:cs typeface="Calibri"/>
            </a:endParaRPr>
          </a:p>
        </p:txBody>
      </p:sp>
      <p:sp>
        <p:nvSpPr>
          <p:cNvPr id="4" name="Slide Number Placeholder 3"/>
          <p:cNvSpPr>
            <a:spLocks noGrp="1"/>
          </p:cNvSpPr>
          <p:nvPr>
            <p:ph type="sldNum" sz="quarter" idx="5"/>
          </p:nvPr>
        </p:nvSpPr>
        <p:spPr/>
        <p:txBody>
          <a:bodyPr/>
          <a:lstStyle/>
          <a:p>
            <a:fld id="{C6CB10FE-945D-410D-898A-FE70916EFDF3}" type="slidenum">
              <a:rPr lang="en-GB" smtClean="0"/>
              <a:t>51</a:t>
            </a:fld>
            <a:endParaRPr lang="en-GB"/>
          </a:p>
        </p:txBody>
      </p:sp>
    </p:spTree>
    <p:extLst>
      <p:ext uri="{BB962C8B-B14F-4D97-AF65-F5344CB8AC3E}">
        <p14:creationId xmlns:p14="http://schemas.microsoft.com/office/powerpoint/2010/main" val="224746181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44B14-D835-4755-9A64-3682C98A6E6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27406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9C3250-6B3B-5E49-8010-DD707763E9F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8816510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8DEEE-1C08-7114-4623-42BA89C33B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E08C94-C95B-8554-9003-50F94D7C91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1A64B9-445F-9972-AC16-42750AEC8440}"/>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E5AB49CA-B33A-39DA-CD04-CACBE107502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44B14-D835-4755-9A64-3682C98A6E6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809843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44B14-D835-4755-9A64-3682C98A6E6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9155412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44B14-D835-4755-9A64-3682C98A6E6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454120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44B14-D835-4755-9A64-3682C98A6E6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166740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A59CF6-B967-2643-2A7E-07760FBC09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807E48-5C71-9FC5-1A9C-9DF6C12408B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9B17343-648E-28DA-9110-C125A7FC5577}"/>
              </a:ext>
            </a:extLst>
          </p:cNvPr>
          <p:cNvSpPr>
            <a:spLocks noGrp="1"/>
          </p:cNvSpPr>
          <p:nvPr>
            <p:ph type="body" idx="1"/>
          </p:nvPr>
        </p:nvSpPr>
        <p:spPr/>
        <p:txBody>
          <a:bodyPr/>
          <a:lstStyle/>
          <a:p>
            <a:endParaRPr lang="en-GB" b="1" u="sng"/>
          </a:p>
        </p:txBody>
      </p:sp>
      <p:sp>
        <p:nvSpPr>
          <p:cNvPr id="4" name="Slide Number Placeholder 3">
            <a:extLst>
              <a:ext uri="{FF2B5EF4-FFF2-40B4-BE49-F238E27FC236}">
                <a16:creationId xmlns:a16="http://schemas.microsoft.com/office/drawing/2014/main" id="{77760346-0AC2-B64D-E344-6A49AD267313}"/>
              </a:ext>
            </a:extLst>
          </p:cNvPr>
          <p:cNvSpPr>
            <a:spLocks noGrp="1"/>
          </p:cNvSpPr>
          <p:nvPr>
            <p:ph type="sldNum" sz="quarter" idx="5"/>
          </p:nvPr>
        </p:nvSpPr>
        <p:spPr/>
        <p:txBody>
          <a:bodyPr/>
          <a:lstStyle/>
          <a:p>
            <a:fld id="{C6CB10FE-945D-410D-898A-FE70916EFDF3}" type="slidenum">
              <a:rPr lang="en-GB" smtClean="0"/>
              <a:t>57</a:t>
            </a:fld>
            <a:endParaRPr lang="en-GB"/>
          </a:p>
        </p:txBody>
      </p:sp>
    </p:spTree>
    <p:extLst>
      <p:ext uri="{BB962C8B-B14F-4D97-AF65-F5344CB8AC3E}">
        <p14:creationId xmlns:p14="http://schemas.microsoft.com/office/powerpoint/2010/main" val="423677766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4B25AE-277A-F052-8181-A1ACE52440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C16B24-75BA-944E-A3C8-EEE668B55A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8AA5E19-F0AF-CD7E-2CFC-6E9845BCBACE}"/>
              </a:ext>
            </a:extLst>
          </p:cNvPr>
          <p:cNvSpPr>
            <a:spLocks noGrp="1"/>
          </p:cNvSpPr>
          <p:nvPr>
            <p:ph type="body" idx="1"/>
          </p:nvPr>
        </p:nvSpPr>
        <p:spPr/>
        <p:txBody>
          <a:bodyPr/>
          <a:lstStyle/>
          <a:p>
            <a:endParaRPr lang="en-GB" b="1" u="sng"/>
          </a:p>
        </p:txBody>
      </p:sp>
      <p:sp>
        <p:nvSpPr>
          <p:cNvPr id="4" name="Slide Number Placeholder 3">
            <a:extLst>
              <a:ext uri="{FF2B5EF4-FFF2-40B4-BE49-F238E27FC236}">
                <a16:creationId xmlns:a16="http://schemas.microsoft.com/office/drawing/2014/main" id="{340B1609-6B06-A8FE-D6E3-0E25073DB645}"/>
              </a:ext>
            </a:extLst>
          </p:cNvPr>
          <p:cNvSpPr>
            <a:spLocks noGrp="1"/>
          </p:cNvSpPr>
          <p:nvPr>
            <p:ph type="sldNum" sz="quarter" idx="5"/>
          </p:nvPr>
        </p:nvSpPr>
        <p:spPr/>
        <p:txBody>
          <a:bodyPr/>
          <a:lstStyle/>
          <a:p>
            <a:fld id="{C6CB10FE-945D-410D-898A-FE70916EFDF3}" type="slidenum">
              <a:rPr lang="en-GB" smtClean="0"/>
              <a:t>58</a:t>
            </a:fld>
            <a:endParaRPr lang="en-GB"/>
          </a:p>
        </p:txBody>
      </p:sp>
    </p:spTree>
    <p:extLst>
      <p:ext uri="{BB962C8B-B14F-4D97-AF65-F5344CB8AC3E}">
        <p14:creationId xmlns:p14="http://schemas.microsoft.com/office/powerpoint/2010/main" val="209461763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6D1015-9D61-ECBD-65D8-A4EA04B6BE7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8EF3FA-013F-1EF7-6C75-4A23E1A126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C2E59C0-66B8-9D07-69C8-8FC4B612EA18}"/>
              </a:ext>
            </a:extLst>
          </p:cNvPr>
          <p:cNvSpPr>
            <a:spLocks noGrp="1"/>
          </p:cNvSpPr>
          <p:nvPr>
            <p:ph type="body" idx="1"/>
          </p:nvPr>
        </p:nvSpPr>
        <p:spPr/>
        <p:txBody>
          <a:bodyPr/>
          <a:lstStyle/>
          <a:p>
            <a:endParaRPr lang="en-GB" b="1" u="sng"/>
          </a:p>
        </p:txBody>
      </p:sp>
      <p:sp>
        <p:nvSpPr>
          <p:cNvPr id="4" name="Slide Number Placeholder 3">
            <a:extLst>
              <a:ext uri="{FF2B5EF4-FFF2-40B4-BE49-F238E27FC236}">
                <a16:creationId xmlns:a16="http://schemas.microsoft.com/office/drawing/2014/main" id="{3E8E26AE-2CD6-4C25-4E00-D2DB494646E0}"/>
              </a:ext>
            </a:extLst>
          </p:cNvPr>
          <p:cNvSpPr>
            <a:spLocks noGrp="1"/>
          </p:cNvSpPr>
          <p:nvPr>
            <p:ph type="sldNum" sz="quarter" idx="5"/>
          </p:nvPr>
        </p:nvSpPr>
        <p:spPr/>
        <p:txBody>
          <a:bodyPr/>
          <a:lstStyle/>
          <a:p>
            <a:fld id="{C6CB10FE-945D-410D-898A-FE70916EFDF3}" type="slidenum">
              <a:rPr lang="en-GB" smtClean="0"/>
              <a:t>59</a:t>
            </a:fld>
            <a:endParaRPr lang="en-GB"/>
          </a:p>
        </p:txBody>
      </p:sp>
    </p:spTree>
    <p:extLst>
      <p:ext uri="{BB962C8B-B14F-4D97-AF65-F5344CB8AC3E}">
        <p14:creationId xmlns:p14="http://schemas.microsoft.com/office/powerpoint/2010/main" val="328559524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44B14-D835-4755-9A64-3682C98A6E6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739563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44B14-D835-4755-9A64-3682C98A6E6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2310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44B14-D835-4755-9A64-3682C98A6E6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68637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9C3250-6B3B-5E49-8010-DD707763E9F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86283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44B14-D835-4755-9A64-3682C98A6E6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3777605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u="sng"/>
          </a:p>
        </p:txBody>
      </p:sp>
      <p:sp>
        <p:nvSpPr>
          <p:cNvPr id="4" name="Slide Number Placeholder 3"/>
          <p:cNvSpPr>
            <a:spLocks noGrp="1"/>
          </p:cNvSpPr>
          <p:nvPr>
            <p:ph type="sldNum" sz="quarter" idx="5"/>
          </p:nvPr>
        </p:nvSpPr>
        <p:spPr/>
        <p:txBody>
          <a:bodyPr/>
          <a:lstStyle/>
          <a:p>
            <a:fld id="{C6CB10FE-945D-410D-898A-FE70916EFDF3}" type="slidenum">
              <a:rPr lang="en-GB" smtClean="0"/>
              <a:t>64</a:t>
            </a:fld>
            <a:endParaRPr lang="en-GB"/>
          </a:p>
        </p:txBody>
      </p:sp>
    </p:spTree>
    <p:extLst>
      <p:ext uri="{BB962C8B-B14F-4D97-AF65-F5344CB8AC3E}">
        <p14:creationId xmlns:p14="http://schemas.microsoft.com/office/powerpoint/2010/main" val="306384694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04C867-3322-22F3-C70A-764F9E3D5FA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EB5C599-A0AA-2E4A-64AC-2E9C63194B0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4DDC3A-5ABB-2239-9F12-20BC7D6DA902}"/>
              </a:ext>
            </a:extLst>
          </p:cNvPr>
          <p:cNvSpPr>
            <a:spLocks noGrp="1"/>
          </p:cNvSpPr>
          <p:nvPr>
            <p:ph type="body" idx="1"/>
          </p:nvPr>
        </p:nvSpPr>
        <p:spPr/>
        <p:txBody>
          <a:bodyPr/>
          <a:lstStyle/>
          <a:p>
            <a:endParaRPr lang="en-GB" b="1" u="sng"/>
          </a:p>
        </p:txBody>
      </p:sp>
      <p:sp>
        <p:nvSpPr>
          <p:cNvPr id="4" name="Slide Number Placeholder 3">
            <a:extLst>
              <a:ext uri="{FF2B5EF4-FFF2-40B4-BE49-F238E27FC236}">
                <a16:creationId xmlns:a16="http://schemas.microsoft.com/office/drawing/2014/main" id="{A8587826-8287-2555-5FC9-0B5D30344DBC}"/>
              </a:ext>
            </a:extLst>
          </p:cNvPr>
          <p:cNvSpPr>
            <a:spLocks noGrp="1"/>
          </p:cNvSpPr>
          <p:nvPr>
            <p:ph type="sldNum" sz="quarter" idx="5"/>
          </p:nvPr>
        </p:nvSpPr>
        <p:spPr/>
        <p:txBody>
          <a:bodyPr/>
          <a:lstStyle/>
          <a:p>
            <a:fld id="{C6CB10FE-945D-410D-898A-FE70916EFDF3}" type="slidenum">
              <a:rPr lang="en-GB" smtClean="0"/>
              <a:t>65</a:t>
            </a:fld>
            <a:endParaRPr lang="en-GB"/>
          </a:p>
        </p:txBody>
      </p:sp>
    </p:spTree>
    <p:extLst>
      <p:ext uri="{BB962C8B-B14F-4D97-AF65-F5344CB8AC3E}">
        <p14:creationId xmlns:p14="http://schemas.microsoft.com/office/powerpoint/2010/main" val="304903830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04C867-3322-22F3-C70A-764F9E3D5FA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EB5C599-A0AA-2E4A-64AC-2E9C63194B0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4DDC3A-5ABB-2239-9F12-20BC7D6DA902}"/>
              </a:ext>
            </a:extLst>
          </p:cNvPr>
          <p:cNvSpPr>
            <a:spLocks noGrp="1"/>
          </p:cNvSpPr>
          <p:nvPr>
            <p:ph type="body" idx="1"/>
          </p:nvPr>
        </p:nvSpPr>
        <p:spPr/>
        <p:txBody>
          <a:bodyPr/>
          <a:lstStyle/>
          <a:p>
            <a:endParaRPr lang="en-GB" b="1" u="sng"/>
          </a:p>
        </p:txBody>
      </p:sp>
      <p:sp>
        <p:nvSpPr>
          <p:cNvPr id="4" name="Slide Number Placeholder 3">
            <a:extLst>
              <a:ext uri="{FF2B5EF4-FFF2-40B4-BE49-F238E27FC236}">
                <a16:creationId xmlns:a16="http://schemas.microsoft.com/office/drawing/2014/main" id="{A8587826-8287-2555-5FC9-0B5D30344DB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CB10FE-945D-410D-898A-FE70916EFDF3}"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5841822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6CB10FE-945D-410D-898A-FE70916EFDF3}" type="slidenum">
              <a:rPr lang="en-GB" smtClean="0"/>
              <a:t>68</a:t>
            </a:fld>
            <a:endParaRPr lang="en-GB"/>
          </a:p>
        </p:txBody>
      </p:sp>
    </p:spTree>
    <p:extLst>
      <p:ext uri="{BB962C8B-B14F-4D97-AF65-F5344CB8AC3E}">
        <p14:creationId xmlns:p14="http://schemas.microsoft.com/office/powerpoint/2010/main" val="91897371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6CB10FE-945D-410D-898A-FE70916EFDF3}" type="slidenum">
              <a:rPr lang="en-GB" smtClean="0"/>
              <a:t>69</a:t>
            </a:fld>
            <a:endParaRPr lang="en-GB"/>
          </a:p>
        </p:txBody>
      </p:sp>
    </p:spTree>
    <p:extLst>
      <p:ext uri="{BB962C8B-B14F-4D97-AF65-F5344CB8AC3E}">
        <p14:creationId xmlns:p14="http://schemas.microsoft.com/office/powerpoint/2010/main" val="73661685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29C3250-6B3B-5E49-8010-DD707763E9F6}" type="slidenum">
              <a:rPr lang="en-US" smtClean="0"/>
              <a:t>73</a:t>
            </a:fld>
            <a:endParaRPr lang="en-US"/>
          </a:p>
        </p:txBody>
      </p:sp>
    </p:spTree>
    <p:extLst>
      <p:ext uri="{BB962C8B-B14F-4D97-AF65-F5344CB8AC3E}">
        <p14:creationId xmlns:p14="http://schemas.microsoft.com/office/powerpoint/2010/main" val="234385222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9C3250-6B3B-5E49-8010-DD707763E9F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4689266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44B14-D835-4755-9A64-3682C98A6E6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547929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9C3250-6B3B-5E49-8010-DD707763E9F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58291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ea typeface="Calibri"/>
              <a:cs typeface="Calibri"/>
            </a:endParaRPr>
          </a:p>
        </p:txBody>
      </p:sp>
      <p:sp>
        <p:nvSpPr>
          <p:cNvPr id="4" name="Slide Number Placeholder 3"/>
          <p:cNvSpPr>
            <a:spLocks noGrp="1"/>
          </p:cNvSpPr>
          <p:nvPr>
            <p:ph type="sldNum" sz="quarter" idx="5"/>
          </p:nvPr>
        </p:nvSpPr>
        <p:spPr/>
        <p:txBody>
          <a:bodyPr/>
          <a:lstStyle/>
          <a:p>
            <a:fld id="{C6CB10FE-945D-410D-898A-FE70916EFDF3}" type="slidenum">
              <a:rPr lang="en-GB" smtClean="0"/>
              <a:t>8</a:t>
            </a:fld>
            <a:endParaRPr lang="en-GB"/>
          </a:p>
        </p:txBody>
      </p:sp>
    </p:spTree>
    <p:extLst>
      <p:ext uri="{BB962C8B-B14F-4D97-AF65-F5344CB8AC3E}">
        <p14:creationId xmlns:p14="http://schemas.microsoft.com/office/powerpoint/2010/main" val="177184948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F99646-84F3-2B27-0F46-878E637C29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77A08F-2894-B98E-2D99-121A4BFE0BB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500259-9EF0-CCD4-4A32-195F4D30F174}"/>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25CD0EF1-66D2-3698-88B9-06EAD7E2B851}"/>
              </a:ext>
            </a:extLst>
          </p:cNvPr>
          <p:cNvSpPr>
            <a:spLocks noGrp="1"/>
          </p:cNvSpPr>
          <p:nvPr>
            <p:ph type="sldNum" sz="quarter" idx="5"/>
          </p:nvPr>
        </p:nvSpPr>
        <p:spPr/>
        <p:txBody>
          <a:bodyPr/>
          <a:lstStyle/>
          <a:p>
            <a:fld id="{629C3250-6B3B-5E49-8010-DD707763E9F6}" type="slidenum">
              <a:rPr lang="en-US" smtClean="0"/>
              <a:t>79</a:t>
            </a:fld>
            <a:endParaRPr lang="en-US"/>
          </a:p>
        </p:txBody>
      </p:sp>
    </p:spTree>
    <p:extLst>
      <p:ext uri="{BB962C8B-B14F-4D97-AF65-F5344CB8AC3E}">
        <p14:creationId xmlns:p14="http://schemas.microsoft.com/office/powerpoint/2010/main" val="93391880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0432CC-CCFF-704E-F679-39DBFCC88B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43B669-0A62-6FC4-67F4-5F2906D3F8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0CD9BC5-FD72-42D8-8A85-48CDE1C8D0D1}"/>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6AB5F527-3E63-663C-9464-FAEE06EC0C5A}"/>
              </a:ext>
            </a:extLst>
          </p:cNvPr>
          <p:cNvSpPr>
            <a:spLocks noGrp="1"/>
          </p:cNvSpPr>
          <p:nvPr>
            <p:ph type="sldNum" sz="quarter" idx="5"/>
          </p:nvPr>
        </p:nvSpPr>
        <p:spPr/>
        <p:txBody>
          <a:bodyPr/>
          <a:lstStyle/>
          <a:p>
            <a:fld id="{629C3250-6B3B-5E49-8010-DD707763E9F6}" type="slidenum">
              <a:rPr lang="en-US" smtClean="0"/>
              <a:t>80</a:t>
            </a:fld>
            <a:endParaRPr lang="en-US"/>
          </a:p>
        </p:txBody>
      </p:sp>
    </p:spTree>
    <p:extLst>
      <p:ext uri="{BB962C8B-B14F-4D97-AF65-F5344CB8AC3E}">
        <p14:creationId xmlns:p14="http://schemas.microsoft.com/office/powerpoint/2010/main" val="283960291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15BCC5-7AA6-B832-8E8E-A9EFDC6E59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CE5DF1-B9F7-27F3-ED7C-ED0C4A646E9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77A3CB6-F41C-6C78-8FCA-AC2001BC6292}"/>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F0A3A369-8900-112C-5BC1-DD7407A2B3C5}"/>
              </a:ext>
            </a:extLst>
          </p:cNvPr>
          <p:cNvSpPr>
            <a:spLocks noGrp="1"/>
          </p:cNvSpPr>
          <p:nvPr>
            <p:ph type="sldNum" sz="quarter" idx="5"/>
          </p:nvPr>
        </p:nvSpPr>
        <p:spPr/>
        <p:txBody>
          <a:bodyPr/>
          <a:lstStyle/>
          <a:p>
            <a:fld id="{629C3250-6B3B-5E49-8010-DD707763E9F6}" type="slidenum">
              <a:rPr lang="en-US" smtClean="0"/>
              <a:t>81</a:t>
            </a:fld>
            <a:endParaRPr lang="en-US"/>
          </a:p>
        </p:txBody>
      </p:sp>
    </p:spTree>
    <p:extLst>
      <p:ext uri="{BB962C8B-B14F-4D97-AF65-F5344CB8AC3E}">
        <p14:creationId xmlns:p14="http://schemas.microsoft.com/office/powerpoint/2010/main" val="16637239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spcAft>
                <a:spcPts val="600"/>
              </a:spcAft>
            </a:pPr>
            <a:endParaRPr lang="en-GB">
              <a:ea typeface="Calibri"/>
              <a:cs typeface="Calibri"/>
            </a:endParaRPr>
          </a:p>
          <a:p>
            <a:endParaRPr lang="en-GB">
              <a:ea typeface="Calibri"/>
              <a:cs typeface="Calibri"/>
            </a:endParaRPr>
          </a:p>
        </p:txBody>
      </p:sp>
      <p:sp>
        <p:nvSpPr>
          <p:cNvPr id="4" name="Slide Number Placeholder 3"/>
          <p:cNvSpPr>
            <a:spLocks noGrp="1"/>
          </p:cNvSpPr>
          <p:nvPr>
            <p:ph type="sldNum" sz="quarter" idx="5"/>
          </p:nvPr>
        </p:nvSpPr>
        <p:spPr/>
        <p:txBody>
          <a:bodyPr/>
          <a:lstStyle/>
          <a:p>
            <a:fld id="{C6CB10FE-945D-410D-898A-FE70916EFDF3}" type="slidenum">
              <a:rPr lang="en-GB" smtClean="0"/>
              <a:t>9</a:t>
            </a:fld>
            <a:endParaRPr lang="en-GB"/>
          </a:p>
        </p:txBody>
      </p:sp>
    </p:spTree>
    <p:extLst>
      <p:ext uri="{BB962C8B-B14F-4D97-AF65-F5344CB8AC3E}">
        <p14:creationId xmlns:p14="http://schemas.microsoft.com/office/powerpoint/2010/main" val="17718494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spcAft>
                <a:spcPts val="600"/>
              </a:spcAft>
            </a:pPr>
            <a:endParaRPr lang="en-GB"/>
          </a:p>
          <a:p>
            <a:pPr marL="229870" lvl="1" indent="-229870">
              <a:spcAft>
                <a:spcPts val="600"/>
              </a:spcAft>
              <a:buFont typeface="Arial,Sans-Serif"/>
              <a:buChar char="•"/>
            </a:pPr>
            <a:endParaRPr lang="en-GB">
              <a:ea typeface="Calibri"/>
              <a:cs typeface="Calibri"/>
            </a:endParaRPr>
          </a:p>
          <a:p>
            <a:pPr marL="229870" lvl="1" indent="-229870">
              <a:spcAft>
                <a:spcPts val="600"/>
              </a:spcAft>
              <a:buFont typeface="Arial,Sans-Serif"/>
              <a:buChar char="•"/>
            </a:pPr>
            <a:endParaRPr lang="en-GB">
              <a:ea typeface="Calibri"/>
              <a:cs typeface="Calibri"/>
            </a:endParaRPr>
          </a:p>
          <a:p>
            <a:endParaRPr lang="en-GB">
              <a:ea typeface="Calibri"/>
              <a:cs typeface="Calibri"/>
            </a:endParaRPr>
          </a:p>
        </p:txBody>
      </p:sp>
      <p:sp>
        <p:nvSpPr>
          <p:cNvPr id="4" name="Slide Number Placeholder 3"/>
          <p:cNvSpPr>
            <a:spLocks noGrp="1"/>
          </p:cNvSpPr>
          <p:nvPr>
            <p:ph type="sldNum" sz="quarter" idx="5"/>
          </p:nvPr>
        </p:nvSpPr>
        <p:spPr/>
        <p:txBody>
          <a:bodyPr/>
          <a:lstStyle/>
          <a:p>
            <a:fld id="{C6CB10FE-945D-410D-898A-FE70916EFDF3}" type="slidenum">
              <a:rPr lang="en-GB" smtClean="0"/>
              <a:t>10</a:t>
            </a:fld>
            <a:endParaRPr lang="en-GB"/>
          </a:p>
        </p:txBody>
      </p:sp>
    </p:spTree>
    <p:extLst>
      <p:ext uri="{BB962C8B-B14F-4D97-AF65-F5344CB8AC3E}">
        <p14:creationId xmlns:p14="http://schemas.microsoft.com/office/powerpoint/2010/main" val="18458962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29C3250-6B3B-5E49-8010-DD707763E9F6}" type="slidenum">
              <a:rPr lang="en-US" smtClean="0"/>
              <a:t>11</a:t>
            </a:fld>
            <a:endParaRPr lang="en-US"/>
          </a:p>
        </p:txBody>
      </p:sp>
    </p:spTree>
    <p:extLst>
      <p:ext uri="{BB962C8B-B14F-4D97-AF65-F5344CB8AC3E}">
        <p14:creationId xmlns:p14="http://schemas.microsoft.com/office/powerpoint/2010/main" val="41728938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2.xml"/><Relationship Id="rId1" Type="http://schemas.openxmlformats.org/officeDocument/2006/relationships/tags" Target="../tags/tag4.xml"/><Relationship Id="rId5" Type="http://schemas.openxmlformats.org/officeDocument/2006/relationships/image" Target="../media/image10.jpeg"/><Relationship Id="rId4" Type="http://schemas.openxmlformats.org/officeDocument/2006/relationships/image" Target="../media/image9.emf"/></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2.xml"/><Relationship Id="rId4" Type="http://schemas.openxmlformats.org/officeDocument/2006/relationships/image" Target="../media/image13.jpeg"/></Relationships>
</file>

<file path=ppt/slideLayouts/_rels/slideLayout3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2.xml"/><Relationship Id="rId1" Type="http://schemas.openxmlformats.org/officeDocument/2006/relationships/tags" Target="../tags/tag5.xml"/><Relationship Id="rId4" Type="http://schemas.openxmlformats.org/officeDocument/2006/relationships/image" Target="../media/image14.emf"/></Relationships>
</file>

<file path=ppt/slideLayouts/_rels/slideLayout37.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2.xml"/><Relationship Id="rId1" Type="http://schemas.openxmlformats.org/officeDocument/2006/relationships/tags" Target="../tags/tag6.xml"/><Relationship Id="rId4" Type="http://schemas.openxmlformats.org/officeDocument/2006/relationships/image" Target="../media/image9.emf"/></Relationships>
</file>

<file path=ppt/slideLayouts/_rels/slideLayout38.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2.xml"/><Relationship Id="rId1" Type="http://schemas.openxmlformats.org/officeDocument/2006/relationships/tags" Target="../tags/tag7.xml"/><Relationship Id="rId4" Type="http://schemas.openxmlformats.org/officeDocument/2006/relationships/image" Target="../media/image14.emf"/></Relationships>
</file>

<file path=ppt/slideLayouts/_rels/slideLayout39.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2.xml"/><Relationship Id="rId1" Type="http://schemas.openxmlformats.org/officeDocument/2006/relationships/tags" Target="../tags/tag8.xml"/><Relationship Id="rId4" Type="http://schemas.openxmlformats.org/officeDocument/2006/relationships/image" Target="../media/image14.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FFFE03-029D-2468-5140-D09DDB97101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50CF073-6D85-1695-4D0E-F796C8A37BF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E22D521-C8AB-A606-B03D-45FD5125CF8C}"/>
              </a:ext>
            </a:extLst>
          </p:cNvPr>
          <p:cNvSpPr>
            <a:spLocks noGrp="1"/>
          </p:cNvSpPr>
          <p:nvPr>
            <p:ph type="dt" sz="half" idx="10"/>
          </p:nvPr>
        </p:nvSpPr>
        <p:spPr/>
        <p:txBody>
          <a:bodyPr/>
          <a:lstStyle/>
          <a:p>
            <a:fld id="{E4CF0BE3-6A8D-4984-B760-ED0626AB0082}" type="datetimeFigureOut">
              <a:rPr lang="en-GB" smtClean="0"/>
              <a:t>02/09/2024</a:t>
            </a:fld>
            <a:endParaRPr lang="en-GB"/>
          </a:p>
        </p:txBody>
      </p:sp>
      <p:sp>
        <p:nvSpPr>
          <p:cNvPr id="5" name="Footer Placeholder 4">
            <a:extLst>
              <a:ext uri="{FF2B5EF4-FFF2-40B4-BE49-F238E27FC236}">
                <a16:creationId xmlns:a16="http://schemas.microsoft.com/office/drawing/2014/main" id="{A6495C2B-A9CA-DA34-9986-46D6E7D850A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9C60E7D-C661-9C41-EC32-D5846D6513E6}"/>
              </a:ext>
            </a:extLst>
          </p:cNvPr>
          <p:cNvSpPr>
            <a:spLocks noGrp="1"/>
          </p:cNvSpPr>
          <p:nvPr>
            <p:ph type="sldNum" sz="quarter" idx="12"/>
          </p:nvPr>
        </p:nvSpPr>
        <p:spPr/>
        <p:txBody>
          <a:bodyPr/>
          <a:lstStyle/>
          <a:p>
            <a:fld id="{39C0EAFD-05BE-4049-801D-226FD712920F}" type="slidenum">
              <a:rPr lang="en-GB" smtClean="0"/>
              <a:t>‹#›</a:t>
            </a:fld>
            <a:endParaRPr lang="en-GB"/>
          </a:p>
        </p:txBody>
      </p:sp>
    </p:spTree>
    <p:extLst>
      <p:ext uri="{BB962C8B-B14F-4D97-AF65-F5344CB8AC3E}">
        <p14:creationId xmlns:p14="http://schemas.microsoft.com/office/powerpoint/2010/main" val="2919380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BE317-C7A2-CCF6-2D6C-1D0D2EDBF38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E2EC9E1-BE82-7157-4141-C6C8EFAD0FF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C5BAD99-2072-E804-E3D4-5A5A63353417}"/>
              </a:ext>
            </a:extLst>
          </p:cNvPr>
          <p:cNvSpPr>
            <a:spLocks noGrp="1"/>
          </p:cNvSpPr>
          <p:nvPr>
            <p:ph type="dt" sz="half" idx="10"/>
          </p:nvPr>
        </p:nvSpPr>
        <p:spPr/>
        <p:txBody>
          <a:bodyPr/>
          <a:lstStyle/>
          <a:p>
            <a:fld id="{E4CF0BE3-6A8D-4984-B760-ED0626AB0082}" type="datetimeFigureOut">
              <a:rPr lang="en-GB" smtClean="0"/>
              <a:t>02/09/2024</a:t>
            </a:fld>
            <a:endParaRPr lang="en-GB"/>
          </a:p>
        </p:txBody>
      </p:sp>
      <p:sp>
        <p:nvSpPr>
          <p:cNvPr id="5" name="Footer Placeholder 4">
            <a:extLst>
              <a:ext uri="{FF2B5EF4-FFF2-40B4-BE49-F238E27FC236}">
                <a16:creationId xmlns:a16="http://schemas.microsoft.com/office/drawing/2014/main" id="{3BC901BC-8ECE-4DFE-8DC1-DE28ABF376C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2B93EDE-7FA8-A0FE-A7E1-E55D09A54259}"/>
              </a:ext>
            </a:extLst>
          </p:cNvPr>
          <p:cNvSpPr>
            <a:spLocks noGrp="1"/>
          </p:cNvSpPr>
          <p:nvPr>
            <p:ph type="sldNum" sz="quarter" idx="12"/>
          </p:nvPr>
        </p:nvSpPr>
        <p:spPr/>
        <p:txBody>
          <a:bodyPr/>
          <a:lstStyle/>
          <a:p>
            <a:fld id="{39C0EAFD-05BE-4049-801D-226FD712920F}" type="slidenum">
              <a:rPr lang="en-GB" smtClean="0"/>
              <a:t>‹#›</a:t>
            </a:fld>
            <a:endParaRPr lang="en-GB"/>
          </a:p>
        </p:txBody>
      </p:sp>
    </p:spTree>
    <p:extLst>
      <p:ext uri="{BB962C8B-B14F-4D97-AF65-F5344CB8AC3E}">
        <p14:creationId xmlns:p14="http://schemas.microsoft.com/office/powerpoint/2010/main" val="39161857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CCDF737-0357-5856-5DCC-C0837E7EA49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FDB28B0-DFCC-7903-7BEB-C3FA01997A5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CB70900-BF9D-E6CE-6147-BA242AF2735F}"/>
              </a:ext>
            </a:extLst>
          </p:cNvPr>
          <p:cNvSpPr>
            <a:spLocks noGrp="1"/>
          </p:cNvSpPr>
          <p:nvPr>
            <p:ph type="dt" sz="half" idx="10"/>
          </p:nvPr>
        </p:nvSpPr>
        <p:spPr/>
        <p:txBody>
          <a:bodyPr/>
          <a:lstStyle/>
          <a:p>
            <a:fld id="{E4CF0BE3-6A8D-4984-B760-ED0626AB0082}" type="datetimeFigureOut">
              <a:rPr lang="en-GB" smtClean="0"/>
              <a:t>02/09/2024</a:t>
            </a:fld>
            <a:endParaRPr lang="en-GB"/>
          </a:p>
        </p:txBody>
      </p:sp>
      <p:sp>
        <p:nvSpPr>
          <p:cNvPr id="5" name="Footer Placeholder 4">
            <a:extLst>
              <a:ext uri="{FF2B5EF4-FFF2-40B4-BE49-F238E27FC236}">
                <a16:creationId xmlns:a16="http://schemas.microsoft.com/office/drawing/2014/main" id="{C8D1C756-7BB5-6559-1932-A1521118176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E722FFC-BC9E-8D21-BFDA-813690484EDD}"/>
              </a:ext>
            </a:extLst>
          </p:cNvPr>
          <p:cNvSpPr>
            <a:spLocks noGrp="1"/>
          </p:cNvSpPr>
          <p:nvPr>
            <p:ph type="sldNum" sz="quarter" idx="12"/>
          </p:nvPr>
        </p:nvSpPr>
        <p:spPr/>
        <p:txBody>
          <a:bodyPr/>
          <a:lstStyle/>
          <a:p>
            <a:fld id="{39C0EAFD-05BE-4049-801D-226FD712920F}" type="slidenum">
              <a:rPr lang="en-GB" smtClean="0"/>
              <a:t>‹#›</a:t>
            </a:fld>
            <a:endParaRPr lang="en-GB"/>
          </a:p>
        </p:txBody>
      </p:sp>
    </p:spTree>
    <p:extLst>
      <p:ext uri="{BB962C8B-B14F-4D97-AF65-F5344CB8AC3E}">
        <p14:creationId xmlns:p14="http://schemas.microsoft.com/office/powerpoint/2010/main" val="42086292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ig pip on grey background">
    <p:spTree>
      <p:nvGrpSpPr>
        <p:cNvPr id="1" name=""/>
        <p:cNvGrpSpPr/>
        <p:nvPr/>
      </p:nvGrpSpPr>
      <p:grpSpPr>
        <a:xfrm>
          <a:off x="0" y="0"/>
          <a:ext cx="0" cy="0"/>
          <a:chOff x="0" y="0"/>
          <a:chExt cx="0" cy="0"/>
        </a:xfrm>
      </p:grpSpPr>
      <p:sp>
        <p:nvSpPr>
          <p:cNvPr id="3" name="Rectangle 2" descr="Background colour" title="artefacts"/>
          <p:cNvSpPr/>
          <p:nvPr userDrawn="1"/>
        </p:nvSpPr>
        <p:spPr>
          <a:xfrm>
            <a:off x="0" y="0"/>
            <a:ext cx="12192000" cy="6858000"/>
          </a:xfrm>
          <a:prstGeom prst="rect">
            <a:avLst/>
          </a:prstGeom>
          <a:solidFill>
            <a:srgbClr val="5C5B5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title"/>
          </p:nvPr>
        </p:nvSpPr>
        <p:spPr>
          <a:xfrm>
            <a:off x="586800" y="583200"/>
            <a:ext cx="5495023" cy="1116000"/>
          </a:xfrm>
        </p:spPr>
        <p:txBody>
          <a:bodyPr>
            <a:normAutofit/>
          </a:bodyPr>
          <a:lstStyle>
            <a:lvl1pPr>
              <a:defRPr sz="3600">
                <a:solidFill>
                  <a:schemeClr val="bg1"/>
                </a:solidFill>
              </a:defRPr>
            </a:lvl1pPr>
          </a:lstStyle>
          <a:p>
            <a:r>
              <a:rPr lang="en-US"/>
              <a:t>Click to edit Master title style</a:t>
            </a:r>
          </a:p>
        </p:txBody>
      </p:sp>
      <p:cxnSp>
        <p:nvCxnSpPr>
          <p:cNvPr id="5" name="Straight Connector 4" descr="Line" title="Line"/>
          <p:cNvCxnSpPr/>
          <p:nvPr userDrawn="1"/>
        </p:nvCxnSpPr>
        <p:spPr>
          <a:xfrm>
            <a:off x="587375" y="6129338"/>
            <a:ext cx="11017250" cy="0"/>
          </a:xfrm>
          <a:prstGeom prst="line">
            <a:avLst/>
          </a:prstGeom>
          <a:ln w="38100">
            <a:solidFill>
              <a:srgbClr val="009690"/>
            </a:solidFill>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1"/>
          </p:nvPr>
        </p:nvSpPr>
        <p:spPr>
          <a:xfrm>
            <a:off x="586799" y="6274800"/>
            <a:ext cx="11017826" cy="382588"/>
          </a:xfrm>
        </p:spPr>
        <p:txBody>
          <a:bodyPr>
            <a:normAutofit/>
          </a:bodyPr>
          <a:lstStyle>
            <a:lvl1pPr marL="0" indent="0">
              <a:buNone/>
              <a:defRPr sz="1600">
                <a:solidFill>
                  <a:schemeClr val="bg1"/>
                </a:solidFill>
              </a:defRPr>
            </a:lvl1pPr>
          </a:lstStyle>
          <a:p>
            <a:pPr lvl="0"/>
            <a:r>
              <a:rPr lang="en-US"/>
              <a:t>Click to edit Master text styles</a:t>
            </a:r>
          </a:p>
        </p:txBody>
      </p:sp>
      <p:pic>
        <p:nvPicPr>
          <p:cNvPr id="8" name="Picture 7" descr="Decorative shape holding statistic or key information" title="Decorative shap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08775" y="584200"/>
            <a:ext cx="4897437" cy="4897437"/>
          </a:xfrm>
          <a:prstGeom prst="rect">
            <a:avLst/>
          </a:prstGeom>
        </p:spPr>
      </p:pic>
      <p:sp>
        <p:nvSpPr>
          <p:cNvPr id="10" name="Text Placeholder 9"/>
          <p:cNvSpPr>
            <a:spLocks noGrp="1"/>
          </p:cNvSpPr>
          <p:nvPr>
            <p:ph type="body" sz="quarter" idx="12"/>
          </p:nvPr>
        </p:nvSpPr>
        <p:spPr>
          <a:xfrm>
            <a:off x="6708775" y="583200"/>
            <a:ext cx="4895850" cy="4898437"/>
          </a:xfrm>
        </p:spPr>
        <p:txBody>
          <a:bodyPr anchor="ctr" anchorCtr="0"/>
          <a:lstStyle>
            <a:lvl1pPr marL="0" indent="0" algn="ctr">
              <a:buNone/>
              <a:defRPr b="1">
                <a:solidFill>
                  <a:schemeClr val="bg1"/>
                </a:solidFill>
              </a:defRPr>
            </a:lvl1pPr>
            <a:lvl2pPr marL="457200" indent="0">
              <a:buNone/>
              <a:defRPr b="1"/>
            </a:lvl2pPr>
            <a:lvl3pPr marL="914400" indent="0">
              <a:buNone/>
              <a:defRPr b="1"/>
            </a:lvl3pPr>
            <a:lvl4pPr marL="1371600" indent="0">
              <a:buNone/>
              <a:defRPr b="1"/>
            </a:lvl4pPr>
            <a:lvl5pPr marL="1828800" indent="0">
              <a:buNone/>
              <a:defRPr b="1"/>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2686636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Pip background, turquoise background">
    <p:spTree>
      <p:nvGrpSpPr>
        <p:cNvPr id="1" name=""/>
        <p:cNvGrpSpPr/>
        <p:nvPr/>
      </p:nvGrpSpPr>
      <p:grpSpPr>
        <a:xfrm>
          <a:off x="0" y="0"/>
          <a:ext cx="0" cy="0"/>
          <a:chOff x="0" y="0"/>
          <a:chExt cx="0" cy="0"/>
        </a:xfrm>
      </p:grpSpPr>
      <p:sp>
        <p:nvSpPr>
          <p:cNvPr id="3" name="Rectangle 2" descr="Background colour" title="Background colour"/>
          <p:cNvSpPr/>
          <p:nvPr userDrawn="1"/>
        </p:nvSpPr>
        <p:spPr>
          <a:xfrm>
            <a:off x="0" y="0"/>
            <a:ext cx="12192000" cy="6858000"/>
          </a:xfrm>
          <a:prstGeom prst="rect">
            <a:avLst/>
          </a:prstGeom>
          <a:solidFill>
            <a:srgbClr val="33B0A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56700" y="1757366"/>
            <a:ext cx="3724272" cy="3724272"/>
          </a:xfrm>
          <a:prstGeom prst="rect">
            <a:avLst/>
          </a:prstGeom>
        </p:spPr>
      </p:pic>
      <p:cxnSp>
        <p:nvCxnSpPr>
          <p:cNvPr id="5" name="Straight Connector 4" descr="Line" title="Line"/>
          <p:cNvCxnSpPr/>
          <p:nvPr userDrawn="1"/>
        </p:nvCxnSpPr>
        <p:spPr>
          <a:xfrm>
            <a:off x="587375" y="6129338"/>
            <a:ext cx="1101725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84019" y="590069"/>
            <a:ext cx="4897440" cy="4897440"/>
          </a:xfrm>
          <a:prstGeom prst="rect">
            <a:avLst/>
          </a:prstGeom>
        </p:spPr>
      </p:pic>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23964" y="-2445230"/>
            <a:ext cx="7932739" cy="7932739"/>
          </a:xfrm>
          <a:prstGeom prst="rect">
            <a:avLst/>
          </a:prstGeom>
        </p:spPr>
      </p:pic>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156700" y="584199"/>
            <a:ext cx="2454589" cy="2454589"/>
          </a:xfrm>
          <a:prstGeom prst="rect">
            <a:avLst/>
          </a:prstGeom>
        </p:spPr>
      </p:pic>
      <p:sp>
        <p:nvSpPr>
          <p:cNvPr id="9" name="Title 1"/>
          <p:cNvSpPr>
            <a:spLocks noGrp="1"/>
          </p:cNvSpPr>
          <p:nvPr>
            <p:ph type="title"/>
          </p:nvPr>
        </p:nvSpPr>
        <p:spPr>
          <a:xfrm>
            <a:off x="586800" y="583200"/>
            <a:ext cx="5495023" cy="1116000"/>
          </a:xfrm>
        </p:spPr>
        <p:txBody>
          <a:bodyPr>
            <a:normAutofit/>
          </a:bodyPr>
          <a:lstStyle>
            <a:lvl1pPr>
              <a:defRPr sz="3600">
                <a:solidFill>
                  <a:schemeClr val="bg1"/>
                </a:solidFill>
              </a:defRPr>
            </a:lvl1pPr>
          </a:lstStyle>
          <a:p>
            <a:r>
              <a:rPr lang="en-US"/>
              <a:t>Click to edit Master title style</a:t>
            </a:r>
          </a:p>
        </p:txBody>
      </p:sp>
      <p:sp>
        <p:nvSpPr>
          <p:cNvPr id="10" name="Text Placeholder 5"/>
          <p:cNvSpPr>
            <a:spLocks noGrp="1"/>
          </p:cNvSpPr>
          <p:nvPr>
            <p:ph type="body" sz="quarter" idx="11"/>
          </p:nvPr>
        </p:nvSpPr>
        <p:spPr>
          <a:xfrm>
            <a:off x="586799" y="6274800"/>
            <a:ext cx="11017826" cy="382588"/>
          </a:xfrm>
        </p:spPr>
        <p:txBody>
          <a:bodyPr>
            <a:normAutofit/>
          </a:bodyPr>
          <a:lstStyle>
            <a:lvl1pPr marL="0" indent="0">
              <a:buNone/>
              <a:defRPr sz="16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6891157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6800" y="583200"/>
            <a:ext cx="11017824" cy="926623"/>
          </a:xfrm>
          <a:prstGeom prst="rect">
            <a:avLst/>
          </a:prstGeom>
        </p:spPr>
        <p:txBody>
          <a:bodyPr lIns="0" tIns="0" rIns="0" bIns="0"/>
          <a:lstStyle>
            <a:lvl1pPr>
              <a:defRPr>
                <a:solidFill>
                  <a:srgbClr val="5C5B5A"/>
                </a:solidFill>
              </a:defRPr>
            </a:lvl1pPr>
          </a:lstStyle>
          <a:p>
            <a:r>
              <a:rPr lang="en-US"/>
              <a:t>Click to edit Master title style</a:t>
            </a:r>
          </a:p>
        </p:txBody>
      </p:sp>
      <p:sp>
        <p:nvSpPr>
          <p:cNvPr id="3" name="Content Placeholder 2"/>
          <p:cNvSpPr>
            <a:spLocks noGrp="1"/>
          </p:cNvSpPr>
          <p:nvPr>
            <p:ph idx="1"/>
          </p:nvPr>
        </p:nvSpPr>
        <p:spPr>
          <a:xfrm>
            <a:off x="586799" y="1807200"/>
            <a:ext cx="11017825" cy="4351338"/>
          </a:xfrm>
          <a:prstGeom prst="rect">
            <a:avLst/>
          </a:prstGeom>
        </p:spPr>
        <p:txBody>
          <a:bodyPr bIns="0"/>
          <a:lstStyle>
            <a:lvl1pPr>
              <a:defRPr>
                <a:solidFill>
                  <a:srgbClr val="5C5B5A"/>
                </a:solidFill>
              </a:defRPr>
            </a:lvl1pPr>
            <a:lvl2pPr>
              <a:defRPr>
                <a:solidFill>
                  <a:srgbClr val="5C5B5A"/>
                </a:solidFill>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descr="Line" title="Line"/>
          <p:cNvCxnSpPr/>
          <p:nvPr userDrawn="1"/>
        </p:nvCxnSpPr>
        <p:spPr>
          <a:xfrm>
            <a:off x="587375" y="6129338"/>
            <a:ext cx="11017250" cy="0"/>
          </a:xfrm>
          <a:prstGeom prst="line">
            <a:avLst/>
          </a:prstGeom>
          <a:ln w="38100">
            <a:solidFill>
              <a:srgbClr val="009690"/>
            </a:solidFill>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1"/>
          </p:nvPr>
        </p:nvSpPr>
        <p:spPr>
          <a:xfrm>
            <a:off x="586799" y="6274800"/>
            <a:ext cx="11017826" cy="382588"/>
          </a:xfrm>
        </p:spPr>
        <p:txBody>
          <a:bodyPr>
            <a:normAutofit/>
          </a:bodyPr>
          <a:lstStyle>
            <a:lvl1pPr marL="0" indent="0">
              <a:buNone/>
              <a:defRPr sz="1600"/>
            </a:lvl1pPr>
          </a:lstStyle>
          <a:p>
            <a:pPr lvl="0"/>
            <a:r>
              <a:rPr lang="en-US"/>
              <a:t>Click to edit Master text styles</a:t>
            </a:r>
          </a:p>
        </p:txBody>
      </p:sp>
    </p:spTree>
    <p:extLst>
      <p:ext uri="{BB962C8B-B14F-4D97-AF65-F5344CB8AC3E}">
        <p14:creationId xmlns:p14="http://schemas.microsoft.com/office/powerpoint/2010/main" val="23425499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Large type, turquoise background">
    <p:spTree>
      <p:nvGrpSpPr>
        <p:cNvPr id="1" name=""/>
        <p:cNvGrpSpPr/>
        <p:nvPr/>
      </p:nvGrpSpPr>
      <p:grpSpPr>
        <a:xfrm>
          <a:off x="0" y="0"/>
          <a:ext cx="0" cy="0"/>
          <a:chOff x="0" y="0"/>
          <a:chExt cx="0" cy="0"/>
        </a:xfrm>
      </p:grpSpPr>
      <p:sp>
        <p:nvSpPr>
          <p:cNvPr id="3" name="Rectangle 2" descr="Background colour" title="artefacts"/>
          <p:cNvSpPr/>
          <p:nvPr userDrawn="1"/>
        </p:nvSpPr>
        <p:spPr>
          <a:xfrm>
            <a:off x="0" y="0"/>
            <a:ext cx="12192000" cy="6858000"/>
          </a:xfrm>
          <a:prstGeom prst="rect">
            <a:avLst/>
          </a:prstGeom>
          <a:solidFill>
            <a:srgbClr val="0096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27B0F"/>
              </a:solidFill>
            </a:endParaRPr>
          </a:p>
        </p:txBody>
      </p:sp>
      <p:sp>
        <p:nvSpPr>
          <p:cNvPr id="4" name="Title 1"/>
          <p:cNvSpPr>
            <a:spLocks noGrp="1"/>
          </p:cNvSpPr>
          <p:nvPr>
            <p:ph type="title"/>
          </p:nvPr>
        </p:nvSpPr>
        <p:spPr>
          <a:xfrm>
            <a:off x="586800" y="583200"/>
            <a:ext cx="10515600" cy="1116000"/>
          </a:xfrm>
        </p:spPr>
        <p:txBody>
          <a:bodyPr>
            <a:normAutofit/>
          </a:bodyPr>
          <a:lstStyle>
            <a:lvl1pPr>
              <a:defRPr sz="3600">
                <a:solidFill>
                  <a:schemeClr val="bg1"/>
                </a:solidFill>
              </a:defRPr>
            </a:lvl1pPr>
          </a:lstStyle>
          <a:p>
            <a:r>
              <a:rPr lang="en-US"/>
              <a:t>Click to edit Master title style</a:t>
            </a:r>
          </a:p>
        </p:txBody>
      </p:sp>
      <p:cxnSp>
        <p:nvCxnSpPr>
          <p:cNvPr id="5" name="Straight Connector 4" descr="Line" title="Line"/>
          <p:cNvCxnSpPr/>
          <p:nvPr userDrawn="1"/>
        </p:nvCxnSpPr>
        <p:spPr>
          <a:xfrm>
            <a:off x="587375" y="6129338"/>
            <a:ext cx="1101725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1"/>
          </p:nvPr>
        </p:nvSpPr>
        <p:spPr>
          <a:xfrm>
            <a:off x="586799" y="6274800"/>
            <a:ext cx="11017826" cy="382588"/>
          </a:xfrm>
        </p:spPr>
        <p:txBody>
          <a:bodyPr>
            <a:normAutofit/>
          </a:bodyPr>
          <a:lstStyle>
            <a:lvl1pPr marL="0" indent="0">
              <a:buNone/>
              <a:defRPr sz="16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2366651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586800" y="583200"/>
            <a:ext cx="10515600" cy="586800"/>
          </a:xfrm>
          <a:prstGeom prst="rect">
            <a:avLst/>
          </a:prstGeom>
        </p:spPr>
        <p:txBody>
          <a:bodyPr/>
          <a:lstStyle/>
          <a:p>
            <a:r>
              <a:rPr lang="en-US"/>
              <a:t>Click to edit Master title style</a:t>
            </a:r>
          </a:p>
        </p:txBody>
      </p:sp>
      <p:cxnSp>
        <p:nvCxnSpPr>
          <p:cNvPr id="6" name="Straight Connector 5" descr="Line" title="Line"/>
          <p:cNvCxnSpPr/>
          <p:nvPr userDrawn="1"/>
        </p:nvCxnSpPr>
        <p:spPr>
          <a:xfrm>
            <a:off x="587375" y="6341482"/>
            <a:ext cx="11017250" cy="0"/>
          </a:xfrm>
          <a:prstGeom prst="line">
            <a:avLst/>
          </a:prstGeom>
          <a:ln w="38100">
            <a:solidFill>
              <a:srgbClr val="009690"/>
            </a:solidFill>
          </a:ln>
        </p:spPr>
        <p:style>
          <a:lnRef idx="1">
            <a:schemeClr val="accent1"/>
          </a:lnRef>
          <a:fillRef idx="0">
            <a:schemeClr val="accent1"/>
          </a:fillRef>
          <a:effectRef idx="0">
            <a:schemeClr val="accent1"/>
          </a:effectRef>
          <a:fontRef idx="minor">
            <a:schemeClr val="tx1"/>
          </a:fontRef>
        </p:style>
      </p:cxnSp>
      <p:sp>
        <p:nvSpPr>
          <p:cNvPr id="5" name="Text Placeholder 5"/>
          <p:cNvSpPr>
            <a:spLocks noGrp="1"/>
          </p:cNvSpPr>
          <p:nvPr>
            <p:ph type="body" sz="quarter" idx="11"/>
          </p:nvPr>
        </p:nvSpPr>
        <p:spPr>
          <a:xfrm>
            <a:off x="586799" y="6274800"/>
            <a:ext cx="11017826" cy="382588"/>
          </a:xfrm>
        </p:spPr>
        <p:txBody>
          <a:bodyPr>
            <a:normAutofit/>
          </a:bodyPr>
          <a:lstStyle>
            <a:lvl1pPr marL="0" indent="0">
              <a:buNone/>
              <a:defRPr sz="1600"/>
            </a:lvl1pPr>
          </a:lstStyle>
          <a:p>
            <a:pPr lvl="0"/>
            <a:r>
              <a:rPr lang="en-US"/>
              <a:t>Click to edit Master text styles</a:t>
            </a:r>
          </a:p>
        </p:txBody>
      </p:sp>
    </p:spTree>
    <p:extLst>
      <p:ext uri="{BB962C8B-B14F-4D97-AF65-F5344CB8AC3E}">
        <p14:creationId xmlns:p14="http://schemas.microsoft.com/office/powerpoint/2010/main" val="33211173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descr="Background colour" title="artefacts"/>
          <p:cNvSpPr/>
          <p:nvPr userDrawn="1"/>
        </p:nvSpPr>
        <p:spPr>
          <a:xfrm>
            <a:off x="0" y="0"/>
            <a:ext cx="12192000" cy="6858000"/>
          </a:xfrm>
          <a:prstGeom prst="rect">
            <a:avLst/>
          </a:prstGeom>
          <a:solidFill>
            <a:srgbClr val="5C5B5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Greater Manchester – Going Things Differently" title="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62976" y="487951"/>
            <a:ext cx="2669913" cy="962326"/>
          </a:xfrm>
          <a:prstGeom prst="rect">
            <a:avLst/>
          </a:prstGeom>
        </p:spPr>
      </p:pic>
      <p:pic>
        <p:nvPicPr>
          <p:cNvPr id="10" name="Picture 9" descr="Decorative pattern" title="Decorative pattern"/>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7375" y="3513007"/>
            <a:ext cx="11017250" cy="2760793"/>
          </a:xfrm>
          <a:prstGeom prst="rect">
            <a:avLst/>
          </a:prstGeom>
        </p:spPr>
      </p:pic>
      <p:sp>
        <p:nvSpPr>
          <p:cNvPr id="2" name="Title 1"/>
          <p:cNvSpPr>
            <a:spLocks noGrp="1"/>
          </p:cNvSpPr>
          <p:nvPr>
            <p:ph type="title"/>
          </p:nvPr>
        </p:nvSpPr>
        <p:spPr>
          <a:xfrm>
            <a:off x="586800" y="1807200"/>
            <a:ext cx="10515600" cy="1116000"/>
          </a:xfrm>
        </p:spPr>
        <p:txBody>
          <a:bodyPr/>
          <a:lstStyle>
            <a:lvl1pPr>
              <a:defRPr>
                <a:solidFill>
                  <a:schemeClr val="bg1"/>
                </a:solidFill>
              </a:defRPr>
            </a:lvl1pPr>
          </a:lstStyle>
          <a:p>
            <a:r>
              <a:rPr lang="en-US"/>
              <a:t>Click to edit Master title style</a:t>
            </a:r>
          </a:p>
        </p:txBody>
      </p:sp>
      <p:sp>
        <p:nvSpPr>
          <p:cNvPr id="6" name="Text Placeholder 5"/>
          <p:cNvSpPr>
            <a:spLocks noGrp="1"/>
          </p:cNvSpPr>
          <p:nvPr>
            <p:ph type="body" sz="quarter" idx="10" hasCustomPrompt="1"/>
          </p:nvPr>
        </p:nvSpPr>
        <p:spPr>
          <a:xfrm>
            <a:off x="586800" y="2678400"/>
            <a:ext cx="5278438" cy="742950"/>
          </a:xfrm>
        </p:spPr>
        <p:txBody>
          <a:bodyPr>
            <a:normAutofit/>
          </a:bodyPr>
          <a:lstStyle>
            <a:lvl1pPr marL="0" indent="0">
              <a:buNone/>
              <a:defRPr sz="2400" b="1">
                <a:solidFill>
                  <a:schemeClr val="bg1"/>
                </a:solidFill>
              </a:defRPr>
            </a:lvl1pPr>
          </a:lstStyle>
          <a:p>
            <a:pPr lvl="0"/>
            <a:r>
              <a:rPr lang="en-US"/>
              <a:t>Sub-heading</a:t>
            </a:r>
          </a:p>
        </p:txBody>
      </p:sp>
    </p:spTree>
    <p:extLst>
      <p:ext uri="{BB962C8B-B14F-4D97-AF65-F5344CB8AC3E}">
        <p14:creationId xmlns:p14="http://schemas.microsoft.com/office/powerpoint/2010/main" val="13868011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6800" y="583200"/>
            <a:ext cx="11017824" cy="926623"/>
          </a:xfrm>
          <a:prstGeom prst="rect">
            <a:avLst/>
          </a:prstGeom>
        </p:spPr>
        <p:txBody>
          <a:bodyPr lIns="0" tIns="0" rIns="0" bIns="0"/>
          <a:lstStyle>
            <a:lvl1pPr>
              <a:defRPr>
                <a:solidFill>
                  <a:srgbClr val="5C5B5A"/>
                </a:solidFill>
              </a:defRPr>
            </a:lvl1pPr>
          </a:lstStyle>
          <a:p>
            <a:r>
              <a:rPr lang="en-US"/>
              <a:t>Click to edit Master title style</a:t>
            </a:r>
          </a:p>
        </p:txBody>
      </p:sp>
      <p:sp>
        <p:nvSpPr>
          <p:cNvPr id="3" name="Content Placeholder 2"/>
          <p:cNvSpPr>
            <a:spLocks noGrp="1"/>
          </p:cNvSpPr>
          <p:nvPr>
            <p:ph idx="1"/>
          </p:nvPr>
        </p:nvSpPr>
        <p:spPr>
          <a:xfrm>
            <a:off x="586799" y="1807200"/>
            <a:ext cx="11017825" cy="4351338"/>
          </a:xfrm>
          <a:prstGeom prst="rect">
            <a:avLst/>
          </a:prstGeom>
        </p:spPr>
        <p:txBody>
          <a:bodyPr bIns="0"/>
          <a:lstStyle>
            <a:lvl1pPr>
              <a:defRPr>
                <a:solidFill>
                  <a:srgbClr val="5C5B5A"/>
                </a:solidFill>
              </a:defRPr>
            </a:lvl1pPr>
            <a:lvl2pPr>
              <a:defRPr>
                <a:solidFill>
                  <a:srgbClr val="5C5B5A"/>
                </a:solidFill>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descr="Line" title="Line"/>
          <p:cNvCxnSpPr/>
          <p:nvPr userDrawn="1"/>
        </p:nvCxnSpPr>
        <p:spPr>
          <a:xfrm>
            <a:off x="587375" y="6129338"/>
            <a:ext cx="11017250" cy="0"/>
          </a:xfrm>
          <a:prstGeom prst="line">
            <a:avLst/>
          </a:prstGeom>
          <a:ln w="38100">
            <a:solidFill>
              <a:srgbClr val="009690"/>
            </a:solidFill>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1"/>
          </p:nvPr>
        </p:nvSpPr>
        <p:spPr>
          <a:xfrm>
            <a:off x="586799" y="6274800"/>
            <a:ext cx="11017826" cy="382588"/>
          </a:xfrm>
        </p:spPr>
        <p:txBody>
          <a:bodyPr>
            <a:normAutofit/>
          </a:bodyPr>
          <a:lstStyle>
            <a:lvl1pPr marL="0" indent="0">
              <a:buNone/>
              <a:defRPr sz="1600"/>
            </a:lvl1pPr>
          </a:lstStyle>
          <a:p>
            <a:pPr lvl="0"/>
            <a:r>
              <a:rPr lang="en-US"/>
              <a:t>Click to edit Master text styles</a:t>
            </a:r>
          </a:p>
        </p:txBody>
      </p:sp>
    </p:spTree>
    <p:extLst>
      <p:ext uri="{BB962C8B-B14F-4D97-AF65-F5344CB8AC3E}">
        <p14:creationId xmlns:p14="http://schemas.microsoft.com/office/powerpoint/2010/main" val="7025583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86800" y="1710000"/>
            <a:ext cx="10515600" cy="2852737"/>
          </a:xfrm>
          <a:prstGeom prst="rect">
            <a:avLst/>
          </a:prstGeom>
        </p:spPr>
        <p:txBody>
          <a:bodyPr anchor="t" anchorCtr="0"/>
          <a:lstStyle>
            <a:lvl1pPr>
              <a:defRPr sz="6000"/>
            </a:lvl1pPr>
          </a:lstStyle>
          <a:p>
            <a:r>
              <a:rPr lang="en-US"/>
              <a:t>Click to edit Master title style</a:t>
            </a:r>
          </a:p>
        </p:txBody>
      </p:sp>
      <p:cxnSp>
        <p:nvCxnSpPr>
          <p:cNvPr id="9" name="Straight Connector 8" descr="Line" title="Line"/>
          <p:cNvCxnSpPr/>
          <p:nvPr userDrawn="1"/>
        </p:nvCxnSpPr>
        <p:spPr>
          <a:xfrm>
            <a:off x="587375" y="6129338"/>
            <a:ext cx="11017250" cy="0"/>
          </a:xfrm>
          <a:prstGeom prst="line">
            <a:avLst/>
          </a:prstGeom>
          <a:ln w="38100">
            <a:solidFill>
              <a:srgbClr val="009690"/>
            </a:solidFill>
          </a:ln>
        </p:spPr>
        <p:style>
          <a:lnRef idx="1">
            <a:schemeClr val="accent1"/>
          </a:lnRef>
          <a:fillRef idx="0">
            <a:schemeClr val="accent1"/>
          </a:fillRef>
          <a:effectRef idx="0">
            <a:schemeClr val="accent1"/>
          </a:effectRef>
          <a:fontRef idx="minor">
            <a:schemeClr val="tx1"/>
          </a:fontRef>
        </p:style>
      </p:cxnSp>
      <p:sp>
        <p:nvSpPr>
          <p:cNvPr id="5" name="Text Placeholder 5"/>
          <p:cNvSpPr>
            <a:spLocks noGrp="1"/>
          </p:cNvSpPr>
          <p:nvPr>
            <p:ph type="body" sz="quarter" idx="11"/>
          </p:nvPr>
        </p:nvSpPr>
        <p:spPr>
          <a:xfrm>
            <a:off x="586799" y="6274800"/>
            <a:ext cx="11017826" cy="382588"/>
          </a:xfrm>
        </p:spPr>
        <p:txBody>
          <a:bodyPr>
            <a:normAutofit/>
          </a:bodyPr>
          <a:lstStyle>
            <a:lvl1pPr marL="0" indent="0">
              <a:buNone/>
              <a:defRPr sz="1600"/>
            </a:lvl1pPr>
          </a:lstStyle>
          <a:p>
            <a:pPr lvl="0"/>
            <a:r>
              <a:rPr lang="en-US"/>
              <a:t>Click to edit Master text styles</a:t>
            </a:r>
          </a:p>
        </p:txBody>
      </p:sp>
    </p:spTree>
    <p:extLst>
      <p:ext uri="{BB962C8B-B14F-4D97-AF65-F5344CB8AC3E}">
        <p14:creationId xmlns:p14="http://schemas.microsoft.com/office/powerpoint/2010/main" val="33270001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26876-4492-40F4-9593-50CDF23D9EC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E50C26B-DAE0-E0F4-3435-FC2C2EC9524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74F1646-EF59-AAEA-F8D4-DE2581C54ADB}"/>
              </a:ext>
            </a:extLst>
          </p:cNvPr>
          <p:cNvSpPr>
            <a:spLocks noGrp="1"/>
          </p:cNvSpPr>
          <p:nvPr>
            <p:ph type="dt" sz="half" idx="10"/>
          </p:nvPr>
        </p:nvSpPr>
        <p:spPr/>
        <p:txBody>
          <a:bodyPr/>
          <a:lstStyle/>
          <a:p>
            <a:fld id="{E4CF0BE3-6A8D-4984-B760-ED0626AB0082}" type="datetimeFigureOut">
              <a:rPr lang="en-GB" smtClean="0"/>
              <a:t>02/09/2024</a:t>
            </a:fld>
            <a:endParaRPr lang="en-GB"/>
          </a:p>
        </p:txBody>
      </p:sp>
      <p:sp>
        <p:nvSpPr>
          <p:cNvPr id="5" name="Footer Placeholder 4">
            <a:extLst>
              <a:ext uri="{FF2B5EF4-FFF2-40B4-BE49-F238E27FC236}">
                <a16:creationId xmlns:a16="http://schemas.microsoft.com/office/drawing/2014/main" id="{3261367D-9F00-5A88-BBDC-53E046A1B7E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F5BF9FC-5FB4-33BD-084F-C5D70E1CF40A}"/>
              </a:ext>
            </a:extLst>
          </p:cNvPr>
          <p:cNvSpPr>
            <a:spLocks noGrp="1"/>
          </p:cNvSpPr>
          <p:nvPr>
            <p:ph type="sldNum" sz="quarter" idx="12"/>
          </p:nvPr>
        </p:nvSpPr>
        <p:spPr/>
        <p:txBody>
          <a:bodyPr/>
          <a:lstStyle/>
          <a:p>
            <a:fld id="{39C0EAFD-05BE-4049-801D-226FD712920F}" type="slidenum">
              <a:rPr lang="en-GB" smtClean="0"/>
              <a:t>‹#›</a:t>
            </a:fld>
            <a:endParaRPr lang="en-GB"/>
          </a:p>
        </p:txBody>
      </p:sp>
    </p:spTree>
    <p:extLst>
      <p:ext uri="{BB962C8B-B14F-4D97-AF65-F5344CB8AC3E}">
        <p14:creationId xmlns:p14="http://schemas.microsoft.com/office/powerpoint/2010/main" val="40201536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6800" y="583200"/>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586800" y="1807200"/>
            <a:ext cx="5292000" cy="3671999"/>
          </a:xfrm>
          <a:prstGeom prst="rect">
            <a:avLst/>
          </a:prstGeom>
        </p:spPr>
        <p:txBody>
          <a:bodyPr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10800" y="1807200"/>
            <a:ext cx="5292000" cy="367199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descr="Line" title="Line"/>
          <p:cNvCxnSpPr/>
          <p:nvPr userDrawn="1"/>
        </p:nvCxnSpPr>
        <p:spPr>
          <a:xfrm>
            <a:off x="587375" y="6129338"/>
            <a:ext cx="11017250" cy="0"/>
          </a:xfrm>
          <a:prstGeom prst="line">
            <a:avLst/>
          </a:prstGeom>
          <a:ln w="38100">
            <a:solidFill>
              <a:srgbClr val="009690"/>
            </a:solidFill>
          </a:ln>
        </p:spPr>
        <p:style>
          <a:lnRef idx="1">
            <a:schemeClr val="accent1"/>
          </a:lnRef>
          <a:fillRef idx="0">
            <a:schemeClr val="accent1"/>
          </a:fillRef>
          <a:effectRef idx="0">
            <a:schemeClr val="accent1"/>
          </a:effectRef>
          <a:fontRef idx="minor">
            <a:schemeClr val="tx1"/>
          </a:fontRef>
        </p:style>
      </p:cxnSp>
      <p:sp>
        <p:nvSpPr>
          <p:cNvPr id="7" name="Text Placeholder 5"/>
          <p:cNvSpPr>
            <a:spLocks noGrp="1"/>
          </p:cNvSpPr>
          <p:nvPr>
            <p:ph type="body" sz="quarter" idx="11"/>
          </p:nvPr>
        </p:nvSpPr>
        <p:spPr>
          <a:xfrm>
            <a:off x="586799" y="6274800"/>
            <a:ext cx="11017826" cy="382588"/>
          </a:xfrm>
        </p:spPr>
        <p:txBody>
          <a:bodyPr>
            <a:normAutofit/>
          </a:bodyPr>
          <a:lstStyle>
            <a:lvl1pPr marL="0" indent="0">
              <a:buNone/>
              <a:defRPr sz="1600"/>
            </a:lvl1pPr>
          </a:lstStyle>
          <a:p>
            <a:pPr lvl="0"/>
            <a:r>
              <a:rPr lang="en-US"/>
              <a:t>Click to edit Master text styles</a:t>
            </a:r>
          </a:p>
        </p:txBody>
      </p:sp>
    </p:spTree>
    <p:extLst>
      <p:ext uri="{BB962C8B-B14F-4D97-AF65-F5344CB8AC3E}">
        <p14:creationId xmlns:p14="http://schemas.microsoft.com/office/powerpoint/2010/main" val="32154537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86800" y="586800"/>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586799" y="1807200"/>
            <a:ext cx="5292000" cy="823912"/>
          </a:xfrm>
          <a:prstGeom prst="rect">
            <a:avLst/>
          </a:prstGeo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6799" y="2520000"/>
            <a:ext cx="5292000" cy="2962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10800" y="1807200"/>
            <a:ext cx="5292000" cy="823912"/>
          </a:xfrm>
          <a:prstGeom prst="rect">
            <a:avLst/>
          </a:prstGeo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10800" y="2520000"/>
            <a:ext cx="5292000" cy="2962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descr="Line" title="Line"/>
          <p:cNvCxnSpPr/>
          <p:nvPr userDrawn="1"/>
        </p:nvCxnSpPr>
        <p:spPr>
          <a:xfrm>
            <a:off x="587375" y="6129338"/>
            <a:ext cx="11017250" cy="0"/>
          </a:xfrm>
          <a:prstGeom prst="line">
            <a:avLst/>
          </a:prstGeom>
          <a:ln w="38100">
            <a:solidFill>
              <a:srgbClr val="009690"/>
            </a:solidFill>
          </a:ln>
        </p:spPr>
        <p:style>
          <a:lnRef idx="1">
            <a:schemeClr val="accent1"/>
          </a:lnRef>
          <a:fillRef idx="0">
            <a:schemeClr val="accent1"/>
          </a:fillRef>
          <a:effectRef idx="0">
            <a:schemeClr val="accent1"/>
          </a:effectRef>
          <a:fontRef idx="minor">
            <a:schemeClr val="tx1"/>
          </a:fontRef>
        </p:style>
      </p:cxnSp>
      <p:sp>
        <p:nvSpPr>
          <p:cNvPr id="9" name="Text Placeholder 5"/>
          <p:cNvSpPr>
            <a:spLocks noGrp="1"/>
          </p:cNvSpPr>
          <p:nvPr>
            <p:ph type="body" sz="quarter" idx="11"/>
          </p:nvPr>
        </p:nvSpPr>
        <p:spPr>
          <a:xfrm>
            <a:off x="586799" y="6274800"/>
            <a:ext cx="11017826" cy="382588"/>
          </a:xfrm>
        </p:spPr>
        <p:txBody>
          <a:bodyPr>
            <a:normAutofit/>
          </a:bodyPr>
          <a:lstStyle>
            <a:lvl1pPr marL="0" indent="0">
              <a:buNone/>
              <a:defRPr sz="1600"/>
            </a:lvl1pPr>
          </a:lstStyle>
          <a:p>
            <a:pPr lvl="0"/>
            <a:r>
              <a:rPr lang="en-US"/>
              <a:t>Click to edit Master text styles</a:t>
            </a:r>
          </a:p>
        </p:txBody>
      </p:sp>
    </p:spTree>
    <p:extLst>
      <p:ext uri="{BB962C8B-B14F-4D97-AF65-F5344CB8AC3E}">
        <p14:creationId xmlns:p14="http://schemas.microsoft.com/office/powerpoint/2010/main" val="4728320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86800" y="583200"/>
            <a:ext cx="10515600" cy="586800"/>
          </a:xfrm>
          <a:prstGeom prst="rect">
            <a:avLst/>
          </a:prstGeom>
        </p:spPr>
        <p:txBody>
          <a:bodyPr/>
          <a:lstStyle/>
          <a:p>
            <a:r>
              <a:rPr lang="en-US"/>
              <a:t>Click to edit Master title style</a:t>
            </a:r>
          </a:p>
        </p:txBody>
      </p:sp>
      <p:cxnSp>
        <p:nvCxnSpPr>
          <p:cNvPr id="6" name="Straight Connector 5" descr="Line" title="Line"/>
          <p:cNvCxnSpPr/>
          <p:nvPr userDrawn="1"/>
        </p:nvCxnSpPr>
        <p:spPr>
          <a:xfrm>
            <a:off x="587375" y="6341482"/>
            <a:ext cx="11017250" cy="0"/>
          </a:xfrm>
          <a:prstGeom prst="line">
            <a:avLst/>
          </a:prstGeom>
          <a:ln w="38100">
            <a:solidFill>
              <a:srgbClr val="009690"/>
            </a:solidFill>
          </a:ln>
        </p:spPr>
        <p:style>
          <a:lnRef idx="1">
            <a:schemeClr val="accent1"/>
          </a:lnRef>
          <a:fillRef idx="0">
            <a:schemeClr val="accent1"/>
          </a:fillRef>
          <a:effectRef idx="0">
            <a:schemeClr val="accent1"/>
          </a:effectRef>
          <a:fontRef idx="minor">
            <a:schemeClr val="tx1"/>
          </a:fontRef>
        </p:style>
      </p:cxnSp>
      <p:sp>
        <p:nvSpPr>
          <p:cNvPr id="5" name="Text Placeholder 5"/>
          <p:cNvSpPr>
            <a:spLocks noGrp="1"/>
          </p:cNvSpPr>
          <p:nvPr>
            <p:ph type="body" sz="quarter" idx="11"/>
          </p:nvPr>
        </p:nvSpPr>
        <p:spPr>
          <a:xfrm>
            <a:off x="586799" y="6274800"/>
            <a:ext cx="11017826" cy="382588"/>
          </a:xfrm>
        </p:spPr>
        <p:txBody>
          <a:bodyPr>
            <a:normAutofit/>
          </a:bodyPr>
          <a:lstStyle>
            <a:lvl1pPr marL="0" indent="0">
              <a:buNone/>
              <a:defRPr sz="1600"/>
            </a:lvl1pPr>
          </a:lstStyle>
          <a:p>
            <a:pPr lvl="0"/>
            <a:r>
              <a:rPr lang="en-US"/>
              <a:t>Click to edit Master text styles</a:t>
            </a:r>
          </a:p>
        </p:txBody>
      </p:sp>
    </p:spTree>
    <p:extLst>
      <p:ext uri="{BB962C8B-B14F-4D97-AF65-F5344CB8AC3E}">
        <p14:creationId xmlns:p14="http://schemas.microsoft.com/office/powerpoint/2010/main" val="40069446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9186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arge type, grey background">
    <p:spTree>
      <p:nvGrpSpPr>
        <p:cNvPr id="1" name=""/>
        <p:cNvGrpSpPr/>
        <p:nvPr/>
      </p:nvGrpSpPr>
      <p:grpSpPr>
        <a:xfrm>
          <a:off x="0" y="0"/>
          <a:ext cx="0" cy="0"/>
          <a:chOff x="0" y="0"/>
          <a:chExt cx="0" cy="0"/>
        </a:xfrm>
      </p:grpSpPr>
      <p:sp>
        <p:nvSpPr>
          <p:cNvPr id="5" name="Rectangle 4" descr="Background colour" title="artefacts"/>
          <p:cNvSpPr/>
          <p:nvPr userDrawn="1"/>
        </p:nvSpPr>
        <p:spPr>
          <a:xfrm>
            <a:off x="0" y="0"/>
            <a:ext cx="12192000" cy="6858000"/>
          </a:xfrm>
          <a:prstGeom prst="rect">
            <a:avLst/>
          </a:prstGeom>
          <a:solidFill>
            <a:srgbClr val="5C5B5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a:spLocks noGrp="1"/>
          </p:cNvSpPr>
          <p:nvPr>
            <p:ph type="title"/>
          </p:nvPr>
        </p:nvSpPr>
        <p:spPr>
          <a:xfrm>
            <a:off x="586800" y="583200"/>
            <a:ext cx="10515600" cy="1116000"/>
          </a:xfrm>
        </p:spPr>
        <p:txBody>
          <a:bodyPr>
            <a:normAutofit/>
          </a:bodyPr>
          <a:lstStyle>
            <a:lvl1pPr>
              <a:defRPr sz="3600">
                <a:solidFill>
                  <a:schemeClr val="bg1"/>
                </a:solidFill>
              </a:defRPr>
            </a:lvl1pPr>
          </a:lstStyle>
          <a:p>
            <a:r>
              <a:rPr lang="en-US"/>
              <a:t>Click to edit Master title style</a:t>
            </a:r>
          </a:p>
        </p:txBody>
      </p:sp>
      <p:cxnSp>
        <p:nvCxnSpPr>
          <p:cNvPr id="3" name="Straight Connector 2" descr="Line" title="Line"/>
          <p:cNvCxnSpPr/>
          <p:nvPr userDrawn="1"/>
        </p:nvCxnSpPr>
        <p:spPr>
          <a:xfrm>
            <a:off x="587375" y="6129338"/>
            <a:ext cx="11017250" cy="0"/>
          </a:xfrm>
          <a:prstGeom prst="line">
            <a:avLst/>
          </a:prstGeom>
          <a:ln w="38100">
            <a:solidFill>
              <a:srgbClr val="009690"/>
            </a:solidFill>
          </a:ln>
        </p:spPr>
        <p:style>
          <a:lnRef idx="1">
            <a:schemeClr val="accent1"/>
          </a:lnRef>
          <a:fillRef idx="0">
            <a:schemeClr val="accent1"/>
          </a:fillRef>
          <a:effectRef idx="0">
            <a:schemeClr val="accent1"/>
          </a:effectRef>
          <a:fontRef idx="minor">
            <a:schemeClr val="tx1"/>
          </a:fontRef>
        </p:style>
      </p:cxnSp>
      <p:sp>
        <p:nvSpPr>
          <p:cNvPr id="9" name="Text Placeholder 5"/>
          <p:cNvSpPr>
            <a:spLocks noGrp="1"/>
          </p:cNvSpPr>
          <p:nvPr>
            <p:ph type="body" sz="quarter" idx="11"/>
          </p:nvPr>
        </p:nvSpPr>
        <p:spPr>
          <a:xfrm>
            <a:off x="586799" y="6274800"/>
            <a:ext cx="11017826" cy="382588"/>
          </a:xfrm>
        </p:spPr>
        <p:txBody>
          <a:bodyPr>
            <a:normAutofit/>
          </a:bodyPr>
          <a:lstStyle>
            <a:lvl1pPr marL="0" indent="0">
              <a:buNone/>
              <a:defRPr sz="16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1261802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Large type, turquoise background">
    <p:spTree>
      <p:nvGrpSpPr>
        <p:cNvPr id="1" name=""/>
        <p:cNvGrpSpPr/>
        <p:nvPr/>
      </p:nvGrpSpPr>
      <p:grpSpPr>
        <a:xfrm>
          <a:off x="0" y="0"/>
          <a:ext cx="0" cy="0"/>
          <a:chOff x="0" y="0"/>
          <a:chExt cx="0" cy="0"/>
        </a:xfrm>
      </p:grpSpPr>
      <p:sp>
        <p:nvSpPr>
          <p:cNvPr id="3" name="Rectangle 2" descr="Background colour" title="artefacts"/>
          <p:cNvSpPr/>
          <p:nvPr userDrawn="1"/>
        </p:nvSpPr>
        <p:spPr>
          <a:xfrm>
            <a:off x="0" y="0"/>
            <a:ext cx="12192000" cy="6858000"/>
          </a:xfrm>
          <a:prstGeom prst="rect">
            <a:avLst/>
          </a:prstGeom>
          <a:solidFill>
            <a:srgbClr val="0096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27B0F"/>
              </a:solidFill>
            </a:endParaRPr>
          </a:p>
        </p:txBody>
      </p:sp>
      <p:sp>
        <p:nvSpPr>
          <p:cNvPr id="4" name="Title 1"/>
          <p:cNvSpPr>
            <a:spLocks noGrp="1"/>
          </p:cNvSpPr>
          <p:nvPr>
            <p:ph type="title"/>
          </p:nvPr>
        </p:nvSpPr>
        <p:spPr>
          <a:xfrm>
            <a:off x="586800" y="583200"/>
            <a:ext cx="10515600" cy="1116000"/>
          </a:xfrm>
        </p:spPr>
        <p:txBody>
          <a:bodyPr>
            <a:normAutofit/>
          </a:bodyPr>
          <a:lstStyle>
            <a:lvl1pPr>
              <a:defRPr sz="3600">
                <a:solidFill>
                  <a:schemeClr val="bg1"/>
                </a:solidFill>
              </a:defRPr>
            </a:lvl1pPr>
          </a:lstStyle>
          <a:p>
            <a:r>
              <a:rPr lang="en-US"/>
              <a:t>Click to edit Master title style</a:t>
            </a:r>
          </a:p>
        </p:txBody>
      </p:sp>
      <p:cxnSp>
        <p:nvCxnSpPr>
          <p:cNvPr id="5" name="Straight Connector 4" descr="Line" title="Line"/>
          <p:cNvCxnSpPr/>
          <p:nvPr userDrawn="1"/>
        </p:nvCxnSpPr>
        <p:spPr>
          <a:xfrm>
            <a:off x="587375" y="6129338"/>
            <a:ext cx="1101725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1"/>
          </p:nvPr>
        </p:nvSpPr>
        <p:spPr>
          <a:xfrm>
            <a:off x="586799" y="6274800"/>
            <a:ext cx="11017826" cy="382588"/>
          </a:xfrm>
        </p:spPr>
        <p:txBody>
          <a:bodyPr>
            <a:normAutofit/>
          </a:bodyPr>
          <a:lstStyle>
            <a:lvl1pPr marL="0" indent="0">
              <a:buNone/>
              <a:defRPr sz="16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33356006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ig pip on grey background">
    <p:spTree>
      <p:nvGrpSpPr>
        <p:cNvPr id="1" name=""/>
        <p:cNvGrpSpPr/>
        <p:nvPr/>
      </p:nvGrpSpPr>
      <p:grpSpPr>
        <a:xfrm>
          <a:off x="0" y="0"/>
          <a:ext cx="0" cy="0"/>
          <a:chOff x="0" y="0"/>
          <a:chExt cx="0" cy="0"/>
        </a:xfrm>
      </p:grpSpPr>
      <p:sp>
        <p:nvSpPr>
          <p:cNvPr id="3" name="Rectangle 2" descr="Background colour" title="artefacts"/>
          <p:cNvSpPr/>
          <p:nvPr userDrawn="1"/>
        </p:nvSpPr>
        <p:spPr>
          <a:xfrm>
            <a:off x="0" y="0"/>
            <a:ext cx="12192000" cy="6858000"/>
          </a:xfrm>
          <a:prstGeom prst="rect">
            <a:avLst/>
          </a:prstGeom>
          <a:solidFill>
            <a:srgbClr val="5C5B5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title"/>
          </p:nvPr>
        </p:nvSpPr>
        <p:spPr>
          <a:xfrm>
            <a:off x="586800" y="583200"/>
            <a:ext cx="5495023" cy="1116000"/>
          </a:xfrm>
        </p:spPr>
        <p:txBody>
          <a:bodyPr>
            <a:normAutofit/>
          </a:bodyPr>
          <a:lstStyle>
            <a:lvl1pPr>
              <a:defRPr sz="3600">
                <a:solidFill>
                  <a:schemeClr val="bg1"/>
                </a:solidFill>
              </a:defRPr>
            </a:lvl1pPr>
          </a:lstStyle>
          <a:p>
            <a:r>
              <a:rPr lang="en-US"/>
              <a:t>Click to edit Master title style</a:t>
            </a:r>
          </a:p>
        </p:txBody>
      </p:sp>
      <p:cxnSp>
        <p:nvCxnSpPr>
          <p:cNvPr id="5" name="Straight Connector 4" descr="Line" title="Line"/>
          <p:cNvCxnSpPr/>
          <p:nvPr userDrawn="1"/>
        </p:nvCxnSpPr>
        <p:spPr>
          <a:xfrm>
            <a:off x="587375" y="6129338"/>
            <a:ext cx="11017250" cy="0"/>
          </a:xfrm>
          <a:prstGeom prst="line">
            <a:avLst/>
          </a:prstGeom>
          <a:ln w="38100">
            <a:solidFill>
              <a:srgbClr val="009690"/>
            </a:solidFill>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1"/>
          </p:nvPr>
        </p:nvSpPr>
        <p:spPr>
          <a:xfrm>
            <a:off x="586799" y="6274800"/>
            <a:ext cx="11017826" cy="382588"/>
          </a:xfrm>
        </p:spPr>
        <p:txBody>
          <a:bodyPr>
            <a:normAutofit/>
          </a:bodyPr>
          <a:lstStyle>
            <a:lvl1pPr marL="0" indent="0">
              <a:buNone/>
              <a:defRPr sz="1600">
                <a:solidFill>
                  <a:schemeClr val="bg1"/>
                </a:solidFill>
              </a:defRPr>
            </a:lvl1pPr>
          </a:lstStyle>
          <a:p>
            <a:pPr lvl="0"/>
            <a:r>
              <a:rPr lang="en-US"/>
              <a:t>Click to edit Master text styles</a:t>
            </a:r>
          </a:p>
        </p:txBody>
      </p:sp>
      <p:pic>
        <p:nvPicPr>
          <p:cNvPr id="8" name="Picture 7" descr="Decorative shape holding statistic or key information" title="Decorative shap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08775" y="584200"/>
            <a:ext cx="4897437" cy="4897437"/>
          </a:xfrm>
          <a:prstGeom prst="rect">
            <a:avLst/>
          </a:prstGeom>
        </p:spPr>
      </p:pic>
      <p:sp>
        <p:nvSpPr>
          <p:cNvPr id="10" name="Text Placeholder 9"/>
          <p:cNvSpPr>
            <a:spLocks noGrp="1"/>
          </p:cNvSpPr>
          <p:nvPr>
            <p:ph type="body" sz="quarter" idx="12"/>
          </p:nvPr>
        </p:nvSpPr>
        <p:spPr>
          <a:xfrm>
            <a:off x="6708775" y="583200"/>
            <a:ext cx="4895850" cy="4898437"/>
          </a:xfrm>
        </p:spPr>
        <p:txBody>
          <a:bodyPr anchor="ctr" anchorCtr="0"/>
          <a:lstStyle>
            <a:lvl1pPr marL="0" indent="0" algn="ctr">
              <a:buNone/>
              <a:defRPr b="1">
                <a:solidFill>
                  <a:schemeClr val="bg1"/>
                </a:solidFill>
              </a:defRPr>
            </a:lvl1pPr>
            <a:lvl2pPr marL="457200" indent="0">
              <a:buNone/>
              <a:defRPr b="1"/>
            </a:lvl2pPr>
            <a:lvl3pPr marL="914400" indent="0">
              <a:buNone/>
              <a:defRPr b="1"/>
            </a:lvl3pPr>
            <a:lvl4pPr marL="1371600" indent="0">
              <a:buNone/>
              <a:defRPr b="1"/>
            </a:lvl4pPr>
            <a:lvl5pPr marL="1828800" indent="0">
              <a:buNone/>
              <a:defRPr b="1"/>
            </a:lvl5pPr>
          </a:lstStyle>
          <a:p>
            <a:pPr lvl="0"/>
            <a:r>
              <a:rPr lang="en-US"/>
              <a:t>Click to edit</a:t>
            </a:r>
          </a:p>
          <a:p>
            <a:pPr lvl="0"/>
            <a:r>
              <a:rPr lang="en-US"/>
              <a:t>Master text</a:t>
            </a:r>
          </a:p>
          <a:p>
            <a:pPr lvl="0"/>
            <a:r>
              <a:rPr lang="en-US"/>
              <a:t>styles</a:t>
            </a:r>
          </a:p>
        </p:txBody>
      </p:sp>
    </p:spTree>
    <p:extLst>
      <p:ext uri="{BB962C8B-B14F-4D97-AF65-F5344CB8AC3E}">
        <p14:creationId xmlns:p14="http://schemas.microsoft.com/office/powerpoint/2010/main" val="16559571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ig pip on white background">
    <p:spTree>
      <p:nvGrpSpPr>
        <p:cNvPr id="1" name=""/>
        <p:cNvGrpSpPr/>
        <p:nvPr/>
      </p:nvGrpSpPr>
      <p:grpSpPr>
        <a:xfrm>
          <a:off x="0" y="0"/>
          <a:ext cx="0" cy="0"/>
          <a:chOff x="0" y="0"/>
          <a:chExt cx="0" cy="0"/>
        </a:xfrm>
      </p:grpSpPr>
      <p:sp>
        <p:nvSpPr>
          <p:cNvPr id="4" name="Title 1"/>
          <p:cNvSpPr>
            <a:spLocks noGrp="1"/>
          </p:cNvSpPr>
          <p:nvPr>
            <p:ph type="title"/>
          </p:nvPr>
        </p:nvSpPr>
        <p:spPr>
          <a:xfrm>
            <a:off x="586800" y="583200"/>
            <a:ext cx="5495023" cy="1116000"/>
          </a:xfrm>
        </p:spPr>
        <p:txBody>
          <a:bodyPr>
            <a:normAutofit/>
          </a:bodyPr>
          <a:lstStyle>
            <a:lvl1pPr>
              <a:defRPr sz="3600">
                <a:solidFill>
                  <a:srgbClr val="5C5B5A"/>
                </a:solidFill>
              </a:defRPr>
            </a:lvl1pPr>
          </a:lstStyle>
          <a:p>
            <a:r>
              <a:rPr lang="en-US"/>
              <a:t>Click to edit Master title style</a:t>
            </a:r>
          </a:p>
        </p:txBody>
      </p:sp>
      <p:cxnSp>
        <p:nvCxnSpPr>
          <p:cNvPr id="5" name="Straight Connector 4" descr="Line" title="Line"/>
          <p:cNvCxnSpPr/>
          <p:nvPr userDrawn="1"/>
        </p:nvCxnSpPr>
        <p:spPr>
          <a:xfrm>
            <a:off x="587375" y="6129338"/>
            <a:ext cx="11017250" cy="0"/>
          </a:xfrm>
          <a:prstGeom prst="line">
            <a:avLst/>
          </a:prstGeom>
          <a:ln w="38100">
            <a:solidFill>
              <a:srgbClr val="009690"/>
            </a:solidFill>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1"/>
          </p:nvPr>
        </p:nvSpPr>
        <p:spPr>
          <a:xfrm>
            <a:off x="586799" y="6274800"/>
            <a:ext cx="11017826" cy="382588"/>
          </a:xfrm>
        </p:spPr>
        <p:txBody>
          <a:bodyPr>
            <a:normAutofit/>
          </a:bodyPr>
          <a:lstStyle>
            <a:lvl1pPr marL="0" indent="0">
              <a:buNone/>
              <a:defRPr sz="1600">
                <a:solidFill>
                  <a:srgbClr val="5C5B5A"/>
                </a:solidFill>
              </a:defRPr>
            </a:lvl1pPr>
          </a:lstStyle>
          <a:p>
            <a:pPr lvl="0"/>
            <a:r>
              <a:rPr lang="en-US"/>
              <a:t>Click to edit Master text styles</a:t>
            </a:r>
          </a:p>
        </p:txBody>
      </p:sp>
      <p:pic>
        <p:nvPicPr>
          <p:cNvPr id="7" name="Picture 6" descr="Decorative shape holding statistic or key information" title="Decorative shap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08775" y="584200"/>
            <a:ext cx="4897437" cy="4897437"/>
          </a:xfrm>
          <a:prstGeom prst="rect">
            <a:avLst/>
          </a:prstGeom>
        </p:spPr>
      </p:pic>
      <p:sp>
        <p:nvSpPr>
          <p:cNvPr id="8" name="Text Placeholder 9"/>
          <p:cNvSpPr>
            <a:spLocks noGrp="1"/>
          </p:cNvSpPr>
          <p:nvPr>
            <p:ph type="body" sz="quarter" idx="12"/>
          </p:nvPr>
        </p:nvSpPr>
        <p:spPr>
          <a:xfrm>
            <a:off x="6708775" y="583200"/>
            <a:ext cx="4895850" cy="4898437"/>
          </a:xfrm>
        </p:spPr>
        <p:txBody>
          <a:bodyPr anchor="ctr" anchorCtr="0"/>
          <a:lstStyle>
            <a:lvl1pPr marL="0" indent="0" algn="ctr">
              <a:buNone/>
              <a:defRPr b="1">
                <a:solidFill>
                  <a:schemeClr val="bg1"/>
                </a:solidFill>
              </a:defRPr>
            </a:lvl1pPr>
            <a:lvl2pPr marL="457200" indent="0">
              <a:buNone/>
              <a:defRPr b="1"/>
            </a:lvl2pPr>
            <a:lvl3pPr marL="914400" indent="0">
              <a:buNone/>
              <a:defRPr b="1"/>
            </a:lvl3pPr>
            <a:lvl4pPr marL="1371600" indent="0">
              <a:buNone/>
              <a:defRPr b="1"/>
            </a:lvl4pPr>
            <a:lvl5pPr marL="1828800" indent="0">
              <a:buNone/>
              <a:defRPr b="1"/>
            </a:lvl5pPr>
          </a:lstStyle>
          <a:p>
            <a:pPr lvl="0"/>
            <a:r>
              <a:rPr lang="en-US"/>
              <a:t>Click to edit</a:t>
            </a:r>
          </a:p>
          <a:p>
            <a:pPr lvl="0"/>
            <a:r>
              <a:rPr lang="en-US"/>
              <a:t>Master text</a:t>
            </a:r>
          </a:p>
          <a:p>
            <a:pPr lvl="0"/>
            <a:r>
              <a:rPr lang="en-US"/>
              <a:t>styles</a:t>
            </a:r>
          </a:p>
        </p:txBody>
      </p:sp>
    </p:spTree>
    <p:extLst>
      <p:ext uri="{BB962C8B-B14F-4D97-AF65-F5344CB8AC3E}">
        <p14:creationId xmlns:p14="http://schemas.microsoft.com/office/powerpoint/2010/main" val="2772108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ig pip on turquoise background">
    <p:spTree>
      <p:nvGrpSpPr>
        <p:cNvPr id="1" name=""/>
        <p:cNvGrpSpPr/>
        <p:nvPr/>
      </p:nvGrpSpPr>
      <p:grpSpPr>
        <a:xfrm>
          <a:off x="0" y="0"/>
          <a:ext cx="0" cy="0"/>
          <a:chOff x="0" y="0"/>
          <a:chExt cx="0" cy="0"/>
        </a:xfrm>
      </p:grpSpPr>
      <p:sp>
        <p:nvSpPr>
          <p:cNvPr id="3" name="Rectangle 2" descr="Background colour" title="artefacts"/>
          <p:cNvSpPr/>
          <p:nvPr userDrawn="1"/>
        </p:nvSpPr>
        <p:spPr>
          <a:xfrm>
            <a:off x="0" y="0"/>
            <a:ext cx="12192000" cy="6858000"/>
          </a:xfrm>
          <a:prstGeom prst="rect">
            <a:avLst/>
          </a:prstGeom>
          <a:solidFill>
            <a:srgbClr val="33B0A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08625" y="585637"/>
            <a:ext cx="4896000" cy="4896000"/>
          </a:xfrm>
          <a:prstGeom prst="rect">
            <a:avLst/>
          </a:prstGeom>
        </p:spPr>
      </p:pic>
      <p:sp>
        <p:nvSpPr>
          <p:cNvPr id="5" name="Title 1"/>
          <p:cNvSpPr>
            <a:spLocks noGrp="1"/>
          </p:cNvSpPr>
          <p:nvPr>
            <p:ph type="title"/>
          </p:nvPr>
        </p:nvSpPr>
        <p:spPr>
          <a:xfrm>
            <a:off x="586800" y="583200"/>
            <a:ext cx="5495023" cy="1116000"/>
          </a:xfrm>
        </p:spPr>
        <p:txBody>
          <a:bodyPr>
            <a:normAutofit/>
          </a:bodyPr>
          <a:lstStyle>
            <a:lvl1pPr>
              <a:defRPr sz="3600">
                <a:solidFill>
                  <a:schemeClr val="bg1"/>
                </a:solidFill>
              </a:defRPr>
            </a:lvl1pPr>
          </a:lstStyle>
          <a:p>
            <a:r>
              <a:rPr lang="en-US"/>
              <a:t>Click to edit Master title style</a:t>
            </a:r>
          </a:p>
        </p:txBody>
      </p:sp>
      <p:cxnSp>
        <p:nvCxnSpPr>
          <p:cNvPr id="6" name="Straight Connector 5" descr="Line" title="Line"/>
          <p:cNvCxnSpPr/>
          <p:nvPr userDrawn="1"/>
        </p:nvCxnSpPr>
        <p:spPr>
          <a:xfrm>
            <a:off x="587375" y="6129338"/>
            <a:ext cx="1101725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5"/>
          <p:cNvSpPr>
            <a:spLocks noGrp="1"/>
          </p:cNvSpPr>
          <p:nvPr>
            <p:ph type="body" sz="quarter" idx="11"/>
          </p:nvPr>
        </p:nvSpPr>
        <p:spPr>
          <a:xfrm>
            <a:off x="586799" y="6274800"/>
            <a:ext cx="11017826" cy="382588"/>
          </a:xfrm>
        </p:spPr>
        <p:txBody>
          <a:bodyPr>
            <a:normAutofit/>
          </a:bodyPr>
          <a:lstStyle>
            <a:lvl1pPr marL="0" indent="0">
              <a:buNone/>
              <a:defRPr sz="1600">
                <a:solidFill>
                  <a:schemeClr val="bg1"/>
                </a:solidFill>
              </a:defRPr>
            </a:lvl1pPr>
          </a:lstStyle>
          <a:p>
            <a:pPr lvl="0"/>
            <a:r>
              <a:rPr lang="en-US"/>
              <a:t>Click to edit Master text styles</a:t>
            </a:r>
          </a:p>
        </p:txBody>
      </p:sp>
      <p:sp>
        <p:nvSpPr>
          <p:cNvPr id="8" name="Text Placeholder 9"/>
          <p:cNvSpPr>
            <a:spLocks noGrp="1"/>
          </p:cNvSpPr>
          <p:nvPr>
            <p:ph type="body" sz="quarter" idx="12"/>
          </p:nvPr>
        </p:nvSpPr>
        <p:spPr>
          <a:xfrm>
            <a:off x="6708775" y="583200"/>
            <a:ext cx="4895850" cy="4898437"/>
          </a:xfrm>
        </p:spPr>
        <p:txBody>
          <a:bodyPr anchor="ctr" anchorCtr="0"/>
          <a:lstStyle>
            <a:lvl1pPr marL="0" indent="0" algn="ctr">
              <a:buNone/>
              <a:defRPr b="1">
                <a:solidFill>
                  <a:schemeClr val="bg1"/>
                </a:solidFill>
              </a:defRPr>
            </a:lvl1pPr>
            <a:lvl2pPr marL="457200" indent="0">
              <a:buNone/>
              <a:defRPr b="1"/>
            </a:lvl2pPr>
            <a:lvl3pPr marL="914400" indent="0">
              <a:buNone/>
              <a:defRPr b="1"/>
            </a:lvl3pPr>
            <a:lvl4pPr marL="1371600" indent="0">
              <a:buNone/>
              <a:defRPr b="1"/>
            </a:lvl4pPr>
            <a:lvl5pPr marL="1828800" indent="0">
              <a:buNone/>
              <a:defRPr b="1"/>
            </a:lvl5pPr>
          </a:lstStyle>
          <a:p>
            <a:pPr lvl="0"/>
            <a:r>
              <a:rPr lang="en-US"/>
              <a:t>Click to edit</a:t>
            </a:r>
          </a:p>
          <a:p>
            <a:pPr lvl="0"/>
            <a:r>
              <a:rPr lang="en-US"/>
              <a:t>Master text</a:t>
            </a:r>
          </a:p>
          <a:p>
            <a:pPr lvl="0"/>
            <a:r>
              <a:rPr lang="en-US"/>
              <a:t>styles</a:t>
            </a:r>
          </a:p>
        </p:txBody>
      </p:sp>
    </p:spTree>
    <p:extLst>
      <p:ext uri="{BB962C8B-B14F-4D97-AF65-F5344CB8AC3E}">
        <p14:creationId xmlns:p14="http://schemas.microsoft.com/office/powerpoint/2010/main" val="12070724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Large type with imag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6706800" y="583200"/>
            <a:ext cx="4896000" cy="4896000"/>
          </a:xfrm>
          <a:noFill/>
        </p:spPr>
        <p:txBody>
          <a:bodyPr/>
          <a:lstStyle/>
          <a:p>
            <a:endParaRPr lang="en-US"/>
          </a:p>
        </p:txBody>
      </p:sp>
      <p:sp>
        <p:nvSpPr>
          <p:cNvPr id="5" name="Title 1"/>
          <p:cNvSpPr>
            <a:spLocks noGrp="1"/>
          </p:cNvSpPr>
          <p:nvPr>
            <p:ph type="title"/>
          </p:nvPr>
        </p:nvSpPr>
        <p:spPr>
          <a:xfrm>
            <a:off x="586800" y="583200"/>
            <a:ext cx="5495023" cy="1116000"/>
          </a:xfrm>
        </p:spPr>
        <p:txBody>
          <a:bodyPr>
            <a:normAutofit/>
          </a:bodyPr>
          <a:lstStyle>
            <a:lvl1pPr>
              <a:defRPr sz="3600">
                <a:solidFill>
                  <a:srgbClr val="5C5B5A"/>
                </a:solidFill>
              </a:defRPr>
            </a:lvl1pPr>
          </a:lstStyle>
          <a:p>
            <a:r>
              <a:rPr lang="en-US"/>
              <a:t>Click to edit Master title style</a:t>
            </a:r>
          </a:p>
        </p:txBody>
      </p:sp>
      <p:cxnSp>
        <p:nvCxnSpPr>
          <p:cNvPr id="6" name="Straight Connector 5" descr="Line" title="Line"/>
          <p:cNvCxnSpPr/>
          <p:nvPr userDrawn="1"/>
        </p:nvCxnSpPr>
        <p:spPr>
          <a:xfrm>
            <a:off x="587375" y="6129338"/>
            <a:ext cx="11017250" cy="0"/>
          </a:xfrm>
          <a:prstGeom prst="line">
            <a:avLst/>
          </a:prstGeom>
          <a:ln w="38100">
            <a:solidFill>
              <a:srgbClr val="009690"/>
            </a:solidFill>
          </a:ln>
        </p:spPr>
        <p:style>
          <a:lnRef idx="1">
            <a:schemeClr val="accent1"/>
          </a:lnRef>
          <a:fillRef idx="0">
            <a:schemeClr val="accent1"/>
          </a:fillRef>
          <a:effectRef idx="0">
            <a:schemeClr val="accent1"/>
          </a:effectRef>
          <a:fontRef idx="minor">
            <a:schemeClr val="tx1"/>
          </a:fontRef>
        </p:style>
      </p:cxnSp>
      <p:sp>
        <p:nvSpPr>
          <p:cNvPr id="7" name="Text Placeholder 5"/>
          <p:cNvSpPr>
            <a:spLocks noGrp="1"/>
          </p:cNvSpPr>
          <p:nvPr>
            <p:ph type="body" sz="quarter" idx="11"/>
          </p:nvPr>
        </p:nvSpPr>
        <p:spPr>
          <a:xfrm>
            <a:off x="586799" y="6274800"/>
            <a:ext cx="11017826" cy="382588"/>
          </a:xfrm>
        </p:spPr>
        <p:txBody>
          <a:bodyPr>
            <a:normAutofit/>
          </a:bodyPr>
          <a:lstStyle>
            <a:lvl1pPr marL="0" indent="0">
              <a:buNone/>
              <a:defRPr sz="1600">
                <a:solidFill>
                  <a:srgbClr val="5C5B5A"/>
                </a:solidFill>
              </a:defRPr>
            </a:lvl1pPr>
          </a:lstStyle>
          <a:p>
            <a:pPr lvl="0"/>
            <a:r>
              <a:rPr lang="en-US"/>
              <a:t>Click to edit Master text styles</a:t>
            </a:r>
          </a:p>
        </p:txBody>
      </p:sp>
    </p:spTree>
    <p:extLst>
      <p:ext uri="{BB962C8B-B14F-4D97-AF65-F5344CB8AC3E}">
        <p14:creationId xmlns:p14="http://schemas.microsoft.com/office/powerpoint/2010/main" val="6825602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D2DBC-4754-2A37-4928-6BF0AEB30E5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D5CCEC2-4B5B-374C-1FC0-46B4D756BC6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72B927B-5964-7196-EC6F-C0B7FA0A8450}"/>
              </a:ext>
            </a:extLst>
          </p:cNvPr>
          <p:cNvSpPr>
            <a:spLocks noGrp="1"/>
          </p:cNvSpPr>
          <p:nvPr>
            <p:ph type="dt" sz="half" idx="10"/>
          </p:nvPr>
        </p:nvSpPr>
        <p:spPr/>
        <p:txBody>
          <a:bodyPr/>
          <a:lstStyle/>
          <a:p>
            <a:fld id="{E4CF0BE3-6A8D-4984-B760-ED0626AB0082}" type="datetimeFigureOut">
              <a:rPr lang="en-GB" smtClean="0"/>
              <a:t>02/09/2024</a:t>
            </a:fld>
            <a:endParaRPr lang="en-GB"/>
          </a:p>
        </p:txBody>
      </p:sp>
      <p:sp>
        <p:nvSpPr>
          <p:cNvPr id="5" name="Footer Placeholder 4">
            <a:extLst>
              <a:ext uri="{FF2B5EF4-FFF2-40B4-BE49-F238E27FC236}">
                <a16:creationId xmlns:a16="http://schemas.microsoft.com/office/drawing/2014/main" id="{EBE7518F-139E-3F3C-CD79-31E90672AA4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10A66CA-328C-FC4D-CA1D-493309B986D8}"/>
              </a:ext>
            </a:extLst>
          </p:cNvPr>
          <p:cNvSpPr>
            <a:spLocks noGrp="1"/>
          </p:cNvSpPr>
          <p:nvPr>
            <p:ph type="sldNum" sz="quarter" idx="12"/>
          </p:nvPr>
        </p:nvSpPr>
        <p:spPr/>
        <p:txBody>
          <a:bodyPr/>
          <a:lstStyle/>
          <a:p>
            <a:fld id="{39C0EAFD-05BE-4049-801D-226FD712920F}" type="slidenum">
              <a:rPr lang="en-GB" smtClean="0"/>
              <a:t>‹#›</a:t>
            </a:fld>
            <a:endParaRPr lang="en-GB"/>
          </a:p>
        </p:txBody>
      </p:sp>
    </p:spTree>
    <p:extLst>
      <p:ext uri="{BB962C8B-B14F-4D97-AF65-F5344CB8AC3E}">
        <p14:creationId xmlns:p14="http://schemas.microsoft.com/office/powerpoint/2010/main" val="20934690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ip background, turquoise background">
    <p:spTree>
      <p:nvGrpSpPr>
        <p:cNvPr id="1" name=""/>
        <p:cNvGrpSpPr/>
        <p:nvPr/>
      </p:nvGrpSpPr>
      <p:grpSpPr>
        <a:xfrm>
          <a:off x="0" y="0"/>
          <a:ext cx="0" cy="0"/>
          <a:chOff x="0" y="0"/>
          <a:chExt cx="0" cy="0"/>
        </a:xfrm>
      </p:grpSpPr>
      <p:sp>
        <p:nvSpPr>
          <p:cNvPr id="3" name="Rectangle 2" descr="Background colour" title="Background colour"/>
          <p:cNvSpPr/>
          <p:nvPr userDrawn="1"/>
        </p:nvSpPr>
        <p:spPr>
          <a:xfrm>
            <a:off x="0" y="0"/>
            <a:ext cx="12192000" cy="6858000"/>
          </a:xfrm>
          <a:prstGeom prst="rect">
            <a:avLst/>
          </a:prstGeom>
          <a:solidFill>
            <a:srgbClr val="33B0A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56700" y="1757366"/>
            <a:ext cx="3724272" cy="3724272"/>
          </a:xfrm>
          <a:prstGeom prst="rect">
            <a:avLst/>
          </a:prstGeom>
        </p:spPr>
      </p:pic>
      <p:cxnSp>
        <p:nvCxnSpPr>
          <p:cNvPr id="5" name="Straight Connector 4" descr="Line" title="Line"/>
          <p:cNvCxnSpPr/>
          <p:nvPr userDrawn="1"/>
        </p:nvCxnSpPr>
        <p:spPr>
          <a:xfrm>
            <a:off x="587375" y="6129338"/>
            <a:ext cx="1101725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84019" y="590069"/>
            <a:ext cx="4897440" cy="4897440"/>
          </a:xfrm>
          <a:prstGeom prst="rect">
            <a:avLst/>
          </a:prstGeom>
        </p:spPr>
      </p:pic>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23964" y="-2445230"/>
            <a:ext cx="7932739" cy="7932739"/>
          </a:xfrm>
          <a:prstGeom prst="rect">
            <a:avLst/>
          </a:prstGeom>
        </p:spPr>
      </p:pic>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156700" y="584199"/>
            <a:ext cx="2454589" cy="2454589"/>
          </a:xfrm>
          <a:prstGeom prst="rect">
            <a:avLst/>
          </a:prstGeom>
        </p:spPr>
      </p:pic>
      <p:sp>
        <p:nvSpPr>
          <p:cNvPr id="9" name="Title 1"/>
          <p:cNvSpPr>
            <a:spLocks noGrp="1"/>
          </p:cNvSpPr>
          <p:nvPr>
            <p:ph type="title"/>
          </p:nvPr>
        </p:nvSpPr>
        <p:spPr>
          <a:xfrm>
            <a:off x="586800" y="583200"/>
            <a:ext cx="5495023" cy="1116000"/>
          </a:xfrm>
        </p:spPr>
        <p:txBody>
          <a:bodyPr>
            <a:normAutofit/>
          </a:bodyPr>
          <a:lstStyle>
            <a:lvl1pPr>
              <a:defRPr sz="3600">
                <a:solidFill>
                  <a:schemeClr val="bg1"/>
                </a:solidFill>
              </a:defRPr>
            </a:lvl1pPr>
          </a:lstStyle>
          <a:p>
            <a:r>
              <a:rPr lang="en-US"/>
              <a:t>Click to edit Master title style</a:t>
            </a:r>
          </a:p>
        </p:txBody>
      </p:sp>
      <p:sp>
        <p:nvSpPr>
          <p:cNvPr id="10" name="Text Placeholder 5"/>
          <p:cNvSpPr>
            <a:spLocks noGrp="1"/>
          </p:cNvSpPr>
          <p:nvPr>
            <p:ph type="body" sz="quarter" idx="11"/>
          </p:nvPr>
        </p:nvSpPr>
        <p:spPr>
          <a:xfrm>
            <a:off x="586799" y="6274800"/>
            <a:ext cx="11017826" cy="382588"/>
          </a:xfrm>
        </p:spPr>
        <p:txBody>
          <a:bodyPr>
            <a:normAutofit/>
          </a:bodyPr>
          <a:lstStyle>
            <a:lvl1pPr marL="0" indent="0">
              <a:buNone/>
              <a:defRPr sz="16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35542117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ip background, grey background">
    <p:spTree>
      <p:nvGrpSpPr>
        <p:cNvPr id="1" name=""/>
        <p:cNvGrpSpPr/>
        <p:nvPr/>
      </p:nvGrpSpPr>
      <p:grpSpPr>
        <a:xfrm>
          <a:off x="0" y="0"/>
          <a:ext cx="0" cy="0"/>
          <a:chOff x="0" y="0"/>
          <a:chExt cx="0" cy="0"/>
        </a:xfrm>
      </p:grpSpPr>
      <p:sp>
        <p:nvSpPr>
          <p:cNvPr id="3" name="Rectangle 2" descr="Background colour" title="Background colour"/>
          <p:cNvSpPr/>
          <p:nvPr userDrawn="1"/>
        </p:nvSpPr>
        <p:spPr>
          <a:xfrm>
            <a:off x="0" y="0"/>
            <a:ext cx="12192000" cy="6858000"/>
          </a:xfrm>
          <a:prstGeom prst="rect">
            <a:avLst/>
          </a:prstGeom>
          <a:solidFill>
            <a:srgbClr val="5C5B5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56700" y="1757366"/>
            <a:ext cx="3724272" cy="3724272"/>
          </a:xfrm>
          <a:prstGeom prst="rect">
            <a:avLst/>
          </a:prstGeom>
        </p:spPr>
      </p:pic>
      <p:cxnSp>
        <p:nvCxnSpPr>
          <p:cNvPr id="5" name="Straight Connector 4" descr="Line" title="Line"/>
          <p:cNvCxnSpPr/>
          <p:nvPr userDrawn="1"/>
        </p:nvCxnSpPr>
        <p:spPr>
          <a:xfrm>
            <a:off x="587375" y="6129338"/>
            <a:ext cx="11017250" cy="0"/>
          </a:xfrm>
          <a:prstGeom prst="line">
            <a:avLst/>
          </a:prstGeom>
          <a:ln w="38100">
            <a:solidFill>
              <a:srgbClr val="33B0A6"/>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84019" y="590069"/>
            <a:ext cx="4897440" cy="4897440"/>
          </a:xfrm>
          <a:prstGeom prst="rect">
            <a:avLst/>
          </a:prstGeom>
        </p:spPr>
      </p:pic>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23964" y="-2445230"/>
            <a:ext cx="7932739" cy="7932739"/>
          </a:xfrm>
          <a:prstGeom prst="rect">
            <a:avLst/>
          </a:prstGeom>
        </p:spPr>
      </p:pic>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156700" y="584199"/>
            <a:ext cx="2454589" cy="2454589"/>
          </a:xfrm>
          <a:prstGeom prst="rect">
            <a:avLst/>
          </a:prstGeom>
        </p:spPr>
      </p:pic>
      <p:sp>
        <p:nvSpPr>
          <p:cNvPr id="9" name="Title 1"/>
          <p:cNvSpPr>
            <a:spLocks noGrp="1"/>
          </p:cNvSpPr>
          <p:nvPr>
            <p:ph type="title"/>
          </p:nvPr>
        </p:nvSpPr>
        <p:spPr>
          <a:xfrm>
            <a:off x="586800" y="583200"/>
            <a:ext cx="5495023" cy="1116000"/>
          </a:xfrm>
        </p:spPr>
        <p:txBody>
          <a:bodyPr>
            <a:normAutofit/>
          </a:bodyPr>
          <a:lstStyle>
            <a:lvl1pPr>
              <a:defRPr sz="3600">
                <a:solidFill>
                  <a:schemeClr val="bg1"/>
                </a:solidFill>
              </a:defRPr>
            </a:lvl1pPr>
          </a:lstStyle>
          <a:p>
            <a:r>
              <a:rPr lang="en-US"/>
              <a:t>Click to edit Master title style</a:t>
            </a:r>
          </a:p>
        </p:txBody>
      </p:sp>
      <p:sp>
        <p:nvSpPr>
          <p:cNvPr id="10" name="Text Placeholder 5"/>
          <p:cNvSpPr>
            <a:spLocks noGrp="1"/>
          </p:cNvSpPr>
          <p:nvPr>
            <p:ph type="body" sz="quarter" idx="11"/>
          </p:nvPr>
        </p:nvSpPr>
        <p:spPr>
          <a:xfrm>
            <a:off x="586799" y="6274800"/>
            <a:ext cx="11017826" cy="382588"/>
          </a:xfrm>
        </p:spPr>
        <p:txBody>
          <a:bodyPr>
            <a:normAutofit/>
          </a:bodyPr>
          <a:lstStyle>
            <a:lvl1pPr marL="0" indent="0">
              <a:buNone/>
              <a:defRPr sz="16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148127970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Large image">
    <p:spTree>
      <p:nvGrpSpPr>
        <p:cNvPr id="1" name=""/>
        <p:cNvGrpSpPr/>
        <p:nvPr/>
      </p:nvGrpSpPr>
      <p:grpSpPr>
        <a:xfrm>
          <a:off x="0" y="0"/>
          <a:ext cx="0" cy="0"/>
          <a:chOff x="0" y="0"/>
          <a:chExt cx="0" cy="0"/>
        </a:xfrm>
      </p:grpSpPr>
      <p:sp>
        <p:nvSpPr>
          <p:cNvPr id="3" name="Picture Placeholder 3"/>
          <p:cNvSpPr>
            <a:spLocks noGrp="1"/>
          </p:cNvSpPr>
          <p:nvPr>
            <p:ph type="pic" sz="quarter" idx="10"/>
          </p:nvPr>
        </p:nvSpPr>
        <p:spPr>
          <a:xfrm>
            <a:off x="5484624" y="0"/>
            <a:ext cx="6707375" cy="6858000"/>
          </a:xfrm>
          <a:noFill/>
        </p:spPr>
        <p:txBody>
          <a:bodyPr/>
          <a:lstStyle/>
          <a:p>
            <a:endParaRPr lang="en-US"/>
          </a:p>
        </p:txBody>
      </p:sp>
      <p:sp>
        <p:nvSpPr>
          <p:cNvPr id="4" name="Title 1"/>
          <p:cNvSpPr>
            <a:spLocks noGrp="1"/>
          </p:cNvSpPr>
          <p:nvPr>
            <p:ph type="title"/>
          </p:nvPr>
        </p:nvSpPr>
        <p:spPr>
          <a:xfrm>
            <a:off x="586800" y="583200"/>
            <a:ext cx="4320000" cy="1116000"/>
          </a:xfrm>
        </p:spPr>
        <p:txBody>
          <a:bodyPr>
            <a:normAutofit/>
          </a:bodyPr>
          <a:lstStyle>
            <a:lvl1pPr>
              <a:defRPr sz="3600">
                <a:solidFill>
                  <a:srgbClr val="5C5B5A"/>
                </a:solidFill>
              </a:defRPr>
            </a:lvl1pPr>
          </a:lstStyle>
          <a:p>
            <a:r>
              <a:rPr lang="en-US"/>
              <a:t>Click to edit Master title style</a:t>
            </a:r>
          </a:p>
        </p:txBody>
      </p:sp>
      <p:sp>
        <p:nvSpPr>
          <p:cNvPr id="6" name="Text Placeholder 5"/>
          <p:cNvSpPr>
            <a:spLocks noGrp="1"/>
          </p:cNvSpPr>
          <p:nvPr>
            <p:ph type="body" sz="quarter" idx="11"/>
          </p:nvPr>
        </p:nvSpPr>
        <p:spPr>
          <a:xfrm>
            <a:off x="586799" y="6274800"/>
            <a:ext cx="11017826" cy="382588"/>
          </a:xfrm>
        </p:spPr>
        <p:txBody>
          <a:bodyPr>
            <a:normAutofit/>
          </a:bodyPr>
          <a:lstStyle>
            <a:lvl1pPr marL="0" indent="0">
              <a:buNone/>
              <a:defRPr sz="1600">
                <a:solidFill>
                  <a:srgbClr val="5C5B5A"/>
                </a:solidFill>
              </a:defRPr>
            </a:lvl1pPr>
          </a:lstStyle>
          <a:p>
            <a:pPr lvl="0"/>
            <a:r>
              <a:rPr lang="en-US"/>
              <a:t>Click to edit Master text styles</a:t>
            </a:r>
          </a:p>
        </p:txBody>
      </p:sp>
      <p:cxnSp>
        <p:nvCxnSpPr>
          <p:cNvPr id="5" name="Straight Connector 4" descr="Line" title="Line"/>
          <p:cNvCxnSpPr/>
          <p:nvPr userDrawn="1"/>
        </p:nvCxnSpPr>
        <p:spPr>
          <a:xfrm>
            <a:off x="587375" y="6129338"/>
            <a:ext cx="11017250" cy="0"/>
          </a:xfrm>
          <a:prstGeom prst="line">
            <a:avLst/>
          </a:prstGeom>
          <a:ln w="38100">
            <a:solidFill>
              <a:srgbClr val="00969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78601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ip pattern on whit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587375" y="2136267"/>
            <a:ext cx="11024774" cy="4137533"/>
          </a:xfrm>
          <a:prstGeom prst="rect">
            <a:avLst/>
          </a:prstGeom>
        </p:spPr>
      </p:pic>
      <p:sp>
        <p:nvSpPr>
          <p:cNvPr id="5" name="Title 1"/>
          <p:cNvSpPr>
            <a:spLocks noGrp="1"/>
          </p:cNvSpPr>
          <p:nvPr>
            <p:ph type="title"/>
          </p:nvPr>
        </p:nvSpPr>
        <p:spPr>
          <a:xfrm>
            <a:off x="586800" y="583200"/>
            <a:ext cx="10515600" cy="586800"/>
          </a:xfrm>
          <a:prstGeom prst="rect">
            <a:avLst/>
          </a:prstGeom>
        </p:spPr>
        <p:txBody>
          <a:bodyPr>
            <a:normAutofit/>
          </a:bodyPr>
          <a:lstStyle>
            <a:lvl1pPr>
              <a:defRPr sz="3600"/>
            </a:lvl1pPr>
          </a:lstStyle>
          <a:p>
            <a:r>
              <a:rPr lang="en-US"/>
              <a:t>Click to edit Master title style</a:t>
            </a:r>
          </a:p>
        </p:txBody>
      </p:sp>
    </p:spTree>
    <p:extLst>
      <p:ext uri="{BB962C8B-B14F-4D97-AF65-F5344CB8AC3E}">
        <p14:creationId xmlns:p14="http://schemas.microsoft.com/office/powerpoint/2010/main" val="426771341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79E9FAB8-EBFA-425C-9C6D-0243AE8AABF0}"/>
              </a:ext>
            </a:extLst>
          </p:cNvPr>
          <p:cNvGraphicFramePr>
            <a:graphicFrameLocks noChangeAspect="1"/>
          </p:cNvGraphicFramePr>
          <p:nvPr userDrawn="1">
            <p:custDataLst>
              <p:tags r:id="rId1"/>
            </p:custDataLst>
            <p:extLst>
              <p:ext uri="{D42A27DB-BD31-4B8C-83A1-F6EECF244321}">
                <p14:modId xmlns:p14="http://schemas.microsoft.com/office/powerpoint/2010/main" val="41402687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16" imgH="318" progId="TCLayout.ActiveDocument.1">
                  <p:embed/>
                </p:oleObj>
              </mc:Choice>
              <mc:Fallback>
                <p:oleObj name="think-cell Slide" r:id="rId3" imgW="316" imgH="318" progId="TCLayout.ActiveDocument.1">
                  <p:embed/>
                  <p:pic>
                    <p:nvPicPr>
                      <p:cNvPr id="8" name="Object 7" hidden="1">
                        <a:extLst>
                          <a:ext uri="{FF2B5EF4-FFF2-40B4-BE49-F238E27FC236}">
                            <a16:creationId xmlns:a16="http://schemas.microsoft.com/office/drawing/2014/main" id="{79E9FAB8-EBFA-425C-9C6D-0243AE8AABF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CAA1876-46FA-440E-A015-60CCD9D877B1}"/>
              </a:ext>
            </a:extLst>
          </p:cNvPr>
          <p:cNvSpPr>
            <a:spLocks noGrp="1" noChangeAspect="1"/>
          </p:cNvSpPr>
          <p:nvPr>
            <p:ph type="title"/>
          </p:nvPr>
        </p:nvSpPr>
        <p:spPr>
          <a:xfrm>
            <a:off x="359757" y="136525"/>
            <a:ext cx="28678937" cy="923330"/>
          </a:xfrm>
        </p:spPr>
        <p:txBody>
          <a:bodyPr vert="horz">
            <a:noAutofit/>
          </a:bodyPr>
          <a:lstStyle>
            <a:lvl1pPr>
              <a:lnSpc>
                <a:spcPct val="100000"/>
              </a:lnSpc>
              <a:defRPr/>
            </a:lvl1pPr>
          </a:lstStyle>
          <a:p>
            <a:r>
              <a:rPr lang="en-US"/>
              <a:t>Click to edit Master title style</a:t>
            </a:r>
            <a:endParaRPr lang="en-IN"/>
          </a:p>
        </p:txBody>
      </p:sp>
      <p:sp>
        <p:nvSpPr>
          <p:cNvPr id="5" name="Text Placeholder 4">
            <a:extLst>
              <a:ext uri="{FF2B5EF4-FFF2-40B4-BE49-F238E27FC236}">
                <a16:creationId xmlns:a16="http://schemas.microsoft.com/office/drawing/2014/main" id="{802D3927-608A-4226-8AE9-B31DBD09E932}"/>
              </a:ext>
            </a:extLst>
          </p:cNvPr>
          <p:cNvSpPr>
            <a:spLocks noGrp="1"/>
          </p:cNvSpPr>
          <p:nvPr>
            <p:ph type="body" sz="quarter" idx="11"/>
          </p:nvPr>
        </p:nvSpPr>
        <p:spPr>
          <a:xfrm>
            <a:off x="359756" y="1141730"/>
            <a:ext cx="5317144" cy="5068570"/>
          </a:xfrm>
        </p:spPr>
        <p:txBody>
          <a:bodyPr>
            <a:normAutofit/>
          </a:bodyPr>
          <a:lstStyle>
            <a:lvl1pPr marL="0" indent="0">
              <a:lnSpc>
                <a:spcPct val="130000"/>
              </a:lnSpc>
              <a:spcBef>
                <a:spcPts val="1000"/>
              </a:spcBef>
              <a:spcAft>
                <a:spcPts val="1000"/>
              </a:spcAft>
              <a:buNone/>
              <a:defRPr lang="en-IN" sz="1800" kern="1200" dirty="0">
                <a:solidFill>
                  <a:schemeClr val="tx1"/>
                </a:solidFill>
                <a:latin typeface="+mn-lt"/>
                <a:ea typeface="+mn-ea"/>
                <a:cs typeface="+mn-cs"/>
              </a:defRPr>
            </a:lvl1pPr>
            <a:lvl2pPr marL="457200" indent="0">
              <a:spcBef>
                <a:spcPts val="600"/>
              </a:spcBef>
              <a:spcAft>
                <a:spcPts val="600"/>
              </a:spcAft>
              <a:buNone/>
              <a:defRPr sz="1800"/>
            </a:lvl2pPr>
            <a:lvl3pPr marL="914400" indent="0">
              <a:spcBef>
                <a:spcPts val="600"/>
              </a:spcBef>
              <a:spcAft>
                <a:spcPts val="600"/>
              </a:spcAft>
              <a:buNone/>
              <a:defRPr sz="1800"/>
            </a:lvl3pPr>
            <a:lvl4pPr marL="1371600" indent="0">
              <a:spcBef>
                <a:spcPts val="600"/>
              </a:spcBef>
              <a:spcAft>
                <a:spcPts val="600"/>
              </a:spcAft>
              <a:buNone/>
              <a:defRPr sz="1800"/>
            </a:lvl4pPr>
            <a:lvl5pPr marL="1828800" indent="0">
              <a:spcBef>
                <a:spcPts val="600"/>
              </a:spcBef>
              <a:spcAft>
                <a:spcPts val="600"/>
              </a:spcAft>
              <a:buNone/>
              <a:defRPr sz="1800"/>
            </a:lvl5pPr>
          </a:lstStyle>
          <a:p>
            <a:pPr lvl="0"/>
            <a:r>
              <a:rPr lang="en-US"/>
              <a:t>Click to edit Master text styles</a:t>
            </a:r>
          </a:p>
        </p:txBody>
      </p:sp>
      <p:pic>
        <p:nvPicPr>
          <p:cNvPr id="7" name="Picture 2" descr="people walking on sidewalk near buildings">
            <a:extLst>
              <a:ext uri="{FF2B5EF4-FFF2-40B4-BE49-F238E27FC236}">
                <a16:creationId xmlns:a16="http://schemas.microsoft.com/office/drawing/2014/main" id="{435550B5-4B18-4032-9598-BB900CA034EE}"/>
              </a:ext>
            </a:extLst>
          </p:cNvPr>
          <p:cNvPicPr>
            <a:picLocks noChangeAspect="1" noChangeArrowheads="1"/>
          </p:cNvPicPr>
          <p:nvPr userDrawn="1"/>
        </p:nvPicPr>
        <p:blipFill rotWithShape="1">
          <a:blip r:embed="rId5">
            <a:extLst>
              <a:ext uri="{28A0092B-C50C-407E-A947-70E740481C1C}">
                <a14:useLocalDpi xmlns:a14="http://schemas.microsoft.com/office/drawing/2010/main" val="0"/>
              </a:ext>
            </a:extLst>
          </a:blip>
          <a:srcRect t="13398"/>
          <a:stretch/>
        </p:blipFill>
        <p:spPr bwMode="auto">
          <a:xfrm>
            <a:off x="6832600" y="0"/>
            <a:ext cx="53594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5818251D-E5FA-45AA-8053-90F45DC4B338}"/>
              </a:ext>
            </a:extLst>
          </p:cNvPr>
          <p:cNvSpPr>
            <a:spLocks noGrp="1"/>
          </p:cNvSpPr>
          <p:nvPr>
            <p:ph type="sldNum" sz="quarter" idx="10"/>
          </p:nvPr>
        </p:nvSpPr>
        <p:spPr>
          <a:xfrm>
            <a:off x="11312769" y="6356350"/>
            <a:ext cx="482356" cy="365125"/>
          </a:xfrm>
          <a:prstGeom prst="rect">
            <a:avLst/>
          </a:prstGeom>
        </p:spPr>
        <p:txBody>
          <a:bodyPr/>
          <a:lstStyle>
            <a:lvl1pPr>
              <a:defRPr>
                <a:solidFill>
                  <a:schemeClr val="bg1"/>
                </a:solidFill>
              </a:defRPr>
            </a:lvl1pPr>
          </a:lstStyle>
          <a:p>
            <a:fld id="{FD5D5F4F-603C-4AB0-922F-C42AF3B2CB87}" type="slidenum">
              <a:rPr lang="en-GB" smtClean="0"/>
              <a:pPr/>
              <a:t>‹#›</a:t>
            </a:fld>
            <a:endParaRPr lang="en-GB">
              <a:solidFill>
                <a:schemeClr val="bg1"/>
              </a:solidFill>
            </a:endParaRPr>
          </a:p>
        </p:txBody>
      </p:sp>
    </p:spTree>
    <p:extLst>
      <p:ext uri="{BB962C8B-B14F-4D97-AF65-F5344CB8AC3E}">
        <p14:creationId xmlns:p14="http://schemas.microsoft.com/office/powerpoint/2010/main" val="1058974543"/>
      </p:ext>
    </p:extLst>
  </p:cSld>
  <p:clrMapOvr>
    <a:masterClrMapping/>
  </p:clrMapOvr>
  <p:hf hdr="0"/>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47913" y="3860800"/>
            <a:ext cx="6687075" cy="935789"/>
          </a:xfrm>
          <a:prstGeom prst="rect">
            <a:avLst/>
          </a:prstGeom>
        </p:spPr>
        <p:txBody>
          <a:bodyPr>
            <a:normAutofit/>
          </a:bodyPr>
          <a:lstStyle>
            <a:lvl1pPr>
              <a:defRPr sz="3600" b="1">
                <a:latin typeface="+mn-lt"/>
              </a:defRPr>
            </a:lvl1pPr>
          </a:lstStyle>
          <a:p>
            <a:r>
              <a:rPr lang="en-US"/>
              <a:t>Click to edit Master title style</a:t>
            </a:r>
            <a:endParaRPr lang="en-GB"/>
          </a:p>
        </p:txBody>
      </p:sp>
      <p:sp>
        <p:nvSpPr>
          <p:cNvPr id="11" name="Text Placeholder 10"/>
          <p:cNvSpPr>
            <a:spLocks noGrp="1"/>
          </p:cNvSpPr>
          <p:nvPr>
            <p:ph type="body" sz="quarter" idx="14"/>
          </p:nvPr>
        </p:nvSpPr>
        <p:spPr>
          <a:xfrm>
            <a:off x="547688" y="5214438"/>
            <a:ext cx="3559175" cy="368216"/>
          </a:xfrm>
        </p:spPr>
        <p:txBody>
          <a:bodyPr>
            <a:normAutofit/>
          </a:bodyPr>
          <a:lstStyle>
            <a:lvl1pPr>
              <a:defRPr sz="1400"/>
            </a:lvl1pPr>
          </a:lstStyle>
          <a:p>
            <a:pPr lvl="0"/>
            <a:r>
              <a:rPr lang="en-US"/>
              <a:t>Click to edit Master text styles</a:t>
            </a:r>
          </a:p>
        </p:txBody>
      </p:sp>
      <p:sp>
        <p:nvSpPr>
          <p:cNvPr id="12" name="Text Placeholder 10"/>
          <p:cNvSpPr>
            <a:spLocks noGrp="1"/>
          </p:cNvSpPr>
          <p:nvPr>
            <p:ph type="body" sz="quarter" idx="15" hasCustomPrompt="1"/>
          </p:nvPr>
        </p:nvSpPr>
        <p:spPr>
          <a:xfrm>
            <a:off x="6192253" y="5214438"/>
            <a:ext cx="1042736" cy="368216"/>
          </a:xfrm>
        </p:spPr>
        <p:txBody>
          <a:bodyPr>
            <a:normAutofit/>
          </a:bodyPr>
          <a:lstStyle>
            <a:lvl1pPr marL="0" indent="0" algn="l">
              <a:buNone/>
              <a:defRPr sz="1400">
                <a:solidFill>
                  <a:schemeClr val="accent3"/>
                </a:solidFill>
              </a:defRPr>
            </a:lvl1pPr>
          </a:lstStyle>
          <a:p>
            <a:pPr lvl="0"/>
            <a:r>
              <a:rPr lang="en-US"/>
              <a:t>Page No.</a:t>
            </a:r>
            <a:endParaRPr lang="en-GB"/>
          </a:p>
        </p:txBody>
      </p:sp>
      <p:pic>
        <p:nvPicPr>
          <p:cNvPr id="6" name="Picture 5">
            <a:extLst>
              <a:ext uri="{FF2B5EF4-FFF2-40B4-BE49-F238E27FC236}">
                <a16:creationId xmlns:a16="http://schemas.microsoft.com/office/drawing/2014/main" id="{9250EF83-1BE8-417E-AA12-66A0194DC027}"/>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547688" y="6201451"/>
            <a:ext cx="2452024" cy="295737"/>
          </a:xfrm>
          <a:prstGeom prst="rect">
            <a:avLst/>
          </a:prstGeom>
        </p:spPr>
      </p:pic>
      <p:pic>
        <p:nvPicPr>
          <p:cNvPr id="7" name="Picture 2" descr="GMCA Logo">
            <a:extLst>
              <a:ext uri="{FF2B5EF4-FFF2-40B4-BE49-F238E27FC236}">
                <a16:creationId xmlns:a16="http://schemas.microsoft.com/office/drawing/2014/main" id="{5462AAB3-A01E-4400-AA29-7E8E11359DDE}"/>
              </a:ext>
            </a:extLst>
          </p:cNvPr>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35473"/>
          <a:stretch/>
        </p:blipFill>
        <p:spPr bwMode="auto">
          <a:xfrm>
            <a:off x="3138045" y="6087845"/>
            <a:ext cx="1987826" cy="770155"/>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2">
            <a:extLst>
              <a:ext uri="{FF2B5EF4-FFF2-40B4-BE49-F238E27FC236}">
                <a16:creationId xmlns:a16="http://schemas.microsoft.com/office/drawing/2014/main" id="{15A34A5F-5B16-4B7D-9DAE-217742250DA9}"/>
              </a:ext>
            </a:extLst>
          </p:cNvPr>
          <p:cNvSpPr txBox="1">
            <a:spLocks/>
          </p:cNvSpPr>
          <p:nvPr userDrawn="1"/>
        </p:nvSpPr>
        <p:spPr>
          <a:xfrm>
            <a:off x="5142339" y="6357356"/>
            <a:ext cx="4152134" cy="516554"/>
          </a:xfrm>
          <a:prstGeom prst="rect">
            <a:avLst/>
          </a:prstGeom>
        </p:spPr>
        <p:txBody>
          <a:bodyPr vert="horz" lIns="91440" tIns="45720" rIns="91440" bIns="45720" rtlCol="0">
            <a:normAutofit/>
          </a:bodyPr>
          <a:lstStyle>
            <a:lvl1pPr marL="0" indent="0" algn="r" defTabSz="914400" rtl="0" eaLnBrk="1" latinLnBrk="0" hangingPunct="1">
              <a:lnSpc>
                <a:spcPct val="80000"/>
              </a:lnSpc>
              <a:spcBef>
                <a:spcPts val="0"/>
              </a:spcBef>
              <a:buFont typeface="Arial" panose="020B0604020202020204" pitchFamily="34" charset="0"/>
              <a:buNone/>
              <a:defRPr sz="4000" b="1" kern="1200" spc="-100" baseline="0">
                <a:solidFill>
                  <a:schemeClr val="bg1"/>
                </a:solidFill>
                <a:effectLst>
                  <a:outerShdw blurRad="127000" algn="ctr" rotWithShape="0">
                    <a:schemeClr val="tx2">
                      <a:alpha val="60000"/>
                    </a:schemeClr>
                  </a:outerShdw>
                </a:effectLst>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GB" sz="1400">
                <a:solidFill>
                  <a:srgbClr val="5C5B5A"/>
                </a:solidFill>
                <a:effectLst/>
                <a:latin typeface="Arial" panose="020B0604020202020204" pitchFamily="34" charset="0"/>
                <a:cs typeface="Arial" panose="020B0604020202020204" pitchFamily="34" charset="0"/>
              </a:rPr>
              <a:t>Carried out on behalf of Greater Manchester partners</a:t>
            </a:r>
            <a:endParaRPr lang="en-US" sz="1400">
              <a:solidFill>
                <a:srgbClr val="5C5B5A"/>
              </a:solidFill>
              <a:effectLst/>
              <a:latin typeface="Arial" panose="020B0604020202020204" pitchFamily="34" charset="0"/>
              <a:cs typeface="Arial" panose="020B0604020202020204" pitchFamily="34" charset="0"/>
            </a:endParaRPr>
          </a:p>
        </p:txBody>
      </p:sp>
      <p:sp>
        <p:nvSpPr>
          <p:cNvPr id="10" name="Slide Number Placeholder 2">
            <a:extLst>
              <a:ext uri="{FF2B5EF4-FFF2-40B4-BE49-F238E27FC236}">
                <a16:creationId xmlns:a16="http://schemas.microsoft.com/office/drawing/2014/main" id="{7B922843-66D3-4D71-B6B9-31D805CF522E}"/>
              </a:ext>
            </a:extLst>
          </p:cNvPr>
          <p:cNvSpPr>
            <a:spLocks noGrp="1"/>
          </p:cNvSpPr>
          <p:nvPr>
            <p:ph type="sldNum" sz="quarter" idx="10"/>
          </p:nvPr>
        </p:nvSpPr>
        <p:spPr>
          <a:xfrm>
            <a:off x="11312769" y="6400413"/>
            <a:ext cx="482356" cy="276999"/>
          </a:xfrm>
          <a:prstGeom prst="rect">
            <a:avLst/>
          </a:prstGeom>
        </p:spPr>
        <p:txBody>
          <a:bodyPr anchor="ctr">
            <a:spAutoFit/>
          </a:bodyPr>
          <a:lstStyle>
            <a:lvl1pPr algn="r">
              <a:defRPr>
                <a:solidFill>
                  <a:schemeClr val="tx2"/>
                </a:solidFill>
              </a:defRPr>
            </a:lvl1pPr>
          </a:lstStyle>
          <a:p>
            <a:fld id="{FD5D5F4F-603C-4AB0-922F-C42AF3B2CB87}" type="slidenum">
              <a:rPr lang="en-GB" smtClean="0"/>
              <a:pPr/>
              <a:t>‹#›</a:t>
            </a:fld>
            <a:endParaRPr lang="en-GB"/>
          </a:p>
        </p:txBody>
      </p:sp>
      <p:pic>
        <p:nvPicPr>
          <p:cNvPr id="15" name="Picture 2" descr="yellow and black tram on road during daytime">
            <a:extLst>
              <a:ext uri="{FF2B5EF4-FFF2-40B4-BE49-F238E27FC236}">
                <a16:creationId xmlns:a16="http://schemas.microsoft.com/office/drawing/2014/main" id="{DB174E63-639E-4A2B-BFF6-93C4CFDC6A3E}"/>
              </a:ext>
            </a:extLst>
          </p:cNvPr>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t="-11" b="43669"/>
          <a:stretch/>
        </p:blipFill>
        <p:spPr bwMode="auto">
          <a:xfrm>
            <a:off x="1" y="0"/>
            <a:ext cx="12192000" cy="3755254"/>
          </a:xfrm>
          <a:prstGeom prst="rect">
            <a:avLst/>
          </a:prstGeom>
          <a:noFill/>
          <a:effectLst>
            <a:glow>
              <a:schemeClr val="accent1"/>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856950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3 point column">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B3F1D219-95D4-4F62-B058-7C495178AF59}"/>
              </a:ext>
            </a:extLst>
          </p:cNvPr>
          <p:cNvGraphicFramePr>
            <a:graphicFrameLocks noChangeAspect="1"/>
          </p:cNvGraphicFramePr>
          <p:nvPr userDrawn="1">
            <p:custDataLst>
              <p:tags r:id="rId1"/>
            </p:custDataLst>
            <p:extLst>
              <p:ext uri="{D42A27DB-BD31-4B8C-83A1-F6EECF244321}">
                <p14:modId xmlns:p14="http://schemas.microsoft.com/office/powerpoint/2010/main" val="30804781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78" imgH="377" progId="TCLayout.ActiveDocument.1">
                  <p:embed/>
                </p:oleObj>
              </mc:Choice>
              <mc:Fallback>
                <p:oleObj name="think-cell Slide" r:id="rId3" imgW="378" imgH="377" progId="TCLayout.ActiveDocument.1">
                  <p:embed/>
                  <p:pic>
                    <p:nvPicPr>
                      <p:cNvPr id="6" name="Object 5" hidden="1">
                        <a:extLst>
                          <a:ext uri="{FF2B5EF4-FFF2-40B4-BE49-F238E27FC236}">
                            <a16:creationId xmlns:a16="http://schemas.microsoft.com/office/drawing/2014/main" id="{B3F1D219-95D4-4F62-B058-7C495178AF5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1" name="Text Placeholder 2">
            <a:extLst>
              <a:ext uri="{FF2B5EF4-FFF2-40B4-BE49-F238E27FC236}">
                <a16:creationId xmlns:a16="http://schemas.microsoft.com/office/drawing/2014/main" id="{8D082E66-EDDA-4917-9421-9B501325FDE6}"/>
              </a:ext>
            </a:extLst>
          </p:cNvPr>
          <p:cNvSpPr>
            <a:spLocks noGrp="1"/>
          </p:cNvSpPr>
          <p:nvPr>
            <p:ph type="body" sz="quarter" idx="16" hasCustomPrompt="1"/>
          </p:nvPr>
        </p:nvSpPr>
        <p:spPr>
          <a:xfrm>
            <a:off x="359756" y="2021305"/>
            <a:ext cx="5394960" cy="3818021"/>
          </a:xfrm>
          <a:ln>
            <a:solidFill>
              <a:srgbClr val="0039A6"/>
            </a:solidFill>
          </a:ln>
        </p:spPr>
        <p:txBody>
          <a:bodyPr numCol="1" spcCol="457200">
            <a:noAutofit/>
          </a:bodyPr>
          <a:lstStyle>
            <a:lvl1pPr marL="171450" indent="-171450">
              <a:lnSpc>
                <a:spcPct val="100000"/>
              </a:lnSpc>
              <a:spcBef>
                <a:spcPts val="0"/>
              </a:spcBef>
              <a:spcAft>
                <a:spcPts val="600"/>
              </a:spcAft>
              <a:buFont typeface="Arial" panose="020B0604020202020204" pitchFamily="34" charset="0"/>
              <a:buChar char="•"/>
              <a:defRPr lang="en-US" sz="1600" kern="1200" dirty="0">
                <a:solidFill>
                  <a:schemeClr val="tx1"/>
                </a:solidFill>
                <a:latin typeface="+mn-lt"/>
                <a:ea typeface="+mn-ea"/>
                <a:cs typeface="+mn-cs"/>
              </a:defRPr>
            </a:lvl1pPr>
            <a:lvl2pPr marL="457200" indent="0">
              <a:buNone/>
              <a:defRPr/>
            </a:lvl2pPr>
          </a:lstStyle>
          <a:p>
            <a:pPr marL="228600" lvl="0" indent="-228600" algn="l" defTabSz="914400" rtl="0" eaLnBrk="1" latinLnBrk="0" hangingPunct="1">
              <a:lnSpc>
                <a:spcPct val="90000"/>
              </a:lnSpc>
              <a:spcBef>
                <a:spcPts val="1000"/>
              </a:spcBef>
              <a:buFont typeface="Arial" panose="020B0604020202020204" pitchFamily="34" charset="0"/>
              <a:buChar char="•"/>
            </a:pPr>
            <a:r>
              <a:rPr lang="en-US"/>
              <a:t>Ga. </a:t>
            </a:r>
            <a:r>
              <a:rPr lang="en-US" err="1"/>
              <a:t>Occusae</a:t>
            </a:r>
            <a:r>
              <a:rPr lang="en-US"/>
              <a:t> </a:t>
            </a:r>
            <a:r>
              <a:rPr lang="en-US" err="1"/>
              <a:t>inulparum</a:t>
            </a:r>
            <a:r>
              <a:rPr lang="en-US"/>
              <a:t> </a:t>
            </a:r>
            <a:r>
              <a:rPr lang="en-US" err="1"/>
              <a:t>volor</a:t>
            </a:r>
            <a:r>
              <a:rPr lang="en-US"/>
              <a:t> </a:t>
            </a:r>
            <a:r>
              <a:rPr lang="en-US" err="1"/>
              <a:t>rehendae</a:t>
            </a:r>
            <a:r>
              <a:rPr lang="en-US"/>
              <a:t> </a:t>
            </a:r>
            <a:r>
              <a:rPr lang="en-US" err="1"/>
              <a:t>cupta</a:t>
            </a:r>
            <a:r>
              <a:rPr lang="en-US"/>
              <a:t> num </a:t>
            </a:r>
            <a:r>
              <a:rPr lang="en-US" err="1"/>
              <a:t>vernam</a:t>
            </a:r>
            <a:r>
              <a:rPr lang="en-US"/>
              <a:t> </a:t>
            </a:r>
            <a:r>
              <a:rPr lang="en-US" err="1"/>
              <a:t>faccatis</a:t>
            </a:r>
            <a:r>
              <a:rPr lang="en-US"/>
              <a:t> </a:t>
            </a:r>
            <a:r>
              <a:rPr lang="en-US" err="1"/>
              <a:t>anim</a:t>
            </a:r>
            <a:r>
              <a:rPr lang="en-US"/>
              <a:t> </a:t>
            </a:r>
            <a:r>
              <a:rPr lang="en-US" err="1"/>
              <a:t>quatium</a:t>
            </a:r>
            <a:r>
              <a:rPr lang="en-US"/>
              <a:t> </a:t>
            </a:r>
            <a:r>
              <a:rPr lang="en-US" err="1"/>
              <a:t>incipitatem</a:t>
            </a:r>
            <a:r>
              <a:rPr lang="en-US"/>
              <a:t> </a:t>
            </a:r>
            <a:r>
              <a:rPr lang="en-US" err="1"/>
              <a:t>iunt</a:t>
            </a:r>
            <a:r>
              <a:rPr lang="en-US"/>
              <a:t> </a:t>
            </a:r>
            <a:r>
              <a:rPr lang="en-US" err="1"/>
              <a:t>labo</a:t>
            </a:r>
            <a:r>
              <a:rPr lang="en-US"/>
              <a:t>. </a:t>
            </a:r>
            <a:r>
              <a:rPr lang="en-US" err="1"/>
              <a:t>Itatur</a:t>
            </a:r>
            <a:r>
              <a:rPr lang="en-US"/>
              <a:t>, </a:t>
            </a:r>
            <a:r>
              <a:rPr lang="en-US" err="1"/>
              <a:t>aut</a:t>
            </a:r>
            <a:r>
              <a:rPr lang="en-US"/>
              <a:t> qui </a:t>
            </a:r>
            <a:r>
              <a:rPr lang="en-US" err="1"/>
              <a:t>volor</a:t>
            </a:r>
            <a:r>
              <a:rPr lang="en-US"/>
              <a:t> </a:t>
            </a:r>
            <a:r>
              <a:rPr lang="en-US" err="1"/>
              <a:t>maximpe</a:t>
            </a:r>
            <a:r>
              <a:rPr lang="en-US"/>
              <a:t> </a:t>
            </a:r>
            <a:r>
              <a:rPr lang="en-US" err="1"/>
              <a:t>disimi</a:t>
            </a:r>
            <a:r>
              <a:rPr lang="en-US"/>
              <a:t>, </a:t>
            </a:r>
            <a:r>
              <a:rPr lang="en-US" err="1"/>
              <a:t>solore</a:t>
            </a:r>
            <a:r>
              <a:rPr lang="en-US"/>
              <a:t>, que </a:t>
            </a:r>
            <a:r>
              <a:rPr lang="en-US" err="1"/>
              <a:t>offici</a:t>
            </a:r>
            <a:r>
              <a:rPr lang="en-US"/>
              <a:t> </a:t>
            </a:r>
            <a:r>
              <a:rPr lang="en-US" err="1"/>
              <a:t>coratur</a:t>
            </a:r>
            <a:r>
              <a:rPr lang="en-US"/>
              <a:t>? </a:t>
            </a:r>
            <a:r>
              <a:rPr lang="en-US" err="1"/>
              <a:t>Quiandeles</a:t>
            </a:r>
            <a:r>
              <a:rPr lang="en-US"/>
              <a:t> </a:t>
            </a:r>
            <a:r>
              <a:rPr lang="en-US" err="1"/>
              <a:t>dendus</a:t>
            </a:r>
            <a:r>
              <a:rPr lang="en-US"/>
              <a:t>.</a:t>
            </a:r>
          </a:p>
          <a:p>
            <a:pPr marL="228600" lvl="0" indent="-228600" algn="l" defTabSz="914400" rtl="0" eaLnBrk="1" latinLnBrk="0" hangingPunct="1">
              <a:lnSpc>
                <a:spcPct val="90000"/>
              </a:lnSpc>
              <a:spcBef>
                <a:spcPts val="1000"/>
              </a:spcBef>
              <a:buFont typeface="Arial" panose="020B0604020202020204" pitchFamily="34" charset="0"/>
              <a:buChar char="•"/>
            </a:pPr>
            <a:r>
              <a:rPr lang="en-US" err="1"/>
              <a:t>Occullo</a:t>
            </a:r>
            <a:r>
              <a:rPr lang="en-US"/>
              <a:t> </a:t>
            </a:r>
            <a:r>
              <a:rPr lang="en-US" err="1"/>
              <a:t>volor</a:t>
            </a:r>
            <a:r>
              <a:rPr lang="en-US"/>
              <a:t> </a:t>
            </a:r>
            <a:r>
              <a:rPr lang="en-US" err="1"/>
              <a:t>repernam</a:t>
            </a:r>
            <a:r>
              <a:rPr lang="en-US"/>
              <a:t> id maxim </a:t>
            </a:r>
            <a:r>
              <a:rPr lang="en-US" err="1"/>
              <a:t>dolorep</a:t>
            </a:r>
            <a:r>
              <a:rPr lang="en-US"/>
              <a:t> </a:t>
            </a:r>
            <a:r>
              <a:rPr lang="en-US" err="1"/>
              <a:t>tatio</a:t>
            </a:r>
            <a:r>
              <a:rPr lang="en-US"/>
              <a:t>. </a:t>
            </a:r>
            <a:r>
              <a:rPr lang="en-US" err="1"/>
              <a:t>Bitatin</a:t>
            </a:r>
            <a:r>
              <a:rPr lang="en-US"/>
              <a:t> </a:t>
            </a:r>
            <a:r>
              <a:rPr lang="en-US" err="1"/>
              <a:t>vendaec</a:t>
            </a:r>
            <a:r>
              <a:rPr lang="en-US"/>
              <a:t> </a:t>
            </a:r>
            <a:r>
              <a:rPr lang="en-US" err="1"/>
              <a:t>ullendae</a:t>
            </a:r>
            <a:r>
              <a:rPr lang="en-US"/>
              <a:t> </a:t>
            </a:r>
            <a:r>
              <a:rPr lang="en-US" err="1"/>
              <a:t>enimintest</a:t>
            </a:r>
            <a:r>
              <a:rPr lang="en-US"/>
              <a:t> </a:t>
            </a:r>
            <a:r>
              <a:rPr lang="en-US" err="1"/>
              <a:t>eosa</a:t>
            </a:r>
            <a:r>
              <a:rPr lang="en-US"/>
              <a:t> et </a:t>
            </a:r>
            <a:r>
              <a:rPr lang="en-US" err="1"/>
              <a:t>est</a:t>
            </a:r>
            <a:r>
              <a:rPr lang="en-US"/>
              <a:t> </a:t>
            </a:r>
            <a:r>
              <a:rPr lang="en-US" err="1"/>
              <a:t>labo</a:t>
            </a:r>
            <a:r>
              <a:rPr lang="en-US"/>
              <a:t>. Is </a:t>
            </a:r>
            <a:r>
              <a:rPr lang="en-US" err="1"/>
              <a:t>volorporro</a:t>
            </a:r>
            <a:r>
              <a:rPr lang="en-US"/>
              <a:t> </a:t>
            </a:r>
            <a:r>
              <a:rPr lang="en-US" err="1"/>
              <a:t>enihil</a:t>
            </a:r>
            <a:r>
              <a:rPr lang="en-US"/>
              <a:t> is </a:t>
            </a:r>
            <a:r>
              <a:rPr lang="en-US" err="1"/>
              <a:t>volo</a:t>
            </a:r>
            <a:r>
              <a:rPr lang="en-US"/>
              <a:t> </a:t>
            </a:r>
            <a:r>
              <a:rPr lang="en-US" err="1"/>
              <a:t>quiate</a:t>
            </a:r>
            <a:r>
              <a:rPr lang="en-US"/>
              <a:t> </a:t>
            </a:r>
            <a:r>
              <a:rPr lang="en-US" err="1"/>
              <a:t>earum</a:t>
            </a:r>
            <a:r>
              <a:rPr lang="en-US"/>
              <a:t> vid </a:t>
            </a:r>
            <a:r>
              <a:rPr lang="en-US" err="1"/>
              <a:t>modis</a:t>
            </a:r>
            <a:r>
              <a:rPr lang="en-US"/>
              <a:t> </a:t>
            </a:r>
            <a:r>
              <a:rPr lang="en-US" err="1"/>
              <a:t>volorupta</a:t>
            </a:r>
            <a:r>
              <a:rPr lang="en-US"/>
              <a:t> por </a:t>
            </a:r>
            <a:r>
              <a:rPr lang="en-US" err="1"/>
              <a:t>sumeni</a:t>
            </a:r>
            <a:r>
              <a:rPr lang="en-US"/>
              <a:t> </a:t>
            </a:r>
            <a:r>
              <a:rPr lang="en-US" err="1"/>
              <a:t>ut</a:t>
            </a:r>
            <a:r>
              <a:rPr lang="en-US"/>
              <a:t> que </a:t>
            </a:r>
            <a:r>
              <a:rPr lang="en-US" err="1"/>
              <a:t>eicipsusciam</a:t>
            </a:r>
            <a:r>
              <a:rPr lang="en-US"/>
              <a:t> </a:t>
            </a:r>
            <a:r>
              <a:rPr lang="en-US" err="1"/>
              <a:t>volupti</a:t>
            </a:r>
            <a:r>
              <a:rPr lang="en-US"/>
              <a:t> </a:t>
            </a:r>
            <a:r>
              <a:rPr lang="en-US" err="1"/>
              <a:t>beaquib</a:t>
            </a:r>
            <a:r>
              <a:rPr lang="en-US"/>
              <a:t> </a:t>
            </a:r>
            <a:r>
              <a:rPr lang="en-US" err="1"/>
              <a:t>usandant</a:t>
            </a:r>
            <a:r>
              <a:rPr lang="en-US"/>
              <a:t>, </a:t>
            </a:r>
            <a:r>
              <a:rPr lang="en-US" err="1"/>
              <a:t>quaecae</a:t>
            </a:r>
            <a:r>
              <a:rPr lang="en-US"/>
              <a:t> </a:t>
            </a:r>
            <a:r>
              <a:rPr lang="en-US" err="1"/>
              <a:t>nihit</a:t>
            </a:r>
            <a:r>
              <a:rPr lang="en-US"/>
              <a:t> qui </a:t>
            </a:r>
            <a:r>
              <a:rPr lang="en-US" err="1"/>
              <a:t>cus</a:t>
            </a:r>
            <a:r>
              <a:rPr lang="en-US"/>
              <a:t> </a:t>
            </a:r>
            <a:r>
              <a:rPr lang="en-US" err="1"/>
              <a:t>ium</a:t>
            </a:r>
            <a:r>
              <a:rPr lang="en-US"/>
              <a:t> </a:t>
            </a:r>
            <a:r>
              <a:rPr lang="en-US" err="1"/>
              <a:t>voluptatem</a:t>
            </a:r>
            <a:r>
              <a:rPr lang="en-US"/>
              <a:t> et </a:t>
            </a:r>
            <a:r>
              <a:rPr lang="en-US" err="1"/>
              <a:t>errum</a:t>
            </a:r>
            <a:r>
              <a:rPr lang="en-US"/>
              <a:t> et </a:t>
            </a:r>
            <a:r>
              <a:rPr lang="en-US" err="1"/>
              <a:t>untiurio</a:t>
            </a:r>
            <a:r>
              <a:rPr lang="en-US"/>
              <a:t> </a:t>
            </a:r>
            <a:r>
              <a:rPr lang="en-US" err="1"/>
              <a:t>verum</a:t>
            </a:r>
            <a:r>
              <a:rPr lang="en-US"/>
              <a:t> </a:t>
            </a:r>
            <a:r>
              <a:rPr lang="en-US" err="1"/>
              <a:t>sapiet</a:t>
            </a:r>
            <a:r>
              <a:rPr lang="en-US"/>
              <a:t>, into ex es </a:t>
            </a:r>
            <a:r>
              <a:rPr lang="en-US" err="1"/>
              <a:t>suntus</a:t>
            </a:r>
            <a:r>
              <a:rPr lang="en-US"/>
              <a:t> </a:t>
            </a:r>
            <a:r>
              <a:rPr lang="en-US" err="1"/>
              <a:t>eari</a:t>
            </a:r>
            <a:r>
              <a:rPr lang="en-US"/>
              <a:t> </a:t>
            </a:r>
            <a:r>
              <a:rPr lang="en-US" err="1"/>
              <a:t>ipsam</a:t>
            </a:r>
            <a:r>
              <a:rPr lang="en-US"/>
              <a:t> </a:t>
            </a:r>
            <a:r>
              <a:rPr lang="en-US" err="1"/>
              <a:t>idundantio</a:t>
            </a:r>
            <a:r>
              <a:rPr lang="en-US"/>
              <a:t> </a:t>
            </a:r>
            <a:r>
              <a:rPr lang="en-US" err="1"/>
              <a:t>exceratia</a:t>
            </a:r>
            <a:r>
              <a:rPr lang="en-US"/>
              <a:t> dem </a:t>
            </a:r>
            <a:r>
              <a:rPr lang="en-US" err="1"/>
              <a:t>voluptat</a:t>
            </a:r>
            <a:r>
              <a:rPr lang="en-US"/>
              <a:t>.</a:t>
            </a:r>
          </a:p>
          <a:p>
            <a:pPr marL="228600" lvl="0" indent="-228600" algn="l" defTabSz="914400" rtl="0" eaLnBrk="1" latinLnBrk="0" hangingPunct="1">
              <a:lnSpc>
                <a:spcPct val="90000"/>
              </a:lnSpc>
              <a:spcBef>
                <a:spcPts val="1000"/>
              </a:spcBef>
              <a:buFont typeface="Arial" panose="020B0604020202020204" pitchFamily="34" charset="0"/>
              <a:buChar char="•"/>
            </a:pPr>
            <a:r>
              <a:rPr lang="en-US" err="1"/>
              <a:t>Agnam</a:t>
            </a:r>
            <a:r>
              <a:rPr lang="en-US"/>
              <a:t> de mil </a:t>
            </a:r>
            <a:r>
              <a:rPr lang="en-US" err="1"/>
              <a:t>ilignimus</a:t>
            </a:r>
            <a:r>
              <a:rPr lang="en-US"/>
              <a:t> </a:t>
            </a:r>
            <a:r>
              <a:rPr lang="en-US" err="1"/>
              <a:t>apedist</a:t>
            </a:r>
            <a:r>
              <a:rPr lang="en-US"/>
              <a:t> quasi </a:t>
            </a:r>
            <a:r>
              <a:rPr lang="en-US" err="1"/>
              <a:t>sita</a:t>
            </a:r>
            <a:r>
              <a:rPr lang="en-US"/>
              <a:t> </a:t>
            </a:r>
            <a:r>
              <a:rPr lang="en-US" err="1"/>
              <a:t>quame</a:t>
            </a:r>
            <a:r>
              <a:rPr lang="en-US"/>
              <a:t> peris es core </a:t>
            </a:r>
            <a:r>
              <a:rPr lang="en-US" err="1"/>
              <a:t>venim</a:t>
            </a:r>
            <a:r>
              <a:rPr lang="en-US"/>
              <a:t> que </a:t>
            </a:r>
            <a:r>
              <a:rPr lang="en-US" err="1"/>
              <a:t>perum</a:t>
            </a:r>
            <a:r>
              <a:rPr lang="en-US"/>
              <a:t> </a:t>
            </a:r>
            <a:r>
              <a:rPr lang="en-US" err="1"/>
              <a:t>volo</a:t>
            </a:r>
            <a:r>
              <a:rPr lang="en-US"/>
              <a:t> to </a:t>
            </a:r>
            <a:r>
              <a:rPr lang="en-US" err="1"/>
              <a:t>venimus</a:t>
            </a:r>
            <a:r>
              <a:rPr lang="en-US"/>
              <a:t>.</a:t>
            </a:r>
          </a:p>
          <a:p>
            <a:pPr marL="228600" lvl="0" indent="-228600" algn="l" defTabSz="914400" rtl="0" eaLnBrk="1" latinLnBrk="0" hangingPunct="1">
              <a:lnSpc>
                <a:spcPct val="90000"/>
              </a:lnSpc>
              <a:spcBef>
                <a:spcPts val="1000"/>
              </a:spcBef>
              <a:buFont typeface="Arial" panose="020B0604020202020204" pitchFamily="34" charset="0"/>
              <a:buChar char="•"/>
            </a:pPr>
            <a:endParaRPr lang="en-US"/>
          </a:p>
        </p:txBody>
      </p:sp>
      <p:sp>
        <p:nvSpPr>
          <p:cNvPr id="24" name="Text Placeholder 2">
            <a:extLst>
              <a:ext uri="{FF2B5EF4-FFF2-40B4-BE49-F238E27FC236}">
                <a16:creationId xmlns:a16="http://schemas.microsoft.com/office/drawing/2014/main" id="{4830DF0B-A43F-40DE-BF5E-109F76A239FC}"/>
              </a:ext>
            </a:extLst>
          </p:cNvPr>
          <p:cNvSpPr>
            <a:spLocks noGrp="1"/>
          </p:cNvSpPr>
          <p:nvPr>
            <p:ph type="body" sz="quarter" idx="19" hasCustomPrompt="1"/>
          </p:nvPr>
        </p:nvSpPr>
        <p:spPr>
          <a:xfrm>
            <a:off x="6412229" y="2021305"/>
            <a:ext cx="5394960" cy="3818021"/>
          </a:xfrm>
          <a:ln>
            <a:solidFill>
              <a:srgbClr val="0039A6"/>
            </a:solidFill>
          </a:ln>
        </p:spPr>
        <p:txBody>
          <a:bodyPr numCol="1" spcCol="457200">
            <a:noAutofit/>
          </a:bodyPr>
          <a:lstStyle>
            <a:lvl1pPr marL="171450" indent="-171450">
              <a:lnSpc>
                <a:spcPct val="100000"/>
              </a:lnSpc>
              <a:spcBef>
                <a:spcPts val="0"/>
              </a:spcBef>
              <a:spcAft>
                <a:spcPts val="600"/>
              </a:spcAft>
              <a:buFont typeface="Arial" panose="020B0604020202020204" pitchFamily="34" charset="0"/>
              <a:buChar char="•"/>
              <a:defRPr lang="en-US" sz="1600" kern="1200" dirty="0">
                <a:solidFill>
                  <a:schemeClr val="tx1"/>
                </a:solidFill>
                <a:latin typeface="+mn-lt"/>
                <a:ea typeface="+mn-ea"/>
                <a:cs typeface="+mn-cs"/>
              </a:defRPr>
            </a:lvl1pPr>
            <a:lvl2pPr marL="457200" indent="0">
              <a:buNone/>
              <a:defRPr/>
            </a:lvl2pPr>
          </a:lstStyle>
          <a:p>
            <a:pPr marL="228600" lvl="0" indent="-228600" algn="l" defTabSz="914400" rtl="0" eaLnBrk="1" latinLnBrk="0" hangingPunct="1">
              <a:lnSpc>
                <a:spcPct val="90000"/>
              </a:lnSpc>
              <a:spcBef>
                <a:spcPts val="1000"/>
              </a:spcBef>
              <a:spcAft>
                <a:spcPts val="600"/>
              </a:spcAft>
              <a:buFont typeface="Arial" panose="020B0604020202020204" pitchFamily="34" charset="0"/>
              <a:buChar char="•"/>
            </a:pPr>
            <a:r>
              <a:rPr lang="en-US"/>
              <a:t>Ga. </a:t>
            </a:r>
            <a:r>
              <a:rPr lang="en-US" err="1"/>
              <a:t>Occusae</a:t>
            </a:r>
            <a:r>
              <a:rPr lang="en-US"/>
              <a:t> </a:t>
            </a:r>
            <a:r>
              <a:rPr lang="en-US" err="1"/>
              <a:t>inulparum</a:t>
            </a:r>
            <a:r>
              <a:rPr lang="en-US"/>
              <a:t> </a:t>
            </a:r>
            <a:r>
              <a:rPr lang="en-US" err="1"/>
              <a:t>volor</a:t>
            </a:r>
            <a:r>
              <a:rPr lang="en-US"/>
              <a:t> </a:t>
            </a:r>
            <a:r>
              <a:rPr lang="en-US" err="1"/>
              <a:t>rehendae</a:t>
            </a:r>
            <a:r>
              <a:rPr lang="en-US"/>
              <a:t> </a:t>
            </a:r>
            <a:r>
              <a:rPr lang="en-US" err="1"/>
              <a:t>cupta</a:t>
            </a:r>
            <a:r>
              <a:rPr lang="en-US"/>
              <a:t> num </a:t>
            </a:r>
            <a:r>
              <a:rPr lang="en-US" err="1"/>
              <a:t>vernam</a:t>
            </a:r>
            <a:r>
              <a:rPr lang="en-US"/>
              <a:t> </a:t>
            </a:r>
            <a:r>
              <a:rPr lang="en-US" err="1"/>
              <a:t>faccatis</a:t>
            </a:r>
            <a:r>
              <a:rPr lang="en-US"/>
              <a:t> </a:t>
            </a:r>
            <a:r>
              <a:rPr lang="en-US" err="1"/>
              <a:t>anim</a:t>
            </a:r>
            <a:r>
              <a:rPr lang="en-US"/>
              <a:t> </a:t>
            </a:r>
            <a:r>
              <a:rPr lang="en-US" err="1"/>
              <a:t>quatium</a:t>
            </a:r>
            <a:r>
              <a:rPr lang="en-US"/>
              <a:t> </a:t>
            </a:r>
            <a:r>
              <a:rPr lang="en-US" err="1"/>
              <a:t>incipitatem</a:t>
            </a:r>
            <a:r>
              <a:rPr lang="en-US"/>
              <a:t> </a:t>
            </a:r>
            <a:r>
              <a:rPr lang="en-US" err="1"/>
              <a:t>iunt</a:t>
            </a:r>
            <a:r>
              <a:rPr lang="en-US"/>
              <a:t> </a:t>
            </a:r>
            <a:r>
              <a:rPr lang="en-US" err="1"/>
              <a:t>labo</a:t>
            </a:r>
            <a:r>
              <a:rPr lang="en-US"/>
              <a:t>. </a:t>
            </a:r>
            <a:r>
              <a:rPr lang="en-US" err="1"/>
              <a:t>Itatur</a:t>
            </a:r>
            <a:r>
              <a:rPr lang="en-US"/>
              <a:t>, </a:t>
            </a:r>
            <a:r>
              <a:rPr lang="en-US" err="1"/>
              <a:t>aut</a:t>
            </a:r>
            <a:r>
              <a:rPr lang="en-US"/>
              <a:t> qui </a:t>
            </a:r>
            <a:r>
              <a:rPr lang="en-US" err="1"/>
              <a:t>volor</a:t>
            </a:r>
            <a:r>
              <a:rPr lang="en-US"/>
              <a:t> </a:t>
            </a:r>
            <a:r>
              <a:rPr lang="en-US" err="1"/>
              <a:t>maximpe</a:t>
            </a:r>
            <a:r>
              <a:rPr lang="en-US"/>
              <a:t> </a:t>
            </a:r>
            <a:r>
              <a:rPr lang="en-US" err="1"/>
              <a:t>disimi</a:t>
            </a:r>
            <a:r>
              <a:rPr lang="en-US"/>
              <a:t>, </a:t>
            </a:r>
            <a:r>
              <a:rPr lang="en-US" err="1"/>
              <a:t>solore</a:t>
            </a:r>
            <a:r>
              <a:rPr lang="en-US"/>
              <a:t>, que </a:t>
            </a:r>
            <a:r>
              <a:rPr lang="en-US" err="1"/>
              <a:t>offici</a:t>
            </a:r>
            <a:r>
              <a:rPr lang="en-US"/>
              <a:t> </a:t>
            </a:r>
            <a:r>
              <a:rPr lang="en-US" err="1"/>
              <a:t>coratur</a:t>
            </a:r>
            <a:r>
              <a:rPr lang="en-US"/>
              <a:t>? </a:t>
            </a:r>
            <a:r>
              <a:rPr lang="en-US" err="1"/>
              <a:t>Quiandeles</a:t>
            </a:r>
            <a:r>
              <a:rPr lang="en-US"/>
              <a:t> </a:t>
            </a:r>
            <a:r>
              <a:rPr lang="en-US" err="1"/>
              <a:t>dendus</a:t>
            </a:r>
            <a:r>
              <a:rPr lang="en-US"/>
              <a:t>.</a:t>
            </a:r>
          </a:p>
          <a:p>
            <a:pPr marL="228600" lvl="0" indent="-228600" algn="l" defTabSz="914400" rtl="0" eaLnBrk="1" latinLnBrk="0" hangingPunct="1">
              <a:lnSpc>
                <a:spcPct val="90000"/>
              </a:lnSpc>
              <a:spcBef>
                <a:spcPts val="1000"/>
              </a:spcBef>
              <a:spcAft>
                <a:spcPts val="600"/>
              </a:spcAft>
              <a:buFont typeface="Arial" panose="020B0604020202020204" pitchFamily="34" charset="0"/>
              <a:buChar char="•"/>
            </a:pPr>
            <a:r>
              <a:rPr lang="en-US" err="1"/>
              <a:t>Occullo</a:t>
            </a:r>
            <a:r>
              <a:rPr lang="en-US"/>
              <a:t> </a:t>
            </a:r>
            <a:r>
              <a:rPr lang="en-US" err="1"/>
              <a:t>volor</a:t>
            </a:r>
            <a:r>
              <a:rPr lang="en-US"/>
              <a:t> </a:t>
            </a:r>
            <a:r>
              <a:rPr lang="en-US" err="1"/>
              <a:t>repernam</a:t>
            </a:r>
            <a:r>
              <a:rPr lang="en-US"/>
              <a:t> id maxim </a:t>
            </a:r>
            <a:r>
              <a:rPr lang="en-US" err="1"/>
              <a:t>dolorep</a:t>
            </a:r>
            <a:r>
              <a:rPr lang="en-US"/>
              <a:t> </a:t>
            </a:r>
            <a:r>
              <a:rPr lang="en-US" err="1"/>
              <a:t>tatio</a:t>
            </a:r>
            <a:r>
              <a:rPr lang="en-US"/>
              <a:t>. </a:t>
            </a:r>
            <a:r>
              <a:rPr lang="en-US" err="1"/>
              <a:t>Bitatin</a:t>
            </a:r>
            <a:r>
              <a:rPr lang="en-US"/>
              <a:t> </a:t>
            </a:r>
            <a:r>
              <a:rPr lang="en-US" err="1"/>
              <a:t>vendaec</a:t>
            </a:r>
            <a:r>
              <a:rPr lang="en-US"/>
              <a:t> </a:t>
            </a:r>
            <a:r>
              <a:rPr lang="en-US" err="1"/>
              <a:t>ullendae</a:t>
            </a:r>
            <a:r>
              <a:rPr lang="en-US"/>
              <a:t> </a:t>
            </a:r>
            <a:r>
              <a:rPr lang="en-US" err="1"/>
              <a:t>enimintest</a:t>
            </a:r>
            <a:r>
              <a:rPr lang="en-US"/>
              <a:t> </a:t>
            </a:r>
            <a:r>
              <a:rPr lang="en-US" err="1"/>
              <a:t>eosa</a:t>
            </a:r>
            <a:r>
              <a:rPr lang="en-US"/>
              <a:t> et </a:t>
            </a:r>
            <a:r>
              <a:rPr lang="en-US" err="1"/>
              <a:t>est</a:t>
            </a:r>
            <a:r>
              <a:rPr lang="en-US"/>
              <a:t> </a:t>
            </a:r>
            <a:r>
              <a:rPr lang="en-US" err="1"/>
              <a:t>labo</a:t>
            </a:r>
            <a:r>
              <a:rPr lang="en-US"/>
              <a:t>. Is </a:t>
            </a:r>
            <a:r>
              <a:rPr lang="en-US" err="1"/>
              <a:t>volorporro</a:t>
            </a:r>
            <a:r>
              <a:rPr lang="en-US"/>
              <a:t> </a:t>
            </a:r>
            <a:r>
              <a:rPr lang="en-US" err="1"/>
              <a:t>enihil</a:t>
            </a:r>
            <a:r>
              <a:rPr lang="en-US"/>
              <a:t> is </a:t>
            </a:r>
            <a:r>
              <a:rPr lang="en-US" err="1"/>
              <a:t>volo</a:t>
            </a:r>
            <a:r>
              <a:rPr lang="en-US"/>
              <a:t> </a:t>
            </a:r>
            <a:r>
              <a:rPr lang="en-US" err="1"/>
              <a:t>quiate</a:t>
            </a:r>
            <a:r>
              <a:rPr lang="en-US"/>
              <a:t> </a:t>
            </a:r>
            <a:r>
              <a:rPr lang="en-US" err="1"/>
              <a:t>earum</a:t>
            </a:r>
            <a:r>
              <a:rPr lang="en-US"/>
              <a:t> vid </a:t>
            </a:r>
            <a:r>
              <a:rPr lang="en-US" err="1"/>
              <a:t>modis</a:t>
            </a:r>
            <a:r>
              <a:rPr lang="en-US"/>
              <a:t> </a:t>
            </a:r>
            <a:r>
              <a:rPr lang="en-US" err="1"/>
              <a:t>volorupta</a:t>
            </a:r>
            <a:r>
              <a:rPr lang="en-US"/>
              <a:t> por </a:t>
            </a:r>
            <a:r>
              <a:rPr lang="en-US" err="1"/>
              <a:t>sumeni</a:t>
            </a:r>
            <a:r>
              <a:rPr lang="en-US"/>
              <a:t> </a:t>
            </a:r>
            <a:r>
              <a:rPr lang="en-US" err="1"/>
              <a:t>ut</a:t>
            </a:r>
            <a:r>
              <a:rPr lang="en-US"/>
              <a:t> que </a:t>
            </a:r>
            <a:r>
              <a:rPr lang="en-US" err="1"/>
              <a:t>eicipsusciam</a:t>
            </a:r>
            <a:r>
              <a:rPr lang="en-US"/>
              <a:t> </a:t>
            </a:r>
            <a:r>
              <a:rPr lang="en-US" err="1"/>
              <a:t>volupti</a:t>
            </a:r>
            <a:r>
              <a:rPr lang="en-US"/>
              <a:t> </a:t>
            </a:r>
            <a:r>
              <a:rPr lang="en-US" err="1"/>
              <a:t>beaquib</a:t>
            </a:r>
            <a:r>
              <a:rPr lang="en-US"/>
              <a:t> </a:t>
            </a:r>
            <a:r>
              <a:rPr lang="en-US" err="1"/>
              <a:t>usandant</a:t>
            </a:r>
            <a:r>
              <a:rPr lang="en-US"/>
              <a:t>, </a:t>
            </a:r>
            <a:r>
              <a:rPr lang="en-US" err="1"/>
              <a:t>quaecae</a:t>
            </a:r>
            <a:r>
              <a:rPr lang="en-US"/>
              <a:t> </a:t>
            </a:r>
            <a:r>
              <a:rPr lang="en-US" err="1"/>
              <a:t>nihit</a:t>
            </a:r>
            <a:r>
              <a:rPr lang="en-US"/>
              <a:t> qui </a:t>
            </a:r>
            <a:r>
              <a:rPr lang="en-US" err="1"/>
              <a:t>cus</a:t>
            </a:r>
            <a:r>
              <a:rPr lang="en-US"/>
              <a:t> </a:t>
            </a:r>
            <a:r>
              <a:rPr lang="en-US" err="1"/>
              <a:t>ium</a:t>
            </a:r>
            <a:r>
              <a:rPr lang="en-US"/>
              <a:t> </a:t>
            </a:r>
            <a:r>
              <a:rPr lang="en-US" err="1"/>
              <a:t>voluptatem</a:t>
            </a:r>
            <a:r>
              <a:rPr lang="en-US"/>
              <a:t> et </a:t>
            </a:r>
            <a:r>
              <a:rPr lang="en-US" err="1"/>
              <a:t>errum</a:t>
            </a:r>
            <a:r>
              <a:rPr lang="en-US"/>
              <a:t> et </a:t>
            </a:r>
            <a:r>
              <a:rPr lang="en-US" err="1"/>
              <a:t>untiurio</a:t>
            </a:r>
            <a:r>
              <a:rPr lang="en-US"/>
              <a:t> </a:t>
            </a:r>
            <a:r>
              <a:rPr lang="en-US" err="1"/>
              <a:t>verum</a:t>
            </a:r>
            <a:r>
              <a:rPr lang="en-US"/>
              <a:t> </a:t>
            </a:r>
            <a:r>
              <a:rPr lang="en-US" err="1"/>
              <a:t>sapiet</a:t>
            </a:r>
            <a:r>
              <a:rPr lang="en-US"/>
              <a:t>, into ex es </a:t>
            </a:r>
            <a:r>
              <a:rPr lang="en-US" err="1"/>
              <a:t>suntus</a:t>
            </a:r>
            <a:r>
              <a:rPr lang="en-US"/>
              <a:t> </a:t>
            </a:r>
            <a:r>
              <a:rPr lang="en-US" err="1"/>
              <a:t>eari</a:t>
            </a:r>
            <a:r>
              <a:rPr lang="en-US"/>
              <a:t> </a:t>
            </a:r>
            <a:r>
              <a:rPr lang="en-US" err="1"/>
              <a:t>ipsam</a:t>
            </a:r>
            <a:r>
              <a:rPr lang="en-US"/>
              <a:t> </a:t>
            </a:r>
            <a:r>
              <a:rPr lang="en-US" err="1"/>
              <a:t>idundantio</a:t>
            </a:r>
            <a:r>
              <a:rPr lang="en-US"/>
              <a:t> </a:t>
            </a:r>
            <a:r>
              <a:rPr lang="en-US" err="1"/>
              <a:t>exceratia</a:t>
            </a:r>
            <a:r>
              <a:rPr lang="en-US"/>
              <a:t> dem </a:t>
            </a:r>
            <a:r>
              <a:rPr lang="en-US" err="1"/>
              <a:t>voluptat</a:t>
            </a:r>
            <a:r>
              <a:rPr lang="en-US"/>
              <a:t>.</a:t>
            </a:r>
          </a:p>
          <a:p>
            <a:pPr marL="228600" lvl="0" indent="-228600" algn="l" defTabSz="914400" rtl="0" eaLnBrk="1" latinLnBrk="0" hangingPunct="1">
              <a:lnSpc>
                <a:spcPct val="90000"/>
              </a:lnSpc>
              <a:spcBef>
                <a:spcPts val="1000"/>
              </a:spcBef>
              <a:spcAft>
                <a:spcPts val="600"/>
              </a:spcAft>
              <a:buFont typeface="Arial" panose="020B0604020202020204" pitchFamily="34" charset="0"/>
              <a:buChar char="•"/>
            </a:pPr>
            <a:r>
              <a:rPr lang="en-US" err="1"/>
              <a:t>Agnam</a:t>
            </a:r>
            <a:r>
              <a:rPr lang="en-US"/>
              <a:t> de mil </a:t>
            </a:r>
            <a:r>
              <a:rPr lang="en-US" err="1"/>
              <a:t>ilignimus</a:t>
            </a:r>
            <a:r>
              <a:rPr lang="en-US"/>
              <a:t> </a:t>
            </a:r>
            <a:r>
              <a:rPr lang="en-US" err="1"/>
              <a:t>apedist</a:t>
            </a:r>
            <a:r>
              <a:rPr lang="en-US"/>
              <a:t> quasi </a:t>
            </a:r>
            <a:r>
              <a:rPr lang="en-US" err="1"/>
              <a:t>sita</a:t>
            </a:r>
            <a:r>
              <a:rPr lang="en-US"/>
              <a:t> </a:t>
            </a:r>
            <a:r>
              <a:rPr lang="en-US" err="1"/>
              <a:t>quame</a:t>
            </a:r>
            <a:r>
              <a:rPr lang="en-US"/>
              <a:t> peris es core </a:t>
            </a:r>
            <a:r>
              <a:rPr lang="en-US" err="1"/>
              <a:t>venim</a:t>
            </a:r>
            <a:r>
              <a:rPr lang="en-US"/>
              <a:t> que </a:t>
            </a:r>
            <a:r>
              <a:rPr lang="en-US" err="1"/>
              <a:t>perum</a:t>
            </a:r>
            <a:r>
              <a:rPr lang="en-US"/>
              <a:t> </a:t>
            </a:r>
            <a:r>
              <a:rPr lang="en-US" err="1"/>
              <a:t>volo</a:t>
            </a:r>
            <a:r>
              <a:rPr lang="en-US"/>
              <a:t> to </a:t>
            </a:r>
            <a:r>
              <a:rPr lang="en-US" err="1"/>
              <a:t>venimus</a:t>
            </a:r>
            <a:r>
              <a:rPr lang="en-US"/>
              <a:t>.</a:t>
            </a:r>
          </a:p>
          <a:p>
            <a:pPr marL="228600" lvl="0" indent="-228600" algn="l" defTabSz="914400" rtl="0" eaLnBrk="1" latinLnBrk="0" hangingPunct="1">
              <a:lnSpc>
                <a:spcPct val="90000"/>
              </a:lnSpc>
              <a:spcBef>
                <a:spcPts val="1000"/>
              </a:spcBef>
              <a:spcAft>
                <a:spcPts val="600"/>
              </a:spcAft>
              <a:buFont typeface="Arial" panose="020B0604020202020204" pitchFamily="34" charset="0"/>
              <a:buChar char="•"/>
            </a:pPr>
            <a:endParaRPr lang="en-US"/>
          </a:p>
        </p:txBody>
      </p:sp>
      <p:sp>
        <p:nvSpPr>
          <p:cNvPr id="3" name="Text Placeholder 2"/>
          <p:cNvSpPr>
            <a:spLocks noGrp="1"/>
          </p:cNvSpPr>
          <p:nvPr>
            <p:ph type="body" sz="quarter" idx="20"/>
          </p:nvPr>
        </p:nvSpPr>
        <p:spPr>
          <a:xfrm>
            <a:off x="360362" y="1571625"/>
            <a:ext cx="5394960" cy="449680"/>
          </a:xfrm>
          <a:solidFill>
            <a:schemeClr val="accent1"/>
          </a:solidFill>
          <a:ln>
            <a:solidFill>
              <a:srgbClr val="0039A6"/>
            </a:solidFill>
          </a:ln>
        </p:spPr>
        <p:txBody>
          <a:bodyPr anchor="ctr">
            <a:normAutofit/>
          </a:bodyPr>
          <a:lstStyle>
            <a:lvl1pPr marL="0" indent="0" algn="ctr">
              <a:buNone/>
              <a:defRPr sz="1600" b="1">
                <a:solidFill>
                  <a:schemeClr val="bg1"/>
                </a:solidFill>
              </a:defRPr>
            </a:lvl1pPr>
          </a:lstStyle>
          <a:p>
            <a:pPr lvl="0"/>
            <a:r>
              <a:rPr lang="en-US"/>
              <a:t>Click to edit Master text styles</a:t>
            </a:r>
          </a:p>
        </p:txBody>
      </p:sp>
      <p:sp>
        <p:nvSpPr>
          <p:cNvPr id="10" name="Text Placeholder 2"/>
          <p:cNvSpPr>
            <a:spLocks noGrp="1"/>
          </p:cNvSpPr>
          <p:nvPr>
            <p:ph type="body" sz="quarter" idx="21"/>
          </p:nvPr>
        </p:nvSpPr>
        <p:spPr>
          <a:xfrm>
            <a:off x="6412229" y="1571625"/>
            <a:ext cx="5394960" cy="449680"/>
          </a:xfrm>
          <a:solidFill>
            <a:schemeClr val="accent1"/>
          </a:solidFill>
          <a:ln>
            <a:solidFill>
              <a:srgbClr val="0039A6"/>
            </a:solidFill>
          </a:ln>
        </p:spPr>
        <p:txBody>
          <a:bodyPr anchor="ctr">
            <a:normAutofit/>
          </a:bodyPr>
          <a:lstStyle>
            <a:lvl1pPr marL="0" indent="0" algn="ctr">
              <a:buNone/>
              <a:defRPr sz="1600" b="1">
                <a:solidFill>
                  <a:schemeClr val="bg1"/>
                </a:solidFill>
              </a:defRPr>
            </a:lvl1pPr>
          </a:lstStyle>
          <a:p>
            <a:pPr lvl="0"/>
            <a:r>
              <a:rPr lang="en-US"/>
              <a:t>Click to edit Master text styles</a:t>
            </a:r>
          </a:p>
        </p:txBody>
      </p:sp>
      <p:sp>
        <p:nvSpPr>
          <p:cNvPr id="9" name="Footer Placeholder 7">
            <a:extLst>
              <a:ext uri="{FF2B5EF4-FFF2-40B4-BE49-F238E27FC236}">
                <a16:creationId xmlns:a16="http://schemas.microsoft.com/office/drawing/2014/main" id="{74D47C3D-5FA2-46D3-AB67-566A2C6AE2DB}"/>
              </a:ext>
            </a:extLst>
          </p:cNvPr>
          <p:cNvSpPr>
            <a:spLocks noGrp="1"/>
          </p:cNvSpPr>
          <p:nvPr>
            <p:ph type="ftr" sz="quarter" idx="24"/>
          </p:nvPr>
        </p:nvSpPr>
        <p:spPr>
          <a:xfrm>
            <a:off x="359754" y="6026987"/>
            <a:ext cx="9409887" cy="329364"/>
          </a:xfrm>
          <a:prstGeom prst="rect">
            <a:avLst/>
          </a:prstGeom>
        </p:spPr>
        <p:txBody>
          <a:bodyPr/>
          <a:lstStyle>
            <a:lvl1pPr algn="l">
              <a:defRPr sz="1000">
                <a:solidFill>
                  <a:schemeClr val="tx1"/>
                </a:solidFill>
              </a:defRPr>
            </a:lvl1pPr>
          </a:lstStyle>
          <a:p>
            <a:endParaRPr lang="en-GB"/>
          </a:p>
        </p:txBody>
      </p:sp>
      <p:sp>
        <p:nvSpPr>
          <p:cNvPr id="4" name="Title 3">
            <a:extLst>
              <a:ext uri="{FF2B5EF4-FFF2-40B4-BE49-F238E27FC236}">
                <a16:creationId xmlns:a16="http://schemas.microsoft.com/office/drawing/2014/main" id="{FC025EA1-5069-4E21-B647-BB16DFF9572F}"/>
              </a:ext>
            </a:extLst>
          </p:cNvPr>
          <p:cNvSpPr>
            <a:spLocks noGrp="1"/>
          </p:cNvSpPr>
          <p:nvPr>
            <p:ph type="title"/>
          </p:nvPr>
        </p:nvSpPr>
        <p:spPr>
          <a:xfrm>
            <a:off x="359757" y="136525"/>
            <a:ext cx="11447432" cy="923330"/>
          </a:xfrm>
        </p:spPr>
        <p:txBody>
          <a:bodyPr vert="horz">
            <a:noAutofit/>
          </a:bodyPr>
          <a:lstStyle/>
          <a:p>
            <a:r>
              <a:rPr lang="en-US"/>
              <a:t>Click to edit Master title style</a:t>
            </a:r>
            <a:endParaRPr lang="en-GB"/>
          </a:p>
        </p:txBody>
      </p:sp>
      <p:sp>
        <p:nvSpPr>
          <p:cNvPr id="11" name="Slide Number Placeholder 2">
            <a:extLst>
              <a:ext uri="{FF2B5EF4-FFF2-40B4-BE49-F238E27FC236}">
                <a16:creationId xmlns:a16="http://schemas.microsoft.com/office/drawing/2014/main" id="{88B84EA7-AE4B-4E84-AE24-26C6D808C121}"/>
              </a:ext>
            </a:extLst>
          </p:cNvPr>
          <p:cNvSpPr>
            <a:spLocks noGrp="1"/>
          </p:cNvSpPr>
          <p:nvPr>
            <p:ph type="sldNum" sz="quarter" idx="10"/>
          </p:nvPr>
        </p:nvSpPr>
        <p:spPr>
          <a:xfrm>
            <a:off x="11312769" y="6400413"/>
            <a:ext cx="482356" cy="276999"/>
          </a:xfrm>
          <a:prstGeom prst="rect">
            <a:avLst/>
          </a:prstGeom>
        </p:spPr>
        <p:txBody>
          <a:bodyPr anchor="ctr">
            <a:spAutoFit/>
          </a:bodyPr>
          <a:lstStyle>
            <a:lvl1pPr algn="r">
              <a:defRPr>
                <a:solidFill>
                  <a:schemeClr val="tx2"/>
                </a:solidFill>
              </a:defRPr>
            </a:lvl1pPr>
          </a:lstStyle>
          <a:p>
            <a:fld id="{FD5D5F4F-603C-4AB0-922F-C42AF3B2CB87}" type="slidenum">
              <a:rPr lang="en-GB" smtClean="0"/>
              <a:pPr/>
              <a:t>‹#›</a:t>
            </a:fld>
            <a:endParaRPr lang="en-GB"/>
          </a:p>
        </p:txBody>
      </p:sp>
      <p:sp>
        <p:nvSpPr>
          <p:cNvPr id="17" name="Text Placeholder 2">
            <a:extLst>
              <a:ext uri="{FF2B5EF4-FFF2-40B4-BE49-F238E27FC236}">
                <a16:creationId xmlns:a16="http://schemas.microsoft.com/office/drawing/2014/main" id="{895D7087-56EE-4579-AA47-34E0A7A0C67C}"/>
              </a:ext>
            </a:extLst>
          </p:cNvPr>
          <p:cNvSpPr>
            <a:spLocks noGrp="1"/>
          </p:cNvSpPr>
          <p:nvPr>
            <p:ph type="body" sz="quarter" idx="17" hasCustomPrompt="1"/>
          </p:nvPr>
        </p:nvSpPr>
        <p:spPr>
          <a:xfrm>
            <a:off x="359757" y="1121005"/>
            <a:ext cx="11447432" cy="350238"/>
          </a:xfrm>
        </p:spPr>
        <p:txBody>
          <a:bodyPr anchor="ctr">
            <a:normAutofit/>
          </a:bodyPr>
          <a:lstStyle>
            <a:lvl1pPr marL="0" indent="0">
              <a:lnSpc>
                <a:spcPct val="80000"/>
              </a:lnSpc>
              <a:spcBef>
                <a:spcPts val="0"/>
              </a:spcBef>
              <a:buNone/>
              <a:defRPr sz="1600" b="0" spc="-100" baseline="0">
                <a:solidFill>
                  <a:schemeClr val="tx2"/>
                </a:solidFill>
              </a:defRPr>
            </a:lvl1pPr>
            <a:lvl2pPr marL="457200" indent="0">
              <a:buNone/>
              <a:defRPr/>
            </a:lvl2pPr>
          </a:lstStyle>
          <a:p>
            <a:pPr lvl="0"/>
            <a:r>
              <a:rPr lang="en-US"/>
              <a:t>Insert sub title here</a:t>
            </a:r>
          </a:p>
        </p:txBody>
      </p:sp>
    </p:spTree>
    <p:extLst>
      <p:ext uri="{BB962C8B-B14F-4D97-AF65-F5344CB8AC3E}">
        <p14:creationId xmlns:p14="http://schemas.microsoft.com/office/powerpoint/2010/main" val="407936056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3_3 point column">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FF7EE146-F018-4D9E-8213-73F745069F42}"/>
              </a:ext>
            </a:extLst>
          </p:cNvPr>
          <p:cNvGraphicFramePr>
            <a:graphicFrameLocks noChangeAspect="1"/>
          </p:cNvGraphicFramePr>
          <p:nvPr userDrawn="1">
            <p:custDataLst>
              <p:tags r:id="rId1"/>
            </p:custDataLst>
            <p:extLst>
              <p:ext uri="{D42A27DB-BD31-4B8C-83A1-F6EECF244321}">
                <p14:modId xmlns:p14="http://schemas.microsoft.com/office/powerpoint/2010/main" val="14415441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16" imgH="318" progId="TCLayout.ActiveDocument.1">
                  <p:embed/>
                </p:oleObj>
              </mc:Choice>
              <mc:Fallback>
                <p:oleObj name="think-cell Slide" r:id="rId3" imgW="316" imgH="318" progId="TCLayout.ActiveDocument.1">
                  <p:embed/>
                  <p:pic>
                    <p:nvPicPr>
                      <p:cNvPr id="5" name="Object 4" hidden="1">
                        <a:extLst>
                          <a:ext uri="{FF2B5EF4-FFF2-40B4-BE49-F238E27FC236}">
                            <a16:creationId xmlns:a16="http://schemas.microsoft.com/office/drawing/2014/main" id="{FF7EE146-F018-4D9E-8213-73F745069F4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1" name="Text Placeholder 2">
            <a:extLst>
              <a:ext uri="{FF2B5EF4-FFF2-40B4-BE49-F238E27FC236}">
                <a16:creationId xmlns:a16="http://schemas.microsoft.com/office/drawing/2014/main" id="{8D082E66-EDDA-4917-9421-9B501325FDE6}"/>
              </a:ext>
            </a:extLst>
          </p:cNvPr>
          <p:cNvSpPr>
            <a:spLocks noGrp="1"/>
          </p:cNvSpPr>
          <p:nvPr>
            <p:ph type="body" sz="quarter" idx="16" hasCustomPrompt="1"/>
          </p:nvPr>
        </p:nvSpPr>
        <p:spPr>
          <a:xfrm>
            <a:off x="359755" y="2021305"/>
            <a:ext cx="11447433" cy="3818021"/>
          </a:xfrm>
          <a:ln>
            <a:solidFill>
              <a:srgbClr val="0039A6"/>
            </a:solidFill>
          </a:ln>
        </p:spPr>
        <p:txBody>
          <a:bodyPr numCol="1" spcCol="457200">
            <a:noAutofit/>
          </a:bodyPr>
          <a:lstStyle>
            <a:lvl1pPr marL="171450" indent="-171450">
              <a:lnSpc>
                <a:spcPct val="100000"/>
              </a:lnSpc>
              <a:spcBef>
                <a:spcPts val="0"/>
              </a:spcBef>
              <a:spcAft>
                <a:spcPts val="600"/>
              </a:spcAft>
              <a:buFont typeface="Arial" panose="020B0604020202020204" pitchFamily="34" charset="0"/>
              <a:buChar char="•"/>
              <a:defRPr lang="en-US" sz="1600" kern="1200" dirty="0">
                <a:solidFill>
                  <a:schemeClr val="tx1"/>
                </a:solidFill>
                <a:latin typeface="+mn-lt"/>
                <a:ea typeface="+mn-ea"/>
                <a:cs typeface="+mn-cs"/>
              </a:defRPr>
            </a:lvl1pPr>
            <a:lvl2pPr marL="457200" indent="0">
              <a:buNone/>
              <a:defRPr/>
            </a:lvl2pPr>
          </a:lstStyle>
          <a:p>
            <a:pPr marL="228600" lvl="0" indent="-228600" algn="l" defTabSz="914400" rtl="0" eaLnBrk="1" latinLnBrk="0" hangingPunct="1">
              <a:lnSpc>
                <a:spcPct val="90000"/>
              </a:lnSpc>
              <a:spcBef>
                <a:spcPts val="1000"/>
              </a:spcBef>
              <a:buFont typeface="Arial" panose="020B0604020202020204" pitchFamily="34" charset="0"/>
              <a:buChar char="•"/>
            </a:pPr>
            <a:r>
              <a:rPr lang="en-US"/>
              <a:t>Ga. </a:t>
            </a:r>
            <a:r>
              <a:rPr lang="en-US" err="1"/>
              <a:t>Occusae</a:t>
            </a:r>
            <a:r>
              <a:rPr lang="en-US"/>
              <a:t> </a:t>
            </a:r>
            <a:r>
              <a:rPr lang="en-US" err="1"/>
              <a:t>inulparum</a:t>
            </a:r>
            <a:r>
              <a:rPr lang="en-US"/>
              <a:t> </a:t>
            </a:r>
            <a:r>
              <a:rPr lang="en-US" err="1"/>
              <a:t>volor</a:t>
            </a:r>
            <a:r>
              <a:rPr lang="en-US"/>
              <a:t> </a:t>
            </a:r>
            <a:r>
              <a:rPr lang="en-US" err="1"/>
              <a:t>rehendae</a:t>
            </a:r>
            <a:r>
              <a:rPr lang="en-US"/>
              <a:t> </a:t>
            </a:r>
            <a:r>
              <a:rPr lang="en-US" err="1"/>
              <a:t>cupta</a:t>
            </a:r>
            <a:r>
              <a:rPr lang="en-US"/>
              <a:t> num </a:t>
            </a:r>
            <a:r>
              <a:rPr lang="en-US" err="1"/>
              <a:t>vernam</a:t>
            </a:r>
            <a:r>
              <a:rPr lang="en-US"/>
              <a:t> </a:t>
            </a:r>
            <a:r>
              <a:rPr lang="en-US" err="1"/>
              <a:t>faccatis</a:t>
            </a:r>
            <a:r>
              <a:rPr lang="en-US"/>
              <a:t> </a:t>
            </a:r>
            <a:r>
              <a:rPr lang="en-US" err="1"/>
              <a:t>anim</a:t>
            </a:r>
            <a:r>
              <a:rPr lang="en-US"/>
              <a:t> </a:t>
            </a:r>
            <a:r>
              <a:rPr lang="en-US" err="1"/>
              <a:t>quatium</a:t>
            </a:r>
            <a:r>
              <a:rPr lang="en-US"/>
              <a:t> </a:t>
            </a:r>
            <a:r>
              <a:rPr lang="en-US" err="1"/>
              <a:t>incipitatem</a:t>
            </a:r>
            <a:r>
              <a:rPr lang="en-US"/>
              <a:t> </a:t>
            </a:r>
            <a:r>
              <a:rPr lang="en-US" err="1"/>
              <a:t>iunt</a:t>
            </a:r>
            <a:r>
              <a:rPr lang="en-US"/>
              <a:t> </a:t>
            </a:r>
            <a:r>
              <a:rPr lang="en-US" err="1"/>
              <a:t>labo</a:t>
            </a:r>
            <a:r>
              <a:rPr lang="en-US"/>
              <a:t>. </a:t>
            </a:r>
            <a:r>
              <a:rPr lang="en-US" err="1"/>
              <a:t>Itatur</a:t>
            </a:r>
            <a:r>
              <a:rPr lang="en-US"/>
              <a:t>, </a:t>
            </a:r>
            <a:r>
              <a:rPr lang="en-US" err="1"/>
              <a:t>aut</a:t>
            </a:r>
            <a:r>
              <a:rPr lang="en-US"/>
              <a:t> qui </a:t>
            </a:r>
            <a:r>
              <a:rPr lang="en-US" err="1"/>
              <a:t>volor</a:t>
            </a:r>
            <a:r>
              <a:rPr lang="en-US"/>
              <a:t> </a:t>
            </a:r>
            <a:r>
              <a:rPr lang="en-US" err="1"/>
              <a:t>maximpe</a:t>
            </a:r>
            <a:r>
              <a:rPr lang="en-US"/>
              <a:t> </a:t>
            </a:r>
            <a:r>
              <a:rPr lang="en-US" err="1"/>
              <a:t>disimi</a:t>
            </a:r>
            <a:r>
              <a:rPr lang="en-US"/>
              <a:t>, </a:t>
            </a:r>
            <a:r>
              <a:rPr lang="en-US" err="1"/>
              <a:t>solore</a:t>
            </a:r>
            <a:r>
              <a:rPr lang="en-US"/>
              <a:t>, que </a:t>
            </a:r>
            <a:r>
              <a:rPr lang="en-US" err="1"/>
              <a:t>offici</a:t>
            </a:r>
            <a:r>
              <a:rPr lang="en-US"/>
              <a:t> </a:t>
            </a:r>
            <a:r>
              <a:rPr lang="en-US" err="1"/>
              <a:t>coratur</a:t>
            </a:r>
            <a:r>
              <a:rPr lang="en-US"/>
              <a:t>? </a:t>
            </a:r>
            <a:r>
              <a:rPr lang="en-US" err="1"/>
              <a:t>Quiandeles</a:t>
            </a:r>
            <a:r>
              <a:rPr lang="en-US"/>
              <a:t> </a:t>
            </a:r>
            <a:r>
              <a:rPr lang="en-US" err="1"/>
              <a:t>dendus</a:t>
            </a:r>
            <a:r>
              <a:rPr lang="en-US"/>
              <a:t>.</a:t>
            </a:r>
          </a:p>
          <a:p>
            <a:pPr marL="228600" lvl="0" indent="-228600" algn="l" defTabSz="914400" rtl="0" eaLnBrk="1" latinLnBrk="0" hangingPunct="1">
              <a:lnSpc>
                <a:spcPct val="90000"/>
              </a:lnSpc>
              <a:spcBef>
                <a:spcPts val="1000"/>
              </a:spcBef>
              <a:buFont typeface="Arial" panose="020B0604020202020204" pitchFamily="34" charset="0"/>
              <a:buChar char="•"/>
            </a:pPr>
            <a:r>
              <a:rPr lang="en-US" err="1"/>
              <a:t>Occullo</a:t>
            </a:r>
            <a:r>
              <a:rPr lang="en-US"/>
              <a:t> </a:t>
            </a:r>
            <a:r>
              <a:rPr lang="en-US" err="1"/>
              <a:t>volor</a:t>
            </a:r>
            <a:r>
              <a:rPr lang="en-US"/>
              <a:t> </a:t>
            </a:r>
            <a:r>
              <a:rPr lang="en-US" err="1"/>
              <a:t>repernam</a:t>
            </a:r>
            <a:r>
              <a:rPr lang="en-US"/>
              <a:t> id maxim </a:t>
            </a:r>
            <a:r>
              <a:rPr lang="en-US" err="1"/>
              <a:t>dolorep</a:t>
            </a:r>
            <a:r>
              <a:rPr lang="en-US"/>
              <a:t> </a:t>
            </a:r>
            <a:r>
              <a:rPr lang="en-US" err="1"/>
              <a:t>tatio</a:t>
            </a:r>
            <a:r>
              <a:rPr lang="en-US"/>
              <a:t>. </a:t>
            </a:r>
            <a:r>
              <a:rPr lang="en-US" err="1"/>
              <a:t>Bitatin</a:t>
            </a:r>
            <a:r>
              <a:rPr lang="en-US"/>
              <a:t> </a:t>
            </a:r>
            <a:r>
              <a:rPr lang="en-US" err="1"/>
              <a:t>vendaec</a:t>
            </a:r>
            <a:r>
              <a:rPr lang="en-US"/>
              <a:t> </a:t>
            </a:r>
            <a:r>
              <a:rPr lang="en-US" err="1"/>
              <a:t>ullendae</a:t>
            </a:r>
            <a:r>
              <a:rPr lang="en-US"/>
              <a:t> </a:t>
            </a:r>
            <a:r>
              <a:rPr lang="en-US" err="1"/>
              <a:t>enimintest</a:t>
            </a:r>
            <a:r>
              <a:rPr lang="en-US"/>
              <a:t> </a:t>
            </a:r>
            <a:r>
              <a:rPr lang="en-US" err="1"/>
              <a:t>eosa</a:t>
            </a:r>
            <a:r>
              <a:rPr lang="en-US"/>
              <a:t> et </a:t>
            </a:r>
            <a:r>
              <a:rPr lang="en-US" err="1"/>
              <a:t>est</a:t>
            </a:r>
            <a:r>
              <a:rPr lang="en-US"/>
              <a:t> </a:t>
            </a:r>
            <a:r>
              <a:rPr lang="en-US" err="1"/>
              <a:t>labo</a:t>
            </a:r>
            <a:r>
              <a:rPr lang="en-US"/>
              <a:t>. Is </a:t>
            </a:r>
            <a:r>
              <a:rPr lang="en-US" err="1"/>
              <a:t>volorporro</a:t>
            </a:r>
            <a:r>
              <a:rPr lang="en-US"/>
              <a:t> </a:t>
            </a:r>
            <a:r>
              <a:rPr lang="en-US" err="1"/>
              <a:t>enihil</a:t>
            </a:r>
            <a:r>
              <a:rPr lang="en-US"/>
              <a:t> is </a:t>
            </a:r>
            <a:r>
              <a:rPr lang="en-US" err="1"/>
              <a:t>volo</a:t>
            </a:r>
            <a:r>
              <a:rPr lang="en-US"/>
              <a:t> </a:t>
            </a:r>
            <a:r>
              <a:rPr lang="en-US" err="1"/>
              <a:t>quiate</a:t>
            </a:r>
            <a:r>
              <a:rPr lang="en-US"/>
              <a:t> </a:t>
            </a:r>
            <a:r>
              <a:rPr lang="en-US" err="1"/>
              <a:t>earum</a:t>
            </a:r>
            <a:r>
              <a:rPr lang="en-US"/>
              <a:t> vid </a:t>
            </a:r>
            <a:r>
              <a:rPr lang="en-US" err="1"/>
              <a:t>modis</a:t>
            </a:r>
            <a:r>
              <a:rPr lang="en-US"/>
              <a:t> </a:t>
            </a:r>
            <a:r>
              <a:rPr lang="en-US" err="1"/>
              <a:t>volorupta</a:t>
            </a:r>
            <a:r>
              <a:rPr lang="en-US"/>
              <a:t> por </a:t>
            </a:r>
            <a:r>
              <a:rPr lang="en-US" err="1"/>
              <a:t>sumeni</a:t>
            </a:r>
            <a:r>
              <a:rPr lang="en-US"/>
              <a:t> </a:t>
            </a:r>
            <a:r>
              <a:rPr lang="en-US" err="1"/>
              <a:t>ut</a:t>
            </a:r>
            <a:r>
              <a:rPr lang="en-US"/>
              <a:t> que </a:t>
            </a:r>
            <a:r>
              <a:rPr lang="en-US" err="1"/>
              <a:t>eicipsusciam</a:t>
            </a:r>
            <a:r>
              <a:rPr lang="en-US"/>
              <a:t> </a:t>
            </a:r>
            <a:r>
              <a:rPr lang="en-US" err="1"/>
              <a:t>volupti</a:t>
            </a:r>
            <a:r>
              <a:rPr lang="en-US"/>
              <a:t> </a:t>
            </a:r>
            <a:r>
              <a:rPr lang="en-US" err="1"/>
              <a:t>beaquib</a:t>
            </a:r>
            <a:r>
              <a:rPr lang="en-US"/>
              <a:t> </a:t>
            </a:r>
            <a:r>
              <a:rPr lang="en-US" err="1"/>
              <a:t>usandant</a:t>
            </a:r>
            <a:r>
              <a:rPr lang="en-US"/>
              <a:t>, </a:t>
            </a:r>
            <a:r>
              <a:rPr lang="en-US" err="1"/>
              <a:t>quaecae</a:t>
            </a:r>
            <a:r>
              <a:rPr lang="en-US"/>
              <a:t> </a:t>
            </a:r>
            <a:r>
              <a:rPr lang="en-US" err="1"/>
              <a:t>nihit</a:t>
            </a:r>
            <a:r>
              <a:rPr lang="en-US"/>
              <a:t> qui </a:t>
            </a:r>
            <a:r>
              <a:rPr lang="en-US" err="1"/>
              <a:t>cus</a:t>
            </a:r>
            <a:r>
              <a:rPr lang="en-US"/>
              <a:t> </a:t>
            </a:r>
            <a:r>
              <a:rPr lang="en-US" err="1"/>
              <a:t>ium</a:t>
            </a:r>
            <a:r>
              <a:rPr lang="en-US"/>
              <a:t> </a:t>
            </a:r>
            <a:r>
              <a:rPr lang="en-US" err="1"/>
              <a:t>voluptatem</a:t>
            </a:r>
            <a:r>
              <a:rPr lang="en-US"/>
              <a:t> et </a:t>
            </a:r>
            <a:r>
              <a:rPr lang="en-US" err="1"/>
              <a:t>errum</a:t>
            </a:r>
            <a:r>
              <a:rPr lang="en-US"/>
              <a:t> et </a:t>
            </a:r>
            <a:r>
              <a:rPr lang="en-US" err="1"/>
              <a:t>untiurio</a:t>
            </a:r>
            <a:r>
              <a:rPr lang="en-US"/>
              <a:t> </a:t>
            </a:r>
            <a:r>
              <a:rPr lang="en-US" err="1"/>
              <a:t>verum</a:t>
            </a:r>
            <a:r>
              <a:rPr lang="en-US"/>
              <a:t> </a:t>
            </a:r>
            <a:r>
              <a:rPr lang="en-US" err="1"/>
              <a:t>sapiet</a:t>
            </a:r>
            <a:r>
              <a:rPr lang="en-US"/>
              <a:t>, into ex es </a:t>
            </a:r>
            <a:r>
              <a:rPr lang="en-US" err="1"/>
              <a:t>suntus</a:t>
            </a:r>
            <a:r>
              <a:rPr lang="en-US"/>
              <a:t> </a:t>
            </a:r>
            <a:r>
              <a:rPr lang="en-US" err="1"/>
              <a:t>eari</a:t>
            </a:r>
            <a:r>
              <a:rPr lang="en-US"/>
              <a:t> </a:t>
            </a:r>
            <a:r>
              <a:rPr lang="en-US" err="1"/>
              <a:t>ipsam</a:t>
            </a:r>
            <a:r>
              <a:rPr lang="en-US"/>
              <a:t> </a:t>
            </a:r>
            <a:r>
              <a:rPr lang="en-US" err="1"/>
              <a:t>idundantio</a:t>
            </a:r>
            <a:r>
              <a:rPr lang="en-US"/>
              <a:t> </a:t>
            </a:r>
            <a:r>
              <a:rPr lang="en-US" err="1"/>
              <a:t>exceratia</a:t>
            </a:r>
            <a:r>
              <a:rPr lang="en-US"/>
              <a:t> dem </a:t>
            </a:r>
            <a:r>
              <a:rPr lang="en-US" err="1"/>
              <a:t>voluptat</a:t>
            </a:r>
            <a:r>
              <a:rPr lang="en-US"/>
              <a:t>.</a:t>
            </a:r>
          </a:p>
          <a:p>
            <a:pPr marL="228600" lvl="0" indent="-228600" algn="l" defTabSz="914400" rtl="0" eaLnBrk="1" latinLnBrk="0" hangingPunct="1">
              <a:lnSpc>
                <a:spcPct val="90000"/>
              </a:lnSpc>
              <a:spcBef>
                <a:spcPts val="1000"/>
              </a:spcBef>
              <a:buFont typeface="Arial" panose="020B0604020202020204" pitchFamily="34" charset="0"/>
              <a:buChar char="•"/>
            </a:pPr>
            <a:r>
              <a:rPr lang="en-US" err="1"/>
              <a:t>Agnam</a:t>
            </a:r>
            <a:r>
              <a:rPr lang="en-US"/>
              <a:t> de mil </a:t>
            </a:r>
            <a:r>
              <a:rPr lang="en-US" err="1"/>
              <a:t>ilignimus</a:t>
            </a:r>
            <a:r>
              <a:rPr lang="en-US"/>
              <a:t> </a:t>
            </a:r>
            <a:r>
              <a:rPr lang="en-US" err="1"/>
              <a:t>apedist</a:t>
            </a:r>
            <a:r>
              <a:rPr lang="en-US"/>
              <a:t> quasi </a:t>
            </a:r>
            <a:r>
              <a:rPr lang="en-US" err="1"/>
              <a:t>sita</a:t>
            </a:r>
            <a:r>
              <a:rPr lang="en-US"/>
              <a:t> </a:t>
            </a:r>
            <a:r>
              <a:rPr lang="en-US" err="1"/>
              <a:t>quame</a:t>
            </a:r>
            <a:r>
              <a:rPr lang="en-US"/>
              <a:t> peris es core </a:t>
            </a:r>
            <a:r>
              <a:rPr lang="en-US" err="1"/>
              <a:t>venim</a:t>
            </a:r>
            <a:r>
              <a:rPr lang="en-US"/>
              <a:t> que </a:t>
            </a:r>
            <a:r>
              <a:rPr lang="en-US" err="1"/>
              <a:t>perum</a:t>
            </a:r>
            <a:r>
              <a:rPr lang="en-US"/>
              <a:t> </a:t>
            </a:r>
            <a:r>
              <a:rPr lang="en-US" err="1"/>
              <a:t>volo</a:t>
            </a:r>
            <a:r>
              <a:rPr lang="en-US"/>
              <a:t> to </a:t>
            </a:r>
            <a:r>
              <a:rPr lang="en-US" err="1"/>
              <a:t>venimus</a:t>
            </a:r>
            <a:r>
              <a:rPr lang="en-US"/>
              <a:t>.</a:t>
            </a:r>
          </a:p>
          <a:p>
            <a:pPr marL="228600" lvl="0" indent="-228600" algn="l" defTabSz="914400" rtl="0" eaLnBrk="1" latinLnBrk="0" hangingPunct="1">
              <a:lnSpc>
                <a:spcPct val="90000"/>
              </a:lnSpc>
              <a:spcBef>
                <a:spcPts val="1000"/>
              </a:spcBef>
              <a:buFont typeface="Arial" panose="020B0604020202020204" pitchFamily="34" charset="0"/>
              <a:buChar char="•"/>
            </a:pPr>
            <a:endParaRPr lang="en-US"/>
          </a:p>
        </p:txBody>
      </p:sp>
      <p:sp>
        <p:nvSpPr>
          <p:cNvPr id="3" name="Text Placeholder 2"/>
          <p:cNvSpPr>
            <a:spLocks noGrp="1"/>
          </p:cNvSpPr>
          <p:nvPr>
            <p:ph type="body" sz="quarter" idx="20"/>
          </p:nvPr>
        </p:nvSpPr>
        <p:spPr>
          <a:xfrm>
            <a:off x="360361" y="1571625"/>
            <a:ext cx="11447433" cy="449680"/>
          </a:xfrm>
          <a:solidFill>
            <a:schemeClr val="accent1"/>
          </a:solidFill>
          <a:ln>
            <a:solidFill>
              <a:srgbClr val="0039A6"/>
            </a:solidFill>
          </a:ln>
        </p:spPr>
        <p:txBody>
          <a:bodyPr anchor="ctr">
            <a:normAutofit/>
          </a:bodyPr>
          <a:lstStyle>
            <a:lvl1pPr marL="0" indent="0" algn="ctr">
              <a:buNone/>
              <a:defRPr sz="1600" b="1">
                <a:solidFill>
                  <a:schemeClr val="bg1"/>
                </a:solidFill>
              </a:defRPr>
            </a:lvl1pPr>
          </a:lstStyle>
          <a:p>
            <a:pPr lvl="0"/>
            <a:r>
              <a:rPr lang="en-US"/>
              <a:t>Click to edit Master text styles</a:t>
            </a:r>
          </a:p>
        </p:txBody>
      </p:sp>
      <p:sp>
        <p:nvSpPr>
          <p:cNvPr id="2" name="Title 1"/>
          <p:cNvSpPr>
            <a:spLocks noGrp="1"/>
          </p:cNvSpPr>
          <p:nvPr>
            <p:ph type="title"/>
          </p:nvPr>
        </p:nvSpPr>
        <p:spPr>
          <a:xfrm>
            <a:off x="359757" y="136525"/>
            <a:ext cx="11447432" cy="923330"/>
          </a:xfrm>
        </p:spPr>
        <p:txBody>
          <a:bodyPr vert="horz">
            <a:noAutofit/>
          </a:bodyPr>
          <a:lstStyle/>
          <a:p>
            <a:r>
              <a:rPr lang="en-US"/>
              <a:t>Click to edit Master title style</a:t>
            </a:r>
            <a:endParaRPr lang="en-GB"/>
          </a:p>
        </p:txBody>
      </p:sp>
      <p:sp>
        <p:nvSpPr>
          <p:cNvPr id="7" name="Slide Number Placeholder 2">
            <a:extLst>
              <a:ext uri="{FF2B5EF4-FFF2-40B4-BE49-F238E27FC236}">
                <a16:creationId xmlns:a16="http://schemas.microsoft.com/office/drawing/2014/main" id="{E127B7E4-942E-4131-908A-7C79C106E205}"/>
              </a:ext>
            </a:extLst>
          </p:cNvPr>
          <p:cNvSpPr>
            <a:spLocks noGrp="1"/>
          </p:cNvSpPr>
          <p:nvPr>
            <p:ph type="sldNum" sz="quarter" idx="10"/>
          </p:nvPr>
        </p:nvSpPr>
        <p:spPr>
          <a:xfrm>
            <a:off x="11312769" y="6400413"/>
            <a:ext cx="482356" cy="276999"/>
          </a:xfrm>
          <a:prstGeom prst="rect">
            <a:avLst/>
          </a:prstGeom>
        </p:spPr>
        <p:txBody>
          <a:bodyPr anchor="ctr">
            <a:spAutoFit/>
          </a:bodyPr>
          <a:lstStyle>
            <a:lvl1pPr algn="r">
              <a:defRPr>
                <a:solidFill>
                  <a:schemeClr val="tx2"/>
                </a:solidFill>
              </a:defRPr>
            </a:lvl1pPr>
          </a:lstStyle>
          <a:p>
            <a:fld id="{FD5D5F4F-603C-4AB0-922F-C42AF3B2CB87}" type="slidenum">
              <a:rPr lang="en-GB" smtClean="0"/>
              <a:pPr/>
              <a:t>‹#›</a:t>
            </a:fld>
            <a:endParaRPr lang="en-GB"/>
          </a:p>
        </p:txBody>
      </p:sp>
      <p:sp>
        <p:nvSpPr>
          <p:cNvPr id="8" name="Text Placeholder 2">
            <a:extLst>
              <a:ext uri="{FF2B5EF4-FFF2-40B4-BE49-F238E27FC236}">
                <a16:creationId xmlns:a16="http://schemas.microsoft.com/office/drawing/2014/main" id="{BF0E14AB-A6AB-4230-BC67-4367126A332C}"/>
              </a:ext>
            </a:extLst>
          </p:cNvPr>
          <p:cNvSpPr>
            <a:spLocks noGrp="1"/>
          </p:cNvSpPr>
          <p:nvPr>
            <p:ph type="body" sz="quarter" idx="17" hasCustomPrompt="1"/>
          </p:nvPr>
        </p:nvSpPr>
        <p:spPr>
          <a:xfrm>
            <a:off x="359757" y="1121005"/>
            <a:ext cx="11447432" cy="350238"/>
          </a:xfrm>
        </p:spPr>
        <p:txBody>
          <a:bodyPr anchor="ctr">
            <a:normAutofit/>
          </a:bodyPr>
          <a:lstStyle>
            <a:lvl1pPr marL="0" indent="0">
              <a:lnSpc>
                <a:spcPct val="80000"/>
              </a:lnSpc>
              <a:spcBef>
                <a:spcPts val="0"/>
              </a:spcBef>
              <a:buNone/>
              <a:defRPr sz="1600" b="0" spc="-100" baseline="0">
                <a:solidFill>
                  <a:schemeClr val="tx2"/>
                </a:solidFill>
              </a:defRPr>
            </a:lvl1pPr>
            <a:lvl2pPr marL="457200" indent="0">
              <a:buNone/>
              <a:defRPr/>
            </a:lvl2pPr>
          </a:lstStyle>
          <a:p>
            <a:pPr lvl="0"/>
            <a:r>
              <a:rPr lang="en-US"/>
              <a:t>Insert sub title here</a:t>
            </a:r>
          </a:p>
        </p:txBody>
      </p:sp>
    </p:spTree>
    <p:extLst>
      <p:ext uri="{BB962C8B-B14F-4D97-AF65-F5344CB8AC3E}">
        <p14:creationId xmlns:p14="http://schemas.microsoft.com/office/powerpoint/2010/main" val="402259395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3_3 point column">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7F247C84-751B-410E-908A-F215AC753BDF}"/>
              </a:ext>
            </a:extLst>
          </p:cNvPr>
          <p:cNvGraphicFramePr>
            <a:graphicFrameLocks noChangeAspect="1"/>
          </p:cNvGraphicFramePr>
          <p:nvPr userDrawn="1">
            <p:custDataLst>
              <p:tags r:id="rId1"/>
            </p:custDataLst>
            <p:extLst>
              <p:ext uri="{D42A27DB-BD31-4B8C-83A1-F6EECF244321}">
                <p14:modId xmlns:p14="http://schemas.microsoft.com/office/powerpoint/2010/main" val="413790183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78" imgH="377" progId="TCLayout.ActiveDocument.1">
                  <p:embed/>
                </p:oleObj>
              </mc:Choice>
              <mc:Fallback>
                <p:oleObj name="think-cell Slide" r:id="rId3" imgW="378" imgH="377" progId="TCLayout.ActiveDocument.1">
                  <p:embed/>
                  <p:pic>
                    <p:nvPicPr>
                      <p:cNvPr id="6" name="Object 5" hidden="1">
                        <a:extLst>
                          <a:ext uri="{FF2B5EF4-FFF2-40B4-BE49-F238E27FC236}">
                            <a16:creationId xmlns:a16="http://schemas.microsoft.com/office/drawing/2014/main" id="{7F247C84-751B-410E-908A-F215AC753BD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1" name="Text Placeholder 2">
            <a:extLst>
              <a:ext uri="{FF2B5EF4-FFF2-40B4-BE49-F238E27FC236}">
                <a16:creationId xmlns:a16="http://schemas.microsoft.com/office/drawing/2014/main" id="{8D082E66-EDDA-4917-9421-9B501325FDE6}"/>
              </a:ext>
            </a:extLst>
          </p:cNvPr>
          <p:cNvSpPr>
            <a:spLocks noGrp="1"/>
          </p:cNvSpPr>
          <p:nvPr>
            <p:ph type="body" sz="quarter" idx="16" hasCustomPrompt="1"/>
          </p:nvPr>
        </p:nvSpPr>
        <p:spPr>
          <a:xfrm>
            <a:off x="359755" y="4944175"/>
            <a:ext cx="11447433" cy="802104"/>
          </a:xfrm>
          <a:ln>
            <a:solidFill>
              <a:srgbClr val="0039A6"/>
            </a:solidFill>
          </a:ln>
        </p:spPr>
        <p:txBody>
          <a:bodyPr numCol="1" spcCol="457200">
            <a:noAutofit/>
          </a:bodyPr>
          <a:lstStyle>
            <a:lvl1pPr marL="171450" indent="-171450">
              <a:lnSpc>
                <a:spcPct val="100000"/>
              </a:lnSpc>
              <a:spcBef>
                <a:spcPts val="0"/>
              </a:spcBef>
              <a:spcAft>
                <a:spcPts val="600"/>
              </a:spcAft>
              <a:buFont typeface="Arial" panose="020B0604020202020204" pitchFamily="34" charset="0"/>
              <a:buChar char="•"/>
              <a:defRPr lang="en-US" sz="1600" kern="1200" dirty="0">
                <a:solidFill>
                  <a:schemeClr val="tx1"/>
                </a:solidFill>
                <a:latin typeface="+mn-lt"/>
                <a:ea typeface="+mn-ea"/>
                <a:cs typeface="+mn-cs"/>
              </a:defRPr>
            </a:lvl1pPr>
            <a:lvl2pPr marL="457200" indent="0">
              <a:buNone/>
              <a:defRPr/>
            </a:lvl2pPr>
          </a:lstStyle>
          <a:p>
            <a:pPr marL="228600" lvl="0" indent="-228600" algn="l" defTabSz="914400" rtl="0" eaLnBrk="1" latinLnBrk="0" hangingPunct="1">
              <a:lnSpc>
                <a:spcPct val="90000"/>
              </a:lnSpc>
              <a:spcBef>
                <a:spcPts val="1000"/>
              </a:spcBef>
              <a:buFont typeface="Arial" panose="020B0604020202020204" pitchFamily="34" charset="0"/>
              <a:buChar char="•"/>
            </a:pPr>
            <a:r>
              <a:rPr lang="en-US" err="1"/>
              <a:t>Occullo</a:t>
            </a:r>
            <a:r>
              <a:rPr lang="en-US"/>
              <a:t> </a:t>
            </a:r>
            <a:r>
              <a:rPr lang="en-US" err="1"/>
              <a:t>volor</a:t>
            </a:r>
            <a:r>
              <a:rPr lang="en-US"/>
              <a:t> </a:t>
            </a:r>
            <a:r>
              <a:rPr lang="en-US" err="1"/>
              <a:t>repernam</a:t>
            </a:r>
            <a:r>
              <a:rPr lang="en-US"/>
              <a:t> id maxim </a:t>
            </a:r>
            <a:r>
              <a:rPr lang="en-US" err="1"/>
              <a:t>dolorep</a:t>
            </a:r>
            <a:r>
              <a:rPr lang="en-US"/>
              <a:t> </a:t>
            </a:r>
            <a:r>
              <a:rPr lang="en-US" err="1"/>
              <a:t>tatio</a:t>
            </a:r>
            <a:r>
              <a:rPr lang="en-US"/>
              <a:t>. </a:t>
            </a:r>
            <a:r>
              <a:rPr lang="en-US" err="1"/>
              <a:t>Bitatin</a:t>
            </a:r>
            <a:r>
              <a:rPr lang="en-US"/>
              <a:t> </a:t>
            </a:r>
            <a:r>
              <a:rPr lang="en-US" err="1"/>
              <a:t>vendaec</a:t>
            </a:r>
            <a:r>
              <a:rPr lang="en-US"/>
              <a:t> </a:t>
            </a:r>
            <a:r>
              <a:rPr lang="en-US" err="1"/>
              <a:t>ullendae</a:t>
            </a:r>
            <a:r>
              <a:rPr lang="en-US"/>
              <a:t> </a:t>
            </a:r>
            <a:r>
              <a:rPr lang="en-US" err="1"/>
              <a:t>enimintest</a:t>
            </a:r>
            <a:r>
              <a:rPr lang="en-US"/>
              <a:t> </a:t>
            </a:r>
            <a:r>
              <a:rPr lang="en-US" err="1"/>
              <a:t>eosa</a:t>
            </a:r>
            <a:r>
              <a:rPr lang="en-US"/>
              <a:t> et </a:t>
            </a:r>
            <a:r>
              <a:rPr lang="en-US" err="1"/>
              <a:t>est</a:t>
            </a:r>
            <a:r>
              <a:rPr lang="en-US"/>
              <a:t> </a:t>
            </a:r>
            <a:r>
              <a:rPr lang="en-US" err="1"/>
              <a:t>labo</a:t>
            </a:r>
            <a:r>
              <a:rPr lang="en-US"/>
              <a:t>. Is </a:t>
            </a:r>
            <a:r>
              <a:rPr lang="en-US" err="1"/>
              <a:t>volorporro</a:t>
            </a:r>
            <a:r>
              <a:rPr lang="en-US"/>
              <a:t> </a:t>
            </a:r>
            <a:r>
              <a:rPr lang="en-US" err="1"/>
              <a:t>enihil</a:t>
            </a:r>
            <a:r>
              <a:rPr lang="en-US"/>
              <a:t> is </a:t>
            </a:r>
            <a:r>
              <a:rPr lang="en-US" err="1"/>
              <a:t>volo</a:t>
            </a:r>
            <a:r>
              <a:rPr lang="en-US"/>
              <a:t> </a:t>
            </a:r>
            <a:r>
              <a:rPr lang="en-US" err="1"/>
              <a:t>quiate</a:t>
            </a:r>
            <a:r>
              <a:rPr lang="en-US"/>
              <a:t> </a:t>
            </a:r>
            <a:r>
              <a:rPr lang="en-US" err="1"/>
              <a:t>earum</a:t>
            </a:r>
            <a:r>
              <a:rPr lang="en-US"/>
              <a:t> vid </a:t>
            </a:r>
            <a:r>
              <a:rPr lang="en-US" err="1"/>
              <a:t>modis</a:t>
            </a:r>
            <a:r>
              <a:rPr lang="en-US"/>
              <a:t> </a:t>
            </a:r>
            <a:r>
              <a:rPr lang="en-US" err="1"/>
              <a:t>volorupta</a:t>
            </a:r>
            <a:r>
              <a:rPr lang="en-US"/>
              <a:t> por </a:t>
            </a:r>
            <a:r>
              <a:rPr lang="en-US" err="1"/>
              <a:t>sumeni</a:t>
            </a:r>
            <a:r>
              <a:rPr lang="en-US"/>
              <a:t> </a:t>
            </a:r>
            <a:r>
              <a:rPr lang="en-US" err="1"/>
              <a:t>ut</a:t>
            </a:r>
            <a:r>
              <a:rPr lang="en-US"/>
              <a:t> que </a:t>
            </a:r>
            <a:r>
              <a:rPr lang="en-US" err="1"/>
              <a:t>eicipsusciam</a:t>
            </a:r>
            <a:r>
              <a:rPr lang="en-US"/>
              <a:t> </a:t>
            </a:r>
            <a:r>
              <a:rPr lang="en-US" err="1"/>
              <a:t>volupti</a:t>
            </a:r>
            <a:r>
              <a:rPr lang="en-US"/>
              <a:t> </a:t>
            </a:r>
            <a:r>
              <a:rPr lang="en-US" err="1"/>
              <a:t>beaquib</a:t>
            </a:r>
            <a:r>
              <a:rPr lang="en-US"/>
              <a:t> </a:t>
            </a:r>
            <a:r>
              <a:rPr lang="en-US" err="1"/>
              <a:t>usandant</a:t>
            </a:r>
            <a:r>
              <a:rPr lang="en-US"/>
              <a:t>, </a:t>
            </a:r>
            <a:r>
              <a:rPr lang="en-US" err="1"/>
              <a:t>quaecae</a:t>
            </a:r>
            <a:r>
              <a:rPr lang="en-US"/>
              <a:t> </a:t>
            </a:r>
            <a:r>
              <a:rPr lang="en-US" err="1"/>
              <a:t>nihit</a:t>
            </a:r>
            <a:r>
              <a:rPr lang="en-US"/>
              <a:t> qui </a:t>
            </a:r>
            <a:r>
              <a:rPr lang="en-US" err="1"/>
              <a:t>cus</a:t>
            </a:r>
            <a:r>
              <a:rPr lang="en-US"/>
              <a:t> </a:t>
            </a:r>
            <a:r>
              <a:rPr lang="en-US" err="1"/>
              <a:t>ium</a:t>
            </a:r>
            <a:r>
              <a:rPr lang="en-US"/>
              <a:t> </a:t>
            </a:r>
            <a:r>
              <a:rPr lang="en-US" err="1"/>
              <a:t>voluptatem</a:t>
            </a:r>
            <a:r>
              <a:rPr lang="en-US"/>
              <a:t> et </a:t>
            </a:r>
            <a:r>
              <a:rPr lang="en-US" err="1"/>
              <a:t>errum</a:t>
            </a:r>
            <a:r>
              <a:rPr lang="en-US"/>
              <a:t> et </a:t>
            </a:r>
            <a:r>
              <a:rPr lang="en-US" err="1"/>
              <a:t>untiurio</a:t>
            </a:r>
            <a:r>
              <a:rPr lang="en-US"/>
              <a:t> </a:t>
            </a:r>
            <a:r>
              <a:rPr lang="en-US" err="1"/>
              <a:t>verum</a:t>
            </a:r>
            <a:r>
              <a:rPr lang="en-US"/>
              <a:t> </a:t>
            </a:r>
            <a:r>
              <a:rPr lang="en-US" err="1"/>
              <a:t>sapiet</a:t>
            </a:r>
            <a:r>
              <a:rPr lang="en-US"/>
              <a:t>, into ex es </a:t>
            </a:r>
            <a:r>
              <a:rPr lang="en-US" err="1"/>
              <a:t>suntus</a:t>
            </a:r>
            <a:r>
              <a:rPr lang="en-US"/>
              <a:t> </a:t>
            </a:r>
            <a:r>
              <a:rPr lang="en-US" err="1"/>
              <a:t>eari</a:t>
            </a:r>
            <a:r>
              <a:rPr lang="en-US"/>
              <a:t> </a:t>
            </a:r>
            <a:r>
              <a:rPr lang="en-US" err="1"/>
              <a:t>ipsam</a:t>
            </a:r>
            <a:r>
              <a:rPr lang="en-US"/>
              <a:t> </a:t>
            </a:r>
            <a:r>
              <a:rPr lang="en-US" err="1"/>
              <a:t>idundantio</a:t>
            </a:r>
            <a:r>
              <a:rPr lang="en-US"/>
              <a:t> </a:t>
            </a:r>
            <a:r>
              <a:rPr lang="en-US" err="1"/>
              <a:t>exceratia</a:t>
            </a:r>
            <a:r>
              <a:rPr lang="en-US"/>
              <a:t> dem </a:t>
            </a:r>
            <a:r>
              <a:rPr lang="en-US" err="1"/>
              <a:t>voluptat</a:t>
            </a:r>
            <a:r>
              <a:rPr lang="en-US"/>
              <a:t>.</a:t>
            </a:r>
          </a:p>
        </p:txBody>
      </p:sp>
      <p:sp>
        <p:nvSpPr>
          <p:cNvPr id="4" name="Chart Placeholder 3"/>
          <p:cNvSpPr>
            <a:spLocks noGrp="1"/>
          </p:cNvSpPr>
          <p:nvPr>
            <p:ph type="chart" sz="quarter" idx="18"/>
          </p:nvPr>
        </p:nvSpPr>
        <p:spPr>
          <a:xfrm>
            <a:off x="360363" y="1562099"/>
            <a:ext cx="11447462" cy="3218448"/>
          </a:xfrm>
        </p:spPr>
        <p:txBody>
          <a:bodyPr anchor="ctr"/>
          <a:lstStyle>
            <a:lvl1pPr marL="0" indent="0" algn="ctr">
              <a:buNone/>
              <a:defRPr/>
            </a:lvl1pPr>
          </a:lstStyle>
          <a:p>
            <a:r>
              <a:rPr lang="en-US"/>
              <a:t>Click icon to add chart</a:t>
            </a:r>
            <a:endParaRPr lang="en-GB"/>
          </a:p>
        </p:txBody>
      </p:sp>
      <p:sp>
        <p:nvSpPr>
          <p:cNvPr id="8" name="Footer Placeholder 7"/>
          <p:cNvSpPr>
            <a:spLocks noGrp="1"/>
          </p:cNvSpPr>
          <p:nvPr>
            <p:ph type="ftr" sz="quarter" idx="20"/>
          </p:nvPr>
        </p:nvSpPr>
        <p:spPr>
          <a:xfrm>
            <a:off x="359754" y="6026987"/>
            <a:ext cx="9409887" cy="329364"/>
          </a:xfrm>
          <a:prstGeom prst="rect">
            <a:avLst/>
          </a:prstGeom>
        </p:spPr>
        <p:txBody>
          <a:bodyPr/>
          <a:lstStyle>
            <a:lvl1pPr algn="l">
              <a:defRPr sz="1000">
                <a:solidFill>
                  <a:schemeClr val="tx1"/>
                </a:solidFill>
              </a:defRPr>
            </a:lvl1pPr>
          </a:lstStyle>
          <a:p>
            <a:endParaRPr lang="en-GB"/>
          </a:p>
        </p:txBody>
      </p:sp>
      <p:sp>
        <p:nvSpPr>
          <p:cNvPr id="3" name="Title 2">
            <a:extLst>
              <a:ext uri="{FF2B5EF4-FFF2-40B4-BE49-F238E27FC236}">
                <a16:creationId xmlns:a16="http://schemas.microsoft.com/office/drawing/2014/main" id="{C3A453A8-E7E4-4918-81D3-0F4D17232DC5}"/>
              </a:ext>
            </a:extLst>
          </p:cNvPr>
          <p:cNvSpPr>
            <a:spLocks noGrp="1"/>
          </p:cNvSpPr>
          <p:nvPr>
            <p:ph type="title"/>
          </p:nvPr>
        </p:nvSpPr>
        <p:spPr>
          <a:xfrm>
            <a:off x="359757" y="136525"/>
            <a:ext cx="11448000" cy="923330"/>
          </a:xfrm>
        </p:spPr>
        <p:txBody>
          <a:bodyPr vert="horz"/>
          <a:lstStyle/>
          <a:p>
            <a:r>
              <a:rPr lang="en-US"/>
              <a:t>Click to edit Master title style</a:t>
            </a:r>
            <a:endParaRPr lang="en-GB"/>
          </a:p>
        </p:txBody>
      </p:sp>
      <p:sp>
        <p:nvSpPr>
          <p:cNvPr id="9" name="Slide Number Placeholder 2">
            <a:extLst>
              <a:ext uri="{FF2B5EF4-FFF2-40B4-BE49-F238E27FC236}">
                <a16:creationId xmlns:a16="http://schemas.microsoft.com/office/drawing/2014/main" id="{CA275456-D477-418B-AC25-5997EFCB34A7}"/>
              </a:ext>
            </a:extLst>
          </p:cNvPr>
          <p:cNvSpPr>
            <a:spLocks noGrp="1"/>
          </p:cNvSpPr>
          <p:nvPr>
            <p:ph type="sldNum" sz="quarter" idx="10"/>
          </p:nvPr>
        </p:nvSpPr>
        <p:spPr>
          <a:xfrm>
            <a:off x="11312769" y="6400413"/>
            <a:ext cx="482356" cy="276999"/>
          </a:xfrm>
          <a:prstGeom prst="rect">
            <a:avLst/>
          </a:prstGeom>
        </p:spPr>
        <p:txBody>
          <a:bodyPr anchor="ctr">
            <a:spAutoFit/>
          </a:bodyPr>
          <a:lstStyle>
            <a:lvl1pPr algn="r">
              <a:defRPr>
                <a:solidFill>
                  <a:schemeClr val="tx2"/>
                </a:solidFill>
              </a:defRPr>
            </a:lvl1pPr>
          </a:lstStyle>
          <a:p>
            <a:fld id="{FD5D5F4F-603C-4AB0-922F-C42AF3B2CB87}" type="slidenum">
              <a:rPr lang="en-GB" smtClean="0"/>
              <a:pPr/>
              <a:t>‹#›</a:t>
            </a:fld>
            <a:endParaRPr lang="en-GB"/>
          </a:p>
        </p:txBody>
      </p:sp>
      <p:sp>
        <p:nvSpPr>
          <p:cNvPr id="12" name="Text Placeholder 2">
            <a:extLst>
              <a:ext uri="{FF2B5EF4-FFF2-40B4-BE49-F238E27FC236}">
                <a16:creationId xmlns:a16="http://schemas.microsoft.com/office/drawing/2014/main" id="{20278B90-98F1-48FD-86E9-81942CB8EA0D}"/>
              </a:ext>
            </a:extLst>
          </p:cNvPr>
          <p:cNvSpPr>
            <a:spLocks noGrp="1"/>
          </p:cNvSpPr>
          <p:nvPr>
            <p:ph type="body" sz="quarter" idx="17" hasCustomPrompt="1"/>
          </p:nvPr>
        </p:nvSpPr>
        <p:spPr>
          <a:xfrm>
            <a:off x="359757" y="1121005"/>
            <a:ext cx="11447432" cy="350238"/>
          </a:xfrm>
        </p:spPr>
        <p:txBody>
          <a:bodyPr anchor="ctr">
            <a:normAutofit/>
          </a:bodyPr>
          <a:lstStyle>
            <a:lvl1pPr marL="0" indent="0">
              <a:lnSpc>
                <a:spcPct val="80000"/>
              </a:lnSpc>
              <a:spcBef>
                <a:spcPts val="0"/>
              </a:spcBef>
              <a:buNone/>
              <a:defRPr sz="1600" b="0" spc="-100" baseline="0">
                <a:solidFill>
                  <a:schemeClr val="tx2"/>
                </a:solidFill>
              </a:defRPr>
            </a:lvl1pPr>
            <a:lvl2pPr marL="457200" indent="0">
              <a:buNone/>
              <a:defRPr/>
            </a:lvl2pPr>
          </a:lstStyle>
          <a:p>
            <a:pPr lvl="0"/>
            <a:r>
              <a:rPr lang="en-US"/>
              <a:t>Insert sub title here</a:t>
            </a:r>
          </a:p>
        </p:txBody>
      </p:sp>
    </p:spTree>
    <p:extLst>
      <p:ext uri="{BB962C8B-B14F-4D97-AF65-F5344CB8AC3E}">
        <p14:creationId xmlns:p14="http://schemas.microsoft.com/office/powerpoint/2010/main" val="220215114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984">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7_3 point column">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F860F676-46E0-438C-B037-841D5882557C}"/>
              </a:ext>
            </a:extLst>
          </p:cNvPr>
          <p:cNvGraphicFramePr>
            <a:graphicFrameLocks noChangeAspect="1"/>
          </p:cNvGraphicFramePr>
          <p:nvPr userDrawn="1">
            <p:custDataLst>
              <p:tags r:id="rId1"/>
            </p:custDataLst>
            <p:extLst>
              <p:ext uri="{D42A27DB-BD31-4B8C-83A1-F6EECF244321}">
                <p14:modId xmlns:p14="http://schemas.microsoft.com/office/powerpoint/2010/main" val="3468934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78" imgH="377" progId="TCLayout.ActiveDocument.1">
                  <p:embed/>
                </p:oleObj>
              </mc:Choice>
              <mc:Fallback>
                <p:oleObj name="think-cell Slide" r:id="rId3" imgW="378" imgH="377" progId="TCLayout.ActiveDocument.1">
                  <p:embed/>
                  <p:pic>
                    <p:nvPicPr>
                      <p:cNvPr id="5" name="Object 4" hidden="1">
                        <a:extLst>
                          <a:ext uri="{FF2B5EF4-FFF2-40B4-BE49-F238E27FC236}">
                            <a16:creationId xmlns:a16="http://schemas.microsoft.com/office/drawing/2014/main" id="{F860F676-46E0-438C-B037-841D5882557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1" name="Content Placeholder 6">
            <a:extLst>
              <a:ext uri="{FF2B5EF4-FFF2-40B4-BE49-F238E27FC236}">
                <a16:creationId xmlns:a16="http://schemas.microsoft.com/office/drawing/2014/main" id="{E02FE020-A694-4C84-8422-D3433E953E9A}"/>
              </a:ext>
            </a:extLst>
          </p:cNvPr>
          <p:cNvSpPr>
            <a:spLocks noGrp="1"/>
          </p:cNvSpPr>
          <p:nvPr>
            <p:ph sz="quarter" idx="19"/>
          </p:nvPr>
        </p:nvSpPr>
        <p:spPr>
          <a:xfrm>
            <a:off x="359757" y="1571625"/>
            <a:ext cx="11447433" cy="4267701"/>
          </a:xfrm>
        </p:spPr>
        <p:txBody>
          <a:bodyPr>
            <a:normAutofit/>
          </a:bodyPr>
          <a:lstStyle>
            <a:lvl1pPr>
              <a:spcAft>
                <a:spcPts val="500"/>
              </a:spcAft>
              <a:defRPr sz="1600"/>
            </a:lvl1pPr>
            <a:lvl2pPr marL="232200" indent="0">
              <a:buNone/>
              <a:defRPr sz="1600" i="1">
                <a:solidFill>
                  <a:schemeClr val="accent3"/>
                </a:solidFill>
              </a:defRPr>
            </a:lvl2pPr>
            <a:lvl3pPr>
              <a:defRPr sz="1600"/>
            </a:lvl3pPr>
            <a:lvl4pPr>
              <a:defRPr sz="1600"/>
            </a:lvl4pPr>
            <a:lvl5pPr>
              <a:defRPr sz="1600"/>
            </a:lvl5pPr>
          </a:lstStyle>
          <a:p>
            <a:pPr lvl="0"/>
            <a:r>
              <a:rPr lang="en-US"/>
              <a:t>Click to edit Master text styles</a:t>
            </a:r>
          </a:p>
          <a:p>
            <a:pPr lvl="1"/>
            <a:r>
              <a:rPr lang="en-US"/>
              <a:t>Second level</a:t>
            </a:r>
          </a:p>
        </p:txBody>
      </p:sp>
      <p:sp>
        <p:nvSpPr>
          <p:cNvPr id="6" name="Footer Placeholder 7">
            <a:extLst>
              <a:ext uri="{FF2B5EF4-FFF2-40B4-BE49-F238E27FC236}">
                <a16:creationId xmlns:a16="http://schemas.microsoft.com/office/drawing/2014/main" id="{B184FE6C-20FA-4D22-A7BC-73EDB0A5B1F2}"/>
              </a:ext>
            </a:extLst>
          </p:cNvPr>
          <p:cNvSpPr>
            <a:spLocks noGrp="1"/>
          </p:cNvSpPr>
          <p:nvPr>
            <p:ph type="ftr" sz="quarter" idx="24"/>
          </p:nvPr>
        </p:nvSpPr>
        <p:spPr>
          <a:xfrm>
            <a:off x="359754" y="6026987"/>
            <a:ext cx="9409887" cy="329364"/>
          </a:xfrm>
          <a:prstGeom prst="rect">
            <a:avLst/>
          </a:prstGeom>
        </p:spPr>
        <p:txBody>
          <a:bodyPr/>
          <a:lstStyle>
            <a:lvl1pPr algn="l">
              <a:defRPr sz="1000">
                <a:solidFill>
                  <a:schemeClr val="tx1"/>
                </a:solidFill>
              </a:defRPr>
            </a:lvl1pPr>
          </a:lstStyle>
          <a:p>
            <a:endParaRPr lang="en-GB"/>
          </a:p>
        </p:txBody>
      </p:sp>
      <p:sp>
        <p:nvSpPr>
          <p:cNvPr id="7" name="Title 6">
            <a:extLst>
              <a:ext uri="{FF2B5EF4-FFF2-40B4-BE49-F238E27FC236}">
                <a16:creationId xmlns:a16="http://schemas.microsoft.com/office/drawing/2014/main" id="{8DDA2FF5-0D09-4E2D-8764-9E5053B66EE7}"/>
              </a:ext>
            </a:extLst>
          </p:cNvPr>
          <p:cNvSpPr>
            <a:spLocks noGrp="1"/>
          </p:cNvSpPr>
          <p:nvPr>
            <p:ph type="title"/>
          </p:nvPr>
        </p:nvSpPr>
        <p:spPr>
          <a:xfrm>
            <a:off x="359757" y="136525"/>
            <a:ext cx="11448000" cy="923330"/>
          </a:xfrm>
        </p:spPr>
        <p:txBody>
          <a:bodyPr vert="horz"/>
          <a:lstStyle/>
          <a:p>
            <a:r>
              <a:rPr lang="en-US"/>
              <a:t>Click to edit Master title style</a:t>
            </a:r>
            <a:endParaRPr lang="en-GB"/>
          </a:p>
        </p:txBody>
      </p:sp>
      <p:sp>
        <p:nvSpPr>
          <p:cNvPr id="8" name="Slide Number Placeholder 2">
            <a:extLst>
              <a:ext uri="{FF2B5EF4-FFF2-40B4-BE49-F238E27FC236}">
                <a16:creationId xmlns:a16="http://schemas.microsoft.com/office/drawing/2014/main" id="{6FD16114-C781-4653-99A1-C04F1819A6C9}"/>
              </a:ext>
            </a:extLst>
          </p:cNvPr>
          <p:cNvSpPr>
            <a:spLocks noGrp="1"/>
          </p:cNvSpPr>
          <p:nvPr>
            <p:ph type="sldNum" sz="quarter" idx="10"/>
          </p:nvPr>
        </p:nvSpPr>
        <p:spPr>
          <a:xfrm>
            <a:off x="11312769" y="6400413"/>
            <a:ext cx="482356" cy="276999"/>
          </a:xfrm>
          <a:prstGeom prst="rect">
            <a:avLst/>
          </a:prstGeom>
        </p:spPr>
        <p:txBody>
          <a:bodyPr anchor="ctr">
            <a:spAutoFit/>
          </a:bodyPr>
          <a:lstStyle>
            <a:lvl1pPr algn="r">
              <a:defRPr>
                <a:solidFill>
                  <a:schemeClr val="tx2"/>
                </a:solidFill>
              </a:defRPr>
            </a:lvl1pPr>
          </a:lstStyle>
          <a:p>
            <a:fld id="{FD5D5F4F-603C-4AB0-922F-C42AF3B2CB87}" type="slidenum">
              <a:rPr lang="en-GB" smtClean="0"/>
              <a:pPr/>
              <a:t>‹#›</a:t>
            </a:fld>
            <a:endParaRPr lang="en-GB"/>
          </a:p>
        </p:txBody>
      </p:sp>
      <p:sp>
        <p:nvSpPr>
          <p:cNvPr id="12" name="Text Placeholder 2">
            <a:extLst>
              <a:ext uri="{FF2B5EF4-FFF2-40B4-BE49-F238E27FC236}">
                <a16:creationId xmlns:a16="http://schemas.microsoft.com/office/drawing/2014/main" id="{4C152CD8-BB04-42DE-ABF2-7F147980075F}"/>
              </a:ext>
            </a:extLst>
          </p:cNvPr>
          <p:cNvSpPr>
            <a:spLocks noGrp="1"/>
          </p:cNvSpPr>
          <p:nvPr>
            <p:ph type="body" sz="quarter" idx="17" hasCustomPrompt="1"/>
          </p:nvPr>
        </p:nvSpPr>
        <p:spPr>
          <a:xfrm>
            <a:off x="359757" y="1121005"/>
            <a:ext cx="11447432" cy="350238"/>
          </a:xfrm>
        </p:spPr>
        <p:txBody>
          <a:bodyPr anchor="ctr">
            <a:normAutofit/>
          </a:bodyPr>
          <a:lstStyle>
            <a:lvl1pPr marL="0" indent="0">
              <a:lnSpc>
                <a:spcPct val="80000"/>
              </a:lnSpc>
              <a:spcBef>
                <a:spcPts val="0"/>
              </a:spcBef>
              <a:buNone/>
              <a:defRPr sz="1600" b="0" spc="-100" baseline="0">
                <a:solidFill>
                  <a:schemeClr val="tx2"/>
                </a:solidFill>
              </a:defRPr>
            </a:lvl1pPr>
            <a:lvl2pPr marL="457200" indent="0">
              <a:buNone/>
              <a:defRPr/>
            </a:lvl2pPr>
          </a:lstStyle>
          <a:p>
            <a:pPr lvl="0"/>
            <a:r>
              <a:rPr lang="en-US"/>
              <a:t>Insert sub title here</a:t>
            </a:r>
          </a:p>
        </p:txBody>
      </p:sp>
    </p:spTree>
    <p:extLst>
      <p:ext uri="{BB962C8B-B14F-4D97-AF65-F5344CB8AC3E}">
        <p14:creationId xmlns:p14="http://schemas.microsoft.com/office/powerpoint/2010/main" val="23544365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91987-3379-1915-4010-6771F38954A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485292E-78A9-CCD0-0F7A-411EA06F985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402810C-618A-B166-147C-682DE6785C5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9F2C195-71EB-47ED-26B8-EB80FB3284EA}"/>
              </a:ext>
            </a:extLst>
          </p:cNvPr>
          <p:cNvSpPr>
            <a:spLocks noGrp="1"/>
          </p:cNvSpPr>
          <p:nvPr>
            <p:ph type="dt" sz="half" idx="10"/>
          </p:nvPr>
        </p:nvSpPr>
        <p:spPr/>
        <p:txBody>
          <a:bodyPr/>
          <a:lstStyle/>
          <a:p>
            <a:fld id="{E4CF0BE3-6A8D-4984-B760-ED0626AB0082}" type="datetimeFigureOut">
              <a:rPr lang="en-GB" smtClean="0"/>
              <a:t>02/09/2024</a:t>
            </a:fld>
            <a:endParaRPr lang="en-GB"/>
          </a:p>
        </p:txBody>
      </p:sp>
      <p:sp>
        <p:nvSpPr>
          <p:cNvPr id="6" name="Footer Placeholder 5">
            <a:extLst>
              <a:ext uri="{FF2B5EF4-FFF2-40B4-BE49-F238E27FC236}">
                <a16:creationId xmlns:a16="http://schemas.microsoft.com/office/drawing/2014/main" id="{EE6AB00E-9427-3415-3916-EC6350F08A9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9221FFF-3D5C-6C9A-571A-18E38C47A709}"/>
              </a:ext>
            </a:extLst>
          </p:cNvPr>
          <p:cNvSpPr>
            <a:spLocks noGrp="1"/>
          </p:cNvSpPr>
          <p:nvPr>
            <p:ph type="sldNum" sz="quarter" idx="12"/>
          </p:nvPr>
        </p:nvSpPr>
        <p:spPr/>
        <p:txBody>
          <a:bodyPr/>
          <a:lstStyle/>
          <a:p>
            <a:fld id="{39C0EAFD-05BE-4049-801D-226FD712920F}" type="slidenum">
              <a:rPr lang="en-GB" smtClean="0"/>
              <a:t>‹#›</a:t>
            </a:fld>
            <a:endParaRPr lang="en-GB"/>
          </a:p>
        </p:txBody>
      </p:sp>
    </p:spTree>
    <p:extLst>
      <p:ext uri="{BB962C8B-B14F-4D97-AF65-F5344CB8AC3E}">
        <p14:creationId xmlns:p14="http://schemas.microsoft.com/office/powerpoint/2010/main" val="309492549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6800" y="583200"/>
            <a:ext cx="11017824" cy="926623"/>
          </a:xfrm>
          <a:prstGeom prst="rect">
            <a:avLst/>
          </a:prstGeom>
        </p:spPr>
        <p:txBody>
          <a:bodyPr lIns="0" tIns="0" rIns="0" bIns="0"/>
          <a:lstStyle>
            <a:lvl1pPr>
              <a:defRPr>
                <a:solidFill>
                  <a:srgbClr val="5C5B5A"/>
                </a:solidFill>
              </a:defRPr>
            </a:lvl1pPr>
          </a:lstStyle>
          <a:p>
            <a:r>
              <a:rPr lang="en-US"/>
              <a:t>Click to edit Master title style</a:t>
            </a:r>
          </a:p>
        </p:txBody>
      </p:sp>
      <p:sp>
        <p:nvSpPr>
          <p:cNvPr id="3" name="Content Placeholder 2"/>
          <p:cNvSpPr>
            <a:spLocks noGrp="1"/>
          </p:cNvSpPr>
          <p:nvPr>
            <p:ph idx="1"/>
          </p:nvPr>
        </p:nvSpPr>
        <p:spPr>
          <a:xfrm>
            <a:off x="586799" y="1807200"/>
            <a:ext cx="11017825" cy="4351338"/>
          </a:xfrm>
          <a:prstGeom prst="rect">
            <a:avLst/>
          </a:prstGeom>
        </p:spPr>
        <p:txBody>
          <a:bodyPr bIns="0"/>
          <a:lstStyle>
            <a:lvl1pPr>
              <a:defRPr>
                <a:solidFill>
                  <a:srgbClr val="5C5B5A"/>
                </a:solidFill>
              </a:defRPr>
            </a:lvl1pPr>
            <a:lvl2pPr>
              <a:defRPr>
                <a:solidFill>
                  <a:srgbClr val="5C5B5A"/>
                </a:solidFill>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descr="Line" title="Line"/>
          <p:cNvCxnSpPr/>
          <p:nvPr userDrawn="1"/>
        </p:nvCxnSpPr>
        <p:spPr>
          <a:xfrm>
            <a:off x="587375" y="6129338"/>
            <a:ext cx="11017250" cy="0"/>
          </a:xfrm>
          <a:prstGeom prst="line">
            <a:avLst/>
          </a:prstGeom>
          <a:ln w="38100">
            <a:solidFill>
              <a:srgbClr val="009690"/>
            </a:solidFill>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1"/>
          </p:nvPr>
        </p:nvSpPr>
        <p:spPr>
          <a:xfrm>
            <a:off x="586799" y="6274800"/>
            <a:ext cx="11017826" cy="382588"/>
          </a:xfrm>
        </p:spPr>
        <p:txBody>
          <a:bodyPr>
            <a:normAutofit/>
          </a:bodyPr>
          <a:lstStyle>
            <a:lvl1pPr marL="0" indent="0">
              <a:buNone/>
              <a:defRPr sz="1600"/>
            </a:lvl1pPr>
          </a:lstStyle>
          <a:p>
            <a:pPr lvl="0"/>
            <a:r>
              <a:rPr lang="en-US"/>
              <a:t>Click to edit Master text styles</a:t>
            </a:r>
          </a:p>
        </p:txBody>
      </p:sp>
    </p:spTree>
    <p:extLst>
      <p:ext uri="{BB962C8B-B14F-4D97-AF65-F5344CB8AC3E}">
        <p14:creationId xmlns:p14="http://schemas.microsoft.com/office/powerpoint/2010/main" val="27891438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4ED2F-4C96-339A-4FE0-A9AB93E2A13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ED05659-4BDB-CAAF-0415-B19EA5EA3FA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706DC22-DA55-8A95-A156-533BEA15A0A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68482BB-24BD-B8AD-7A2F-FBD3C8A2175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6EC2F92-3B01-795E-B4D8-798256C180F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520BE1B-4172-CE66-24F9-A7913093B28B}"/>
              </a:ext>
            </a:extLst>
          </p:cNvPr>
          <p:cNvSpPr>
            <a:spLocks noGrp="1"/>
          </p:cNvSpPr>
          <p:nvPr>
            <p:ph type="dt" sz="half" idx="10"/>
          </p:nvPr>
        </p:nvSpPr>
        <p:spPr/>
        <p:txBody>
          <a:bodyPr/>
          <a:lstStyle/>
          <a:p>
            <a:fld id="{E4CF0BE3-6A8D-4984-B760-ED0626AB0082}" type="datetimeFigureOut">
              <a:rPr lang="en-GB" smtClean="0"/>
              <a:t>02/09/2024</a:t>
            </a:fld>
            <a:endParaRPr lang="en-GB"/>
          </a:p>
        </p:txBody>
      </p:sp>
      <p:sp>
        <p:nvSpPr>
          <p:cNvPr id="8" name="Footer Placeholder 7">
            <a:extLst>
              <a:ext uri="{FF2B5EF4-FFF2-40B4-BE49-F238E27FC236}">
                <a16:creationId xmlns:a16="http://schemas.microsoft.com/office/drawing/2014/main" id="{F832C750-6CBA-5ACB-3498-846D19AC49C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4330FFD-61B0-36FC-74E6-563324033C27}"/>
              </a:ext>
            </a:extLst>
          </p:cNvPr>
          <p:cNvSpPr>
            <a:spLocks noGrp="1"/>
          </p:cNvSpPr>
          <p:nvPr>
            <p:ph type="sldNum" sz="quarter" idx="12"/>
          </p:nvPr>
        </p:nvSpPr>
        <p:spPr/>
        <p:txBody>
          <a:bodyPr/>
          <a:lstStyle/>
          <a:p>
            <a:fld id="{39C0EAFD-05BE-4049-801D-226FD712920F}" type="slidenum">
              <a:rPr lang="en-GB" smtClean="0"/>
              <a:t>‹#›</a:t>
            </a:fld>
            <a:endParaRPr lang="en-GB"/>
          </a:p>
        </p:txBody>
      </p:sp>
    </p:spTree>
    <p:extLst>
      <p:ext uri="{BB962C8B-B14F-4D97-AF65-F5344CB8AC3E}">
        <p14:creationId xmlns:p14="http://schemas.microsoft.com/office/powerpoint/2010/main" val="14449466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6955C-281D-C8FD-A6EC-D3AF8280AAD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3B1E4DD-99ED-46A6-EE17-DD309040CCBA}"/>
              </a:ext>
            </a:extLst>
          </p:cNvPr>
          <p:cNvSpPr>
            <a:spLocks noGrp="1"/>
          </p:cNvSpPr>
          <p:nvPr>
            <p:ph type="dt" sz="half" idx="10"/>
          </p:nvPr>
        </p:nvSpPr>
        <p:spPr/>
        <p:txBody>
          <a:bodyPr/>
          <a:lstStyle/>
          <a:p>
            <a:fld id="{E4CF0BE3-6A8D-4984-B760-ED0626AB0082}" type="datetimeFigureOut">
              <a:rPr lang="en-GB" smtClean="0"/>
              <a:t>02/09/2024</a:t>
            </a:fld>
            <a:endParaRPr lang="en-GB"/>
          </a:p>
        </p:txBody>
      </p:sp>
      <p:sp>
        <p:nvSpPr>
          <p:cNvPr id="4" name="Footer Placeholder 3">
            <a:extLst>
              <a:ext uri="{FF2B5EF4-FFF2-40B4-BE49-F238E27FC236}">
                <a16:creationId xmlns:a16="http://schemas.microsoft.com/office/drawing/2014/main" id="{EC9B6D82-B164-E82F-DE53-9F1AF8885D1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76D87C5-DFE5-014D-0297-F642113EA800}"/>
              </a:ext>
            </a:extLst>
          </p:cNvPr>
          <p:cNvSpPr>
            <a:spLocks noGrp="1"/>
          </p:cNvSpPr>
          <p:nvPr>
            <p:ph type="sldNum" sz="quarter" idx="12"/>
          </p:nvPr>
        </p:nvSpPr>
        <p:spPr/>
        <p:txBody>
          <a:bodyPr/>
          <a:lstStyle/>
          <a:p>
            <a:fld id="{39C0EAFD-05BE-4049-801D-226FD712920F}" type="slidenum">
              <a:rPr lang="en-GB" smtClean="0"/>
              <a:t>‹#›</a:t>
            </a:fld>
            <a:endParaRPr lang="en-GB"/>
          </a:p>
        </p:txBody>
      </p:sp>
    </p:spTree>
    <p:extLst>
      <p:ext uri="{BB962C8B-B14F-4D97-AF65-F5344CB8AC3E}">
        <p14:creationId xmlns:p14="http://schemas.microsoft.com/office/powerpoint/2010/main" val="11582477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B6209D3-4004-E967-072D-EC7AE3DBD64F}"/>
              </a:ext>
            </a:extLst>
          </p:cNvPr>
          <p:cNvSpPr>
            <a:spLocks noGrp="1"/>
          </p:cNvSpPr>
          <p:nvPr>
            <p:ph type="dt" sz="half" idx="10"/>
          </p:nvPr>
        </p:nvSpPr>
        <p:spPr/>
        <p:txBody>
          <a:bodyPr/>
          <a:lstStyle/>
          <a:p>
            <a:fld id="{E4CF0BE3-6A8D-4984-B760-ED0626AB0082}" type="datetimeFigureOut">
              <a:rPr lang="en-GB" smtClean="0"/>
              <a:t>02/09/2024</a:t>
            </a:fld>
            <a:endParaRPr lang="en-GB"/>
          </a:p>
        </p:txBody>
      </p:sp>
      <p:sp>
        <p:nvSpPr>
          <p:cNvPr id="3" name="Footer Placeholder 2">
            <a:extLst>
              <a:ext uri="{FF2B5EF4-FFF2-40B4-BE49-F238E27FC236}">
                <a16:creationId xmlns:a16="http://schemas.microsoft.com/office/drawing/2014/main" id="{3B8C67BE-313C-3693-437D-3C94FC6F3C7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753FD5D-1CD8-0501-FBAB-ABD04BC33CD0}"/>
              </a:ext>
            </a:extLst>
          </p:cNvPr>
          <p:cNvSpPr>
            <a:spLocks noGrp="1"/>
          </p:cNvSpPr>
          <p:nvPr>
            <p:ph type="sldNum" sz="quarter" idx="12"/>
          </p:nvPr>
        </p:nvSpPr>
        <p:spPr/>
        <p:txBody>
          <a:bodyPr/>
          <a:lstStyle/>
          <a:p>
            <a:fld id="{39C0EAFD-05BE-4049-801D-226FD712920F}" type="slidenum">
              <a:rPr lang="en-GB" smtClean="0"/>
              <a:t>‹#›</a:t>
            </a:fld>
            <a:endParaRPr lang="en-GB"/>
          </a:p>
        </p:txBody>
      </p:sp>
    </p:spTree>
    <p:extLst>
      <p:ext uri="{BB962C8B-B14F-4D97-AF65-F5344CB8AC3E}">
        <p14:creationId xmlns:p14="http://schemas.microsoft.com/office/powerpoint/2010/main" val="5397769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56869-C67C-2929-1AD2-C58557B36C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E620BE1-DD92-08FE-CC86-7A9809A04E5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6C25E83-E7E4-DAA1-B799-88852E8957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4ADE391-D5B2-5099-898D-EAFD889CC7A5}"/>
              </a:ext>
            </a:extLst>
          </p:cNvPr>
          <p:cNvSpPr>
            <a:spLocks noGrp="1"/>
          </p:cNvSpPr>
          <p:nvPr>
            <p:ph type="dt" sz="half" idx="10"/>
          </p:nvPr>
        </p:nvSpPr>
        <p:spPr/>
        <p:txBody>
          <a:bodyPr/>
          <a:lstStyle/>
          <a:p>
            <a:fld id="{E4CF0BE3-6A8D-4984-B760-ED0626AB0082}" type="datetimeFigureOut">
              <a:rPr lang="en-GB" smtClean="0"/>
              <a:t>02/09/2024</a:t>
            </a:fld>
            <a:endParaRPr lang="en-GB"/>
          </a:p>
        </p:txBody>
      </p:sp>
      <p:sp>
        <p:nvSpPr>
          <p:cNvPr id="6" name="Footer Placeholder 5">
            <a:extLst>
              <a:ext uri="{FF2B5EF4-FFF2-40B4-BE49-F238E27FC236}">
                <a16:creationId xmlns:a16="http://schemas.microsoft.com/office/drawing/2014/main" id="{A9CF3308-0BDB-AA0C-88EF-8CF134AE20B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F51D13C-CDCB-3235-5599-4B62E9AC7E7E}"/>
              </a:ext>
            </a:extLst>
          </p:cNvPr>
          <p:cNvSpPr>
            <a:spLocks noGrp="1"/>
          </p:cNvSpPr>
          <p:nvPr>
            <p:ph type="sldNum" sz="quarter" idx="12"/>
          </p:nvPr>
        </p:nvSpPr>
        <p:spPr/>
        <p:txBody>
          <a:bodyPr/>
          <a:lstStyle/>
          <a:p>
            <a:fld id="{39C0EAFD-05BE-4049-801D-226FD712920F}" type="slidenum">
              <a:rPr lang="en-GB" smtClean="0"/>
              <a:t>‹#›</a:t>
            </a:fld>
            <a:endParaRPr lang="en-GB"/>
          </a:p>
        </p:txBody>
      </p:sp>
    </p:spTree>
    <p:extLst>
      <p:ext uri="{BB962C8B-B14F-4D97-AF65-F5344CB8AC3E}">
        <p14:creationId xmlns:p14="http://schemas.microsoft.com/office/powerpoint/2010/main" val="34352707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EA6EA-6F46-D109-DA36-CD11CE83980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734A59C-1294-B19F-6BB4-F85BACEEACA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id="{CBBC6332-F965-EE7D-D947-AF8A3F800C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63E349-5D2F-F7C2-F3AC-A55BDEAACC32}"/>
              </a:ext>
            </a:extLst>
          </p:cNvPr>
          <p:cNvSpPr>
            <a:spLocks noGrp="1"/>
          </p:cNvSpPr>
          <p:nvPr>
            <p:ph type="dt" sz="half" idx="10"/>
          </p:nvPr>
        </p:nvSpPr>
        <p:spPr/>
        <p:txBody>
          <a:bodyPr/>
          <a:lstStyle/>
          <a:p>
            <a:fld id="{E4CF0BE3-6A8D-4984-B760-ED0626AB0082}" type="datetimeFigureOut">
              <a:rPr lang="en-GB" smtClean="0"/>
              <a:t>02/09/2024</a:t>
            </a:fld>
            <a:endParaRPr lang="en-GB"/>
          </a:p>
        </p:txBody>
      </p:sp>
      <p:sp>
        <p:nvSpPr>
          <p:cNvPr id="6" name="Footer Placeholder 5">
            <a:extLst>
              <a:ext uri="{FF2B5EF4-FFF2-40B4-BE49-F238E27FC236}">
                <a16:creationId xmlns:a16="http://schemas.microsoft.com/office/drawing/2014/main" id="{DAA206A4-2D0F-FEBE-5A18-B28E3D4A536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5BC34F3-B8DE-7054-235C-FD789D9458ED}"/>
              </a:ext>
            </a:extLst>
          </p:cNvPr>
          <p:cNvSpPr>
            <a:spLocks noGrp="1"/>
          </p:cNvSpPr>
          <p:nvPr>
            <p:ph type="sldNum" sz="quarter" idx="12"/>
          </p:nvPr>
        </p:nvSpPr>
        <p:spPr/>
        <p:txBody>
          <a:bodyPr/>
          <a:lstStyle/>
          <a:p>
            <a:fld id="{39C0EAFD-05BE-4049-801D-226FD712920F}" type="slidenum">
              <a:rPr lang="en-GB" smtClean="0"/>
              <a:t>‹#›</a:t>
            </a:fld>
            <a:endParaRPr lang="en-GB"/>
          </a:p>
        </p:txBody>
      </p:sp>
    </p:spTree>
    <p:extLst>
      <p:ext uri="{BB962C8B-B14F-4D97-AF65-F5344CB8AC3E}">
        <p14:creationId xmlns:p14="http://schemas.microsoft.com/office/powerpoint/2010/main" val="25249166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oleObject" Target="../embeddings/oleObject1.bin"/><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slideLayout" Target="../slideLayouts/slideLayout34.xml"/><Relationship Id="rId26" Type="http://schemas.openxmlformats.org/officeDocument/2006/relationships/tags" Target="../tags/tag3.xml"/><Relationship Id="rId3" Type="http://schemas.openxmlformats.org/officeDocument/2006/relationships/slideLayout" Target="../slideLayouts/slideLayout19.xml"/><Relationship Id="rId21" Type="http://schemas.openxmlformats.org/officeDocument/2006/relationships/slideLayout" Target="../slideLayouts/slideLayout37.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5"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20" Type="http://schemas.openxmlformats.org/officeDocument/2006/relationships/slideLayout" Target="../slideLayouts/slideLayout36.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24" Type="http://schemas.openxmlformats.org/officeDocument/2006/relationships/slideLayout" Target="../slideLayouts/slideLayout40.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23" Type="http://schemas.openxmlformats.org/officeDocument/2006/relationships/slideLayout" Target="../slideLayouts/slideLayout39.xml"/><Relationship Id="rId28" Type="http://schemas.openxmlformats.org/officeDocument/2006/relationships/image" Target="../media/image1.emf"/><Relationship Id="rId10" Type="http://schemas.openxmlformats.org/officeDocument/2006/relationships/slideLayout" Target="../slideLayouts/slideLayout26.xml"/><Relationship Id="rId19" Type="http://schemas.openxmlformats.org/officeDocument/2006/relationships/slideLayout" Target="../slideLayouts/slideLayout35.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 Id="rId22" Type="http://schemas.openxmlformats.org/officeDocument/2006/relationships/slideLayout" Target="../slideLayouts/slideLayout38.xml"/><Relationship Id="rId27" Type="http://schemas.openxmlformats.org/officeDocument/2006/relationships/oleObject" Target="../embeddings/oleObject2.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A0781A38-6623-7BAD-34FD-7D0CF2648E27}"/>
              </a:ext>
            </a:extLst>
          </p:cNvPr>
          <p:cNvGraphicFramePr>
            <a:graphicFrameLocks noChangeAspect="1"/>
          </p:cNvGraphicFramePr>
          <p:nvPr userDrawn="1">
            <p:custDataLst>
              <p:tags r:id="rId18"/>
            </p:custDataLst>
            <p:extLst>
              <p:ext uri="{D42A27DB-BD31-4B8C-83A1-F6EECF244321}">
                <p14:modId xmlns:p14="http://schemas.microsoft.com/office/powerpoint/2010/main" val="31276397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9" imgW="395" imgH="394" progId="TCLayout.ActiveDocument.1">
                  <p:embed/>
                </p:oleObj>
              </mc:Choice>
              <mc:Fallback>
                <p:oleObj name="think-cell Slide" r:id="rId19" imgW="395" imgH="394" progId="TCLayout.ActiveDocument.1">
                  <p:embed/>
                  <p:pic>
                    <p:nvPicPr>
                      <p:cNvPr id="8" name="think-cell data - do not delete" hidden="1">
                        <a:extLst>
                          <a:ext uri="{FF2B5EF4-FFF2-40B4-BE49-F238E27FC236}">
                            <a16:creationId xmlns:a16="http://schemas.microsoft.com/office/drawing/2014/main" id="{A0781A38-6623-7BAD-34FD-7D0CF2648E27}"/>
                          </a:ext>
                        </a:extLst>
                      </p:cNvPr>
                      <p:cNvPicPr/>
                      <p:nvPr/>
                    </p:nvPicPr>
                    <p:blipFill>
                      <a:blip r:embed="rId20"/>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FD593011-4E0C-5BB1-6EAA-1BEC8A6FE79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2DC1D09-9020-3DF6-A36B-ADECF35FF2A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1F061E4-9E07-7A6E-2005-9B67D791A3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CF0BE3-6A8D-4984-B760-ED0626AB0082}" type="datetimeFigureOut">
              <a:rPr lang="en-GB" smtClean="0"/>
              <a:t>02/09/2024</a:t>
            </a:fld>
            <a:endParaRPr lang="en-GB"/>
          </a:p>
        </p:txBody>
      </p:sp>
      <p:sp>
        <p:nvSpPr>
          <p:cNvPr id="5" name="Footer Placeholder 4">
            <a:extLst>
              <a:ext uri="{FF2B5EF4-FFF2-40B4-BE49-F238E27FC236}">
                <a16:creationId xmlns:a16="http://schemas.microsoft.com/office/drawing/2014/main" id="{4E62247B-0A5D-86FE-A913-A3E831A6BEA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1F52CA8-2673-9D6C-07A8-3AB1DEF31D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C0EAFD-05BE-4049-801D-226FD712920F}" type="slidenum">
              <a:rPr lang="en-GB" smtClean="0"/>
              <a:t>‹#›</a:t>
            </a:fld>
            <a:endParaRPr lang="en-GB"/>
          </a:p>
        </p:txBody>
      </p:sp>
    </p:spTree>
    <p:extLst>
      <p:ext uri="{BB962C8B-B14F-4D97-AF65-F5344CB8AC3E}">
        <p14:creationId xmlns:p14="http://schemas.microsoft.com/office/powerpoint/2010/main" val="38013329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 id="2147483690" r:id="rId14"/>
    <p:sldLayoutId id="2147483691" r:id="rId15"/>
    <p:sldLayoutId id="2147483692"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9F0635B7-71B0-D871-5B5E-41CE8F60D74C}"/>
              </a:ext>
            </a:extLst>
          </p:cNvPr>
          <p:cNvGraphicFramePr>
            <a:graphicFrameLocks noChangeAspect="1"/>
          </p:cNvGraphicFramePr>
          <p:nvPr userDrawn="1">
            <p:custDataLst>
              <p:tags r:id="rId26"/>
            </p:custDataLst>
            <p:extLst>
              <p:ext uri="{D42A27DB-BD31-4B8C-83A1-F6EECF244321}">
                <p14:modId xmlns:p14="http://schemas.microsoft.com/office/powerpoint/2010/main" val="35397511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7" imgW="395" imgH="394" progId="TCLayout.ActiveDocument.1">
                  <p:embed/>
                </p:oleObj>
              </mc:Choice>
              <mc:Fallback>
                <p:oleObj name="think-cell Slide" r:id="rId27" imgW="395" imgH="394" progId="TCLayout.ActiveDocument.1">
                  <p:embed/>
                  <p:pic>
                    <p:nvPicPr>
                      <p:cNvPr id="3" name="think-cell data - do not delete" hidden="1">
                        <a:extLst>
                          <a:ext uri="{FF2B5EF4-FFF2-40B4-BE49-F238E27FC236}">
                            <a16:creationId xmlns:a16="http://schemas.microsoft.com/office/drawing/2014/main" id="{9F0635B7-71B0-D871-5B5E-41CE8F60D74C}"/>
                          </a:ext>
                        </a:extLst>
                      </p:cNvPr>
                      <p:cNvPicPr/>
                      <p:nvPr/>
                    </p:nvPicPr>
                    <p:blipFill>
                      <a:blip r:embed="rId28"/>
                      <a:stretch>
                        <a:fillRect/>
                      </a:stretch>
                    </p:blipFill>
                    <p:spPr>
                      <a:xfrm>
                        <a:off x="1588" y="1588"/>
                        <a:ext cx="1588" cy="1588"/>
                      </a:xfrm>
                      <a:prstGeom prst="rect">
                        <a:avLst/>
                      </a:prstGeom>
                    </p:spPr>
                  </p:pic>
                </p:oleObj>
              </mc:Fallback>
            </mc:AlternateContent>
          </a:graphicData>
        </a:graphic>
      </p:graphicFrame>
      <p:sp>
        <p:nvSpPr>
          <p:cNvPr id="17" name="Title Placeholder 1"/>
          <p:cNvSpPr>
            <a:spLocks noGrp="1"/>
          </p:cNvSpPr>
          <p:nvPr>
            <p:ph type="title"/>
          </p:nvPr>
        </p:nvSpPr>
        <p:spPr>
          <a:xfrm>
            <a:off x="586800" y="583201"/>
            <a:ext cx="10515600" cy="1116000"/>
          </a:xfrm>
          <a:prstGeom prst="rect">
            <a:avLst/>
          </a:prstGeom>
        </p:spPr>
        <p:txBody>
          <a:bodyPr vert="horz" lIns="0" tIns="0" rIns="0" bIns="0" rtlCol="0" anchor="t" anchorCtr="0">
            <a:normAutofit/>
          </a:bodyPr>
          <a:lstStyle/>
          <a:p>
            <a:r>
              <a:rPr lang="en-US"/>
              <a:t>Click to edit Master title style</a:t>
            </a:r>
          </a:p>
        </p:txBody>
      </p:sp>
      <p:sp>
        <p:nvSpPr>
          <p:cNvPr id="18" name="Text Placeholder 2"/>
          <p:cNvSpPr>
            <a:spLocks noGrp="1"/>
          </p:cNvSpPr>
          <p:nvPr>
            <p:ph type="body" idx="1"/>
          </p:nvPr>
        </p:nvSpPr>
        <p:spPr>
          <a:xfrm>
            <a:off x="586800" y="1699200"/>
            <a:ext cx="10515600" cy="4351338"/>
          </a:xfrm>
          <a:prstGeom prst="rect">
            <a:avLst/>
          </a:prstGeom>
        </p:spPr>
        <p:txBody>
          <a:bodyPr vert="horz" lIns="0" tIns="0" rIns="0" bIns="4680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55250705"/>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 id="2147483683" r:id="rId17"/>
    <p:sldLayoutId id="2147483684" r:id="rId18"/>
    <p:sldLayoutId id="2147483685" r:id="rId19"/>
    <p:sldLayoutId id="2147483686" r:id="rId20"/>
    <p:sldLayoutId id="2147483687" r:id="rId21"/>
    <p:sldLayoutId id="2147483688" r:id="rId22"/>
    <p:sldLayoutId id="2147483689" r:id="rId23"/>
    <p:sldLayoutId id="2147483693" r:id="rId24"/>
  </p:sldLayoutIdLst>
  <p:txStyles>
    <p:titleStyle>
      <a:lvl1pPr algn="l" defTabSz="914400" rtl="0" eaLnBrk="1" latinLnBrk="0" hangingPunct="1">
        <a:lnSpc>
          <a:spcPct val="90000"/>
        </a:lnSpc>
        <a:spcBef>
          <a:spcPct val="0"/>
        </a:spcBef>
        <a:buNone/>
        <a:defRPr sz="4400" kern="1200">
          <a:solidFill>
            <a:srgbClr val="5C5B5A"/>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3600" kern="1200">
          <a:solidFill>
            <a:srgbClr val="5C5B5A"/>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rgbClr val="5C5B5A"/>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9.xml"/><Relationship Id="rId5" Type="http://schemas.openxmlformats.org/officeDocument/2006/relationships/image" Target="../media/image7.emf"/><Relationship Id="rId4" Type="http://schemas.openxmlformats.org/officeDocument/2006/relationships/image" Target="../media/image6.emf"/></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5.xml"/><Relationship Id="rId1" Type="http://schemas.openxmlformats.org/officeDocument/2006/relationships/tags" Target="../tags/tag18.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chart" Target="../charts/chart4.xml"/><Relationship Id="rId2" Type="http://schemas.openxmlformats.org/officeDocument/2006/relationships/slideLayout" Target="../slideLayouts/slideLayout16.xml"/><Relationship Id="rId1" Type="http://schemas.openxmlformats.org/officeDocument/2006/relationships/tags" Target="../tags/tag19.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slideLayout" Target="../slideLayouts/slideLayout16.xml"/><Relationship Id="rId1" Type="http://schemas.openxmlformats.org/officeDocument/2006/relationships/tags" Target="../tags/tag20.xml"/><Relationship Id="rId6" Type="http://schemas.openxmlformats.org/officeDocument/2006/relationships/chart" Target="../charts/chart8.xml"/><Relationship Id="rId5" Type="http://schemas.openxmlformats.org/officeDocument/2006/relationships/chart" Target="../charts/chart7.xml"/><Relationship Id="rId4" Type="http://schemas.openxmlformats.org/officeDocument/2006/relationships/chart" Target="../charts/chart6.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21.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chart" Target="../charts/chart12.xml"/><Relationship Id="rId2" Type="http://schemas.openxmlformats.org/officeDocument/2006/relationships/slideLayout" Target="../slideLayouts/slideLayout16.xml"/><Relationship Id="rId1" Type="http://schemas.openxmlformats.org/officeDocument/2006/relationships/tags" Target="../tags/tag22.xml"/><Relationship Id="rId6" Type="http://schemas.openxmlformats.org/officeDocument/2006/relationships/chart" Target="../charts/chart11.xml"/><Relationship Id="rId5" Type="http://schemas.openxmlformats.org/officeDocument/2006/relationships/chart" Target="../charts/chart10.xml"/><Relationship Id="rId4" Type="http://schemas.openxmlformats.org/officeDocument/2006/relationships/chart" Target="../charts/chart9.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chart" Target="../charts/chart16.xml"/><Relationship Id="rId2" Type="http://schemas.openxmlformats.org/officeDocument/2006/relationships/slideLayout" Target="../slideLayouts/slideLayout16.xml"/><Relationship Id="rId1" Type="http://schemas.openxmlformats.org/officeDocument/2006/relationships/tags" Target="../tags/tag23.xml"/><Relationship Id="rId6" Type="http://schemas.openxmlformats.org/officeDocument/2006/relationships/chart" Target="../charts/chart15.xml"/><Relationship Id="rId5" Type="http://schemas.openxmlformats.org/officeDocument/2006/relationships/chart" Target="../charts/chart14.xml"/><Relationship Id="rId4" Type="http://schemas.openxmlformats.org/officeDocument/2006/relationships/chart" Target="../charts/chart13.xml"/></Relationships>
</file>

<file path=ppt/slides/_rels/slide16.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4.xml"/><Relationship Id="rId1" Type="http://schemas.openxmlformats.org/officeDocument/2006/relationships/slideLayout" Target="../slideLayouts/slideLayout16.xml"/><Relationship Id="rId4" Type="http://schemas.openxmlformats.org/officeDocument/2006/relationships/chart" Target="../charts/chart20.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24.xml"/></Relationships>
</file>

<file path=ppt/slides/_rels/slide2.xml.rels><?xml version="1.0" encoding="UTF-8" standalone="yes"?>
<Relationships xmlns="http://schemas.openxmlformats.org/package/2006/relationships"><Relationship Id="rId8" Type="http://schemas.openxmlformats.org/officeDocument/2006/relationships/slide" Target="slide48.xml"/><Relationship Id="rId3" Type="http://schemas.openxmlformats.org/officeDocument/2006/relationships/notesSlide" Target="../notesSlides/notesSlide2.xml"/><Relationship Id="rId7" Type="http://schemas.openxmlformats.org/officeDocument/2006/relationships/slide" Target="slide32.xml"/><Relationship Id="rId2" Type="http://schemas.openxmlformats.org/officeDocument/2006/relationships/slideLayout" Target="../slideLayouts/slideLayout12.xml"/><Relationship Id="rId1" Type="http://schemas.openxmlformats.org/officeDocument/2006/relationships/tags" Target="../tags/tag10.xml"/><Relationship Id="rId6" Type="http://schemas.openxmlformats.org/officeDocument/2006/relationships/slide" Target="slide25.xml"/><Relationship Id="rId5" Type="http://schemas.openxmlformats.org/officeDocument/2006/relationships/slide" Target="slide7.xml"/><Relationship Id="rId10" Type="http://schemas.openxmlformats.org/officeDocument/2006/relationships/slide" Target="slide77.xml"/><Relationship Id="rId4" Type="http://schemas.openxmlformats.org/officeDocument/2006/relationships/slide" Target="slide3.xml"/><Relationship Id="rId9" Type="http://schemas.openxmlformats.org/officeDocument/2006/relationships/slide" Target="slide67.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6.xml"/><Relationship Id="rId1" Type="http://schemas.openxmlformats.org/officeDocument/2006/relationships/tags" Target="../tags/tag25.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6.xml"/><Relationship Id="rId1" Type="http://schemas.openxmlformats.org/officeDocument/2006/relationships/tags" Target="../tags/tag26.xml"/><Relationship Id="rId4" Type="http://schemas.openxmlformats.org/officeDocument/2006/relationships/chart" Target="../charts/chart21.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6.xml"/><Relationship Id="rId1" Type="http://schemas.openxmlformats.org/officeDocument/2006/relationships/tags" Target="../tags/tag27.xml"/><Relationship Id="rId4" Type="http://schemas.openxmlformats.org/officeDocument/2006/relationships/chart" Target="../charts/chart22.xml"/></Relationships>
</file>

<file path=ppt/slides/_rels/slide23.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8" Type="http://schemas.openxmlformats.org/officeDocument/2006/relationships/chart" Target="../charts/chart28.xml"/><Relationship Id="rId3" Type="http://schemas.openxmlformats.org/officeDocument/2006/relationships/notesSlide" Target="../notesSlides/notesSlide19.xml"/><Relationship Id="rId7" Type="http://schemas.openxmlformats.org/officeDocument/2006/relationships/chart" Target="../charts/chart27.xml"/><Relationship Id="rId2" Type="http://schemas.openxmlformats.org/officeDocument/2006/relationships/slideLayout" Target="../slideLayouts/slideLayout16.xml"/><Relationship Id="rId1" Type="http://schemas.openxmlformats.org/officeDocument/2006/relationships/tags" Target="../tags/tag28.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25.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slideLayout" Target="../slideLayouts/slideLayout13.xml"/><Relationship Id="rId1" Type="http://schemas.openxmlformats.org/officeDocument/2006/relationships/tags" Target="../tags/tag29.xml"/><Relationship Id="rId5" Type="http://schemas.openxmlformats.org/officeDocument/2006/relationships/slide" Target="slide28.xml"/><Relationship Id="rId4" Type="http://schemas.openxmlformats.org/officeDocument/2006/relationships/slide" Target="slide27.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5.xml"/><Relationship Id="rId1" Type="http://schemas.openxmlformats.org/officeDocument/2006/relationships/tags" Target="../tags/tag30.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5.xml"/><Relationship Id="rId1" Type="http://schemas.openxmlformats.org/officeDocument/2006/relationships/tags" Target="../tags/tag31.xml"/></Relationships>
</file>

<file path=ppt/slides/_rels/slide28.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22.xml"/><Relationship Id="rId1" Type="http://schemas.openxmlformats.org/officeDocument/2006/relationships/slideLayout" Target="../slideLayouts/slideLayout16.xml"/><Relationship Id="rId5" Type="http://schemas.openxmlformats.org/officeDocument/2006/relationships/chart" Target="../charts/chart31.xml"/><Relationship Id="rId4" Type="http://schemas.openxmlformats.org/officeDocument/2006/relationships/chart" Target="../charts/chart30.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32.xml"/></Relationships>
</file>

<file path=ppt/slides/_rels/slide3.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slideLayout" Target="../slideLayouts/slideLayout13.xml"/><Relationship Id="rId1" Type="http://schemas.openxmlformats.org/officeDocument/2006/relationships/tags" Target="../tags/tag11.xml"/><Relationship Id="rId4" Type="http://schemas.openxmlformats.org/officeDocument/2006/relationships/slide" Target="slide7.xml"/></Relationships>
</file>

<file path=ppt/slides/_rels/slide30.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23.xml"/><Relationship Id="rId1" Type="http://schemas.openxmlformats.org/officeDocument/2006/relationships/slideLayout" Target="../slideLayouts/slideLayout16.xml"/><Relationship Id="rId4" Type="http://schemas.openxmlformats.org/officeDocument/2006/relationships/chart" Target="../charts/chart33.xml"/></Relationships>
</file>

<file path=ppt/slides/_rels/slide31.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slide" Target="slide34.xml"/><Relationship Id="rId2" Type="http://schemas.openxmlformats.org/officeDocument/2006/relationships/slide" Target="slide33.xml"/><Relationship Id="rId1" Type="http://schemas.openxmlformats.org/officeDocument/2006/relationships/slideLayout" Target="../slideLayouts/slideLayout13.xml"/><Relationship Id="rId4" Type="http://schemas.openxmlformats.org/officeDocument/2006/relationships/slide" Target="slide36.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5.xml"/><Relationship Id="rId1" Type="http://schemas.openxmlformats.org/officeDocument/2006/relationships/tags" Target="../tags/tag33.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5.xml"/><Relationship Id="rId1" Type="http://schemas.openxmlformats.org/officeDocument/2006/relationships/tags" Target="../tags/tag3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6.xml"/><Relationship Id="rId1" Type="http://schemas.openxmlformats.org/officeDocument/2006/relationships/tags" Target="../tags/tag35.xml"/><Relationship Id="rId4" Type="http://schemas.openxmlformats.org/officeDocument/2006/relationships/chart" Target="../charts/chart35.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6.xml"/><Relationship Id="rId1" Type="http://schemas.openxmlformats.org/officeDocument/2006/relationships/tags" Target="../tags/tag36.xml"/><Relationship Id="rId4" Type="http://schemas.openxmlformats.org/officeDocument/2006/relationships/chart" Target="../charts/chart36.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6.xml"/><Relationship Id="rId1" Type="http://schemas.openxmlformats.org/officeDocument/2006/relationships/tags" Target="../tags/tag37.xml"/><Relationship Id="rId4" Type="http://schemas.openxmlformats.org/officeDocument/2006/relationships/chart" Target="../charts/chart37.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6.xml"/><Relationship Id="rId1" Type="http://schemas.openxmlformats.org/officeDocument/2006/relationships/tags" Target="../tags/tag38.xml"/><Relationship Id="rId4" Type="http://schemas.openxmlformats.org/officeDocument/2006/relationships/chart" Target="../charts/chart38.xml"/></Relationships>
</file>

<file path=ppt/slides/_rels/slide4.xml.rels><?xml version="1.0" encoding="UTF-8" standalone="yes"?>
<Relationships xmlns="http://schemas.openxmlformats.org/package/2006/relationships"><Relationship Id="rId8" Type="http://schemas.openxmlformats.org/officeDocument/2006/relationships/slide" Target="slide67.xml"/><Relationship Id="rId3" Type="http://schemas.openxmlformats.org/officeDocument/2006/relationships/notesSlide" Target="../notesSlides/notesSlide3.xml"/><Relationship Id="rId7" Type="http://schemas.openxmlformats.org/officeDocument/2006/relationships/slide" Target="slide48.xml"/><Relationship Id="rId2" Type="http://schemas.openxmlformats.org/officeDocument/2006/relationships/slideLayout" Target="../slideLayouts/slideLayout14.xml"/><Relationship Id="rId1" Type="http://schemas.openxmlformats.org/officeDocument/2006/relationships/tags" Target="../tags/tag12.xml"/><Relationship Id="rId6" Type="http://schemas.openxmlformats.org/officeDocument/2006/relationships/slide" Target="slide32.xml"/><Relationship Id="rId5" Type="http://schemas.openxmlformats.org/officeDocument/2006/relationships/slide" Target="slide25.xml"/><Relationship Id="rId4" Type="http://schemas.openxmlformats.org/officeDocument/2006/relationships/slide" Target="slide7.xml"/></Relationships>
</file>

<file path=ppt/slides/_rels/slide40.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slideLayout" Target="../slideLayouts/slideLayout16.xml"/><Relationship Id="rId1" Type="http://schemas.openxmlformats.org/officeDocument/2006/relationships/tags" Target="../tags/tag39.xml"/></Relationships>
</file>

<file path=ppt/slides/_rels/slide41.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notesSlide" Target="../notesSlides/notesSlide32.xml"/><Relationship Id="rId1" Type="http://schemas.openxmlformats.org/officeDocument/2006/relationships/slideLayout" Target="../slideLayouts/slideLayout16.xml"/><Relationship Id="rId5" Type="http://schemas.openxmlformats.org/officeDocument/2006/relationships/chart" Target="../charts/chart42.xml"/><Relationship Id="rId4" Type="http://schemas.openxmlformats.org/officeDocument/2006/relationships/chart" Target="../charts/chart41.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6.xml"/><Relationship Id="rId1" Type="http://schemas.openxmlformats.org/officeDocument/2006/relationships/tags" Target="../tags/tag40.xml"/><Relationship Id="rId5" Type="http://schemas.openxmlformats.org/officeDocument/2006/relationships/chart" Target="../charts/chart44.xml"/><Relationship Id="rId4" Type="http://schemas.openxmlformats.org/officeDocument/2006/relationships/chart" Target="../charts/chart43.xml"/></Relationships>
</file>

<file path=ppt/slides/_rels/slide43.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slideLayout" Target="../slideLayouts/slideLayout16.xml"/><Relationship Id="rId1" Type="http://schemas.openxmlformats.org/officeDocument/2006/relationships/tags" Target="../tags/tag41.xml"/></Relationships>
</file>

<file path=ppt/slides/_rels/slide44.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34.xml"/><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6.xml"/><Relationship Id="rId1" Type="http://schemas.openxmlformats.org/officeDocument/2006/relationships/tags" Target="../tags/tag42.xml"/><Relationship Id="rId4" Type="http://schemas.openxmlformats.org/officeDocument/2006/relationships/chart" Target="../charts/chart47.xml"/></Relationships>
</file>

<file path=ppt/slides/_rels/slide46.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slideLayout" Target="../slideLayouts/slideLayout16.xml"/><Relationship Id="rId1" Type="http://schemas.openxmlformats.org/officeDocument/2006/relationships/tags" Target="../tags/tag43.xml"/></Relationships>
</file>

<file path=ppt/slides/_rels/slide47.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slideLayout" Target="../slideLayouts/slideLayout16.xml"/><Relationship Id="rId1" Type="http://schemas.openxmlformats.org/officeDocument/2006/relationships/tags" Target="../tags/tag44.xml"/></Relationships>
</file>

<file path=ppt/slides/_rels/slide48.xml.rels><?xml version="1.0" encoding="UTF-8" standalone="yes"?>
<Relationships xmlns="http://schemas.openxmlformats.org/package/2006/relationships"><Relationship Id="rId3" Type="http://schemas.openxmlformats.org/officeDocument/2006/relationships/slide" Target="slide49.xml"/><Relationship Id="rId2" Type="http://schemas.openxmlformats.org/officeDocument/2006/relationships/slideLayout" Target="../slideLayouts/slideLayout13.xml"/><Relationship Id="rId1" Type="http://schemas.openxmlformats.org/officeDocument/2006/relationships/tags" Target="../tags/tag45.xml"/><Relationship Id="rId6" Type="http://schemas.openxmlformats.org/officeDocument/2006/relationships/slide" Target="slide52.xml"/><Relationship Id="rId5" Type="http://schemas.openxmlformats.org/officeDocument/2006/relationships/slide" Target="slide54.xml"/><Relationship Id="rId4" Type="http://schemas.openxmlformats.org/officeDocument/2006/relationships/slide" Target="slide50.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5.xml"/><Relationship Id="rId1" Type="http://schemas.openxmlformats.org/officeDocument/2006/relationships/tags" Target="../tags/tag46.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4.xml"/><Relationship Id="rId1" Type="http://schemas.openxmlformats.org/officeDocument/2006/relationships/tags" Target="../tags/tag13.xml"/><Relationship Id="rId4" Type="http://schemas.openxmlformats.org/officeDocument/2006/relationships/slide" Target="slide77.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5.xml"/><Relationship Id="rId1" Type="http://schemas.openxmlformats.org/officeDocument/2006/relationships/tags" Target="../tags/tag47.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15.xml"/><Relationship Id="rId1" Type="http://schemas.openxmlformats.org/officeDocument/2006/relationships/tags" Target="../tags/tag48.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16.xml"/><Relationship Id="rId1" Type="http://schemas.openxmlformats.org/officeDocument/2006/relationships/tags" Target="../tags/tag49.xml"/><Relationship Id="rId5" Type="http://schemas.openxmlformats.org/officeDocument/2006/relationships/chart" Target="../charts/chart51.xml"/><Relationship Id="rId4" Type="http://schemas.openxmlformats.org/officeDocument/2006/relationships/chart" Target="../charts/chart50.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16.xml"/><Relationship Id="rId1" Type="http://schemas.openxmlformats.org/officeDocument/2006/relationships/tags" Target="../tags/tag50.xml"/><Relationship Id="rId4" Type="http://schemas.openxmlformats.org/officeDocument/2006/relationships/chart" Target="../charts/chart52.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16.xml"/><Relationship Id="rId1" Type="http://schemas.openxmlformats.org/officeDocument/2006/relationships/tags" Target="../tags/tag51.xml"/><Relationship Id="rId4" Type="http://schemas.openxmlformats.org/officeDocument/2006/relationships/chart" Target="../charts/chart53.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16.xml"/><Relationship Id="rId1" Type="http://schemas.openxmlformats.org/officeDocument/2006/relationships/tags" Target="../tags/tag52.xml"/><Relationship Id="rId4" Type="http://schemas.openxmlformats.org/officeDocument/2006/relationships/chart" Target="../charts/chart54.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16.xml"/><Relationship Id="rId1" Type="http://schemas.openxmlformats.org/officeDocument/2006/relationships/tags" Target="../tags/tag53.xml"/><Relationship Id="rId5" Type="http://schemas.openxmlformats.org/officeDocument/2006/relationships/chart" Target="../charts/chart56.xml"/><Relationship Id="rId4" Type="http://schemas.openxmlformats.org/officeDocument/2006/relationships/chart" Target="../charts/chart55.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16.xml"/><Relationship Id="rId1" Type="http://schemas.openxmlformats.org/officeDocument/2006/relationships/tags" Target="../tags/tag54.xml"/><Relationship Id="rId4" Type="http://schemas.openxmlformats.org/officeDocument/2006/relationships/chart" Target="../charts/chart57.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16.xml"/><Relationship Id="rId1" Type="http://schemas.openxmlformats.org/officeDocument/2006/relationships/tags" Target="../tags/tag55.xml"/><Relationship Id="rId4" Type="http://schemas.openxmlformats.org/officeDocument/2006/relationships/chart" Target="../charts/chart58.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16.xml"/><Relationship Id="rId1" Type="http://schemas.openxmlformats.org/officeDocument/2006/relationships/tags" Target="../tags/tag56.xml"/><Relationship Id="rId4" Type="http://schemas.openxmlformats.org/officeDocument/2006/relationships/chart" Target="../charts/chart59.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4.xml"/><Relationship Id="rId1" Type="http://schemas.openxmlformats.org/officeDocument/2006/relationships/tags" Target="../tags/tag14.xml"/><Relationship Id="rId4" Type="http://schemas.openxmlformats.org/officeDocument/2006/relationships/slide" Target="slide77.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16.xml"/><Relationship Id="rId1" Type="http://schemas.openxmlformats.org/officeDocument/2006/relationships/tags" Target="../tags/tag57.xml"/><Relationship Id="rId4" Type="http://schemas.openxmlformats.org/officeDocument/2006/relationships/chart" Target="../charts/chart60.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16.xml"/><Relationship Id="rId1" Type="http://schemas.openxmlformats.org/officeDocument/2006/relationships/tags" Target="../tags/tag58.xml"/><Relationship Id="rId4" Type="http://schemas.openxmlformats.org/officeDocument/2006/relationships/chart" Target="../charts/chart61.xml"/></Relationships>
</file>

<file path=ppt/slides/_rels/slide62.xml.rels><?xml version="1.0" encoding="UTF-8" standalone="yes"?>
<Relationships xmlns="http://schemas.openxmlformats.org/package/2006/relationships"><Relationship Id="rId3" Type="http://schemas.openxmlformats.org/officeDocument/2006/relationships/slideLayout" Target="../slideLayouts/slideLayout16.xml"/><Relationship Id="rId7" Type="http://schemas.openxmlformats.org/officeDocument/2006/relationships/chart" Target="../charts/chart62.xml"/><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image" Target="../media/image1.emf"/><Relationship Id="rId5" Type="http://schemas.openxmlformats.org/officeDocument/2006/relationships/oleObject" Target="../embeddings/oleObject8.bin"/><Relationship Id="rId4" Type="http://schemas.openxmlformats.org/officeDocument/2006/relationships/notesSlide" Target="../notesSlides/notesSlide49.xml"/></Relationships>
</file>

<file path=ppt/slides/_rels/slide63.xml.rels><?xml version="1.0" encoding="UTF-8" standalone="yes"?>
<Relationships xmlns="http://schemas.openxmlformats.org/package/2006/relationships"><Relationship Id="rId3" Type="http://schemas.openxmlformats.org/officeDocument/2006/relationships/slideLayout" Target="../slideLayouts/slideLayout16.xml"/><Relationship Id="rId7" Type="http://schemas.openxmlformats.org/officeDocument/2006/relationships/chart" Target="../charts/chart63.xml"/><Relationship Id="rId2" Type="http://schemas.openxmlformats.org/officeDocument/2006/relationships/tags" Target="../tags/tag62.xml"/><Relationship Id="rId1" Type="http://schemas.openxmlformats.org/officeDocument/2006/relationships/tags" Target="../tags/tag61.xml"/><Relationship Id="rId6" Type="http://schemas.openxmlformats.org/officeDocument/2006/relationships/image" Target="../media/image1.emf"/><Relationship Id="rId5" Type="http://schemas.openxmlformats.org/officeDocument/2006/relationships/oleObject" Target="../embeddings/oleObject9.bin"/><Relationship Id="rId4" Type="http://schemas.openxmlformats.org/officeDocument/2006/relationships/notesSlide" Target="../notesSlides/notesSlide50.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16.xml"/><Relationship Id="rId1" Type="http://schemas.openxmlformats.org/officeDocument/2006/relationships/tags" Target="../tags/tag63.xml"/><Relationship Id="rId6" Type="http://schemas.openxmlformats.org/officeDocument/2006/relationships/chart" Target="../charts/chart66.xml"/><Relationship Id="rId5" Type="http://schemas.openxmlformats.org/officeDocument/2006/relationships/chart" Target="../charts/chart65.xml"/><Relationship Id="rId4" Type="http://schemas.openxmlformats.org/officeDocument/2006/relationships/chart" Target="../charts/chart64.xml"/></Relationships>
</file>

<file path=ppt/slides/_rels/slide65.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notesSlide" Target="../notesSlides/notesSlide52.xml"/><Relationship Id="rId1" Type="http://schemas.openxmlformats.org/officeDocument/2006/relationships/slideLayout" Target="../slideLayouts/slideLayout16.xml"/><Relationship Id="rId4" Type="http://schemas.openxmlformats.org/officeDocument/2006/relationships/chart" Target="../charts/chart68.xml"/></Relationships>
</file>

<file path=ppt/slides/_rels/slide66.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notesSlide" Target="../notesSlides/notesSlide53.xml"/><Relationship Id="rId1" Type="http://schemas.openxmlformats.org/officeDocument/2006/relationships/slideLayout" Target="../slideLayouts/slideLayout16.xml"/></Relationships>
</file>

<file path=ppt/slides/_rels/slide67.xml.rels><?xml version="1.0" encoding="UTF-8" standalone="yes"?>
<Relationships xmlns="http://schemas.openxmlformats.org/package/2006/relationships"><Relationship Id="rId3" Type="http://schemas.openxmlformats.org/officeDocument/2006/relationships/slide" Target="slide68.xml"/><Relationship Id="rId2" Type="http://schemas.openxmlformats.org/officeDocument/2006/relationships/slideLayout" Target="../slideLayouts/slideLayout13.xml"/><Relationship Id="rId1" Type="http://schemas.openxmlformats.org/officeDocument/2006/relationships/tags" Target="../tags/tag64.xml"/><Relationship Id="rId5" Type="http://schemas.openxmlformats.org/officeDocument/2006/relationships/slide" Target="slide70.xml"/><Relationship Id="rId4" Type="http://schemas.openxmlformats.org/officeDocument/2006/relationships/slide" Target="slide69.xml"/></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15.xml"/><Relationship Id="rId1" Type="http://schemas.openxmlformats.org/officeDocument/2006/relationships/tags" Target="../tags/tag65.xml"/></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15.xml"/><Relationship Id="rId1" Type="http://schemas.openxmlformats.org/officeDocument/2006/relationships/tags" Target="../tags/tag66.xml"/></Relationships>
</file>

<file path=ppt/slides/_rels/slide7.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slideLayout" Target="../slideLayouts/slideLayout13.xml"/><Relationship Id="rId1" Type="http://schemas.openxmlformats.org/officeDocument/2006/relationships/tags" Target="../tags/tag15.xml"/><Relationship Id="rId5" Type="http://schemas.openxmlformats.org/officeDocument/2006/relationships/slide" Target="slide11.xml"/><Relationship Id="rId4" Type="http://schemas.openxmlformats.org/officeDocument/2006/relationships/slide" Target="slide9.xml"/></Relationships>
</file>

<file path=ppt/slides/_rels/slide70.xml.rels><?xml version="1.0" encoding="UTF-8" standalone="yes"?>
<Relationships xmlns="http://schemas.openxmlformats.org/package/2006/relationships"><Relationship Id="rId3" Type="http://schemas.openxmlformats.org/officeDocument/2006/relationships/chart" Target="../charts/chart70.xml"/><Relationship Id="rId2" Type="http://schemas.openxmlformats.org/officeDocument/2006/relationships/slideLayout" Target="../slideLayouts/slideLayout16.xml"/><Relationship Id="rId1" Type="http://schemas.openxmlformats.org/officeDocument/2006/relationships/tags" Target="../tags/tag67.xml"/></Relationships>
</file>

<file path=ppt/slides/_rels/slide71.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slideLayout" Target="../slideLayouts/slideLayout16.xml"/><Relationship Id="rId1" Type="http://schemas.openxmlformats.org/officeDocument/2006/relationships/tags" Target="../tags/tag68.xml"/><Relationship Id="rId4" Type="http://schemas.openxmlformats.org/officeDocument/2006/relationships/chart" Target="../charts/chart72.xml"/></Relationships>
</file>

<file path=ppt/slides/_rels/slide72.xml.rels><?xml version="1.0" encoding="UTF-8" standalone="yes"?>
<Relationships xmlns="http://schemas.openxmlformats.org/package/2006/relationships"><Relationship Id="rId2" Type="http://schemas.openxmlformats.org/officeDocument/2006/relationships/slideLayout" Target="../slideLayouts/slideLayout16.xml"/><Relationship Id="rId1" Type="http://schemas.openxmlformats.org/officeDocument/2006/relationships/tags" Target="../tags/tag69.xml"/></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16.xml"/><Relationship Id="rId1" Type="http://schemas.openxmlformats.org/officeDocument/2006/relationships/tags" Target="../tags/tag70.xml"/><Relationship Id="rId4" Type="http://schemas.openxmlformats.org/officeDocument/2006/relationships/chart" Target="../charts/chart73.xml"/></Relationships>
</file>

<file path=ppt/slides/_rels/slide74.xml.rels><?xml version="1.0" encoding="UTF-8" standalone="yes"?>
<Relationships xmlns="http://schemas.openxmlformats.org/package/2006/relationships"><Relationship Id="rId3" Type="http://schemas.openxmlformats.org/officeDocument/2006/relationships/chart" Target="../charts/chart74.xml"/><Relationship Id="rId2" Type="http://schemas.openxmlformats.org/officeDocument/2006/relationships/slideLayout" Target="../slideLayouts/slideLayout16.xml"/><Relationship Id="rId1" Type="http://schemas.openxmlformats.org/officeDocument/2006/relationships/tags" Target="../tags/tag71.xml"/></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16.xml"/><Relationship Id="rId1" Type="http://schemas.openxmlformats.org/officeDocument/2006/relationships/tags" Target="../tags/tag72.xml"/><Relationship Id="rId4" Type="http://schemas.openxmlformats.org/officeDocument/2006/relationships/chart" Target="../charts/chart75.xml"/></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16.xml"/><Relationship Id="rId1" Type="http://schemas.openxmlformats.org/officeDocument/2006/relationships/tags" Target="../tags/tag73.xml"/><Relationship Id="rId4" Type="http://schemas.openxmlformats.org/officeDocument/2006/relationships/chart" Target="../charts/chart76.xml"/></Relationships>
</file>

<file path=ppt/slides/_rels/slide77.xml.rels><?xml version="1.0" encoding="UTF-8" standalone="yes"?>
<Relationships xmlns="http://schemas.openxmlformats.org/package/2006/relationships"><Relationship Id="rId3" Type="http://schemas.openxmlformats.org/officeDocument/2006/relationships/slide" Target="slide79.xml"/><Relationship Id="rId2" Type="http://schemas.openxmlformats.org/officeDocument/2006/relationships/slide" Target="slide78.xml"/><Relationship Id="rId1" Type="http://schemas.openxmlformats.org/officeDocument/2006/relationships/slideLayout" Target="../slideLayouts/slideLayout30.xml"/><Relationship Id="rId5" Type="http://schemas.openxmlformats.org/officeDocument/2006/relationships/slide" Target="slide81.xml"/><Relationship Id="rId4" Type="http://schemas.openxmlformats.org/officeDocument/2006/relationships/slide" Target="slide80.xml"/></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40.xml"/><Relationship Id="rId1" Type="http://schemas.openxmlformats.org/officeDocument/2006/relationships/tags" Target="../tags/tag74.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5.xml"/><Relationship Id="rId1" Type="http://schemas.openxmlformats.org/officeDocument/2006/relationships/tags" Target="../tags/tag16.xml"/><Relationship Id="rId6" Type="http://schemas.openxmlformats.org/officeDocument/2006/relationships/hyperlink" Target="https://www.ons.gov.uk/peoplepopulationandcommunity/wellbeing/articles/ukmeasuresofnationalwellbeing/dashboard" TargetMode="External"/><Relationship Id="rId5" Type="http://schemas.openxmlformats.org/officeDocument/2006/relationships/hyperlink" Target="https://bmjopenquality.bmj.com/content/bmjqir/8/2/e000411.full.pdf#:~:text=not%20present%20%20%20Table%201%20%20,%205.2%20%20%204%20more%20rows%20" TargetMode="External"/><Relationship Id="rId4" Type="http://schemas.openxmlformats.org/officeDocument/2006/relationships/hyperlink" Target="https://www.ons.gov.uk/employmentandlabourmarket/peopleinwork/employmentandemployeetypes/methodologies/annualpopulationsurveyapsqmi" TargetMode="Externa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8.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8.xml"/></Relationships>
</file>

<file path=ppt/slides/_rels/slide8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5.xml"/><Relationship Id="rId1" Type="http://schemas.openxmlformats.org/officeDocument/2006/relationships/tags" Target="../tags/tag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5C5B5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6" name="Picture 5">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62976" y="487951"/>
            <a:ext cx="2669913" cy="962326"/>
          </a:xfrm>
          <a:prstGeom prst="rect">
            <a:avLst/>
          </a:prstGeom>
        </p:spPr>
      </p:pic>
      <p:sp>
        <p:nvSpPr>
          <p:cNvPr id="4" name="Title 3"/>
          <p:cNvSpPr txBox="1">
            <a:spLocks noGrp="1"/>
          </p:cNvSpPr>
          <p:nvPr>
            <p:ph type="title" idx="4294967295"/>
          </p:nvPr>
        </p:nvSpPr>
        <p:spPr>
          <a:xfrm>
            <a:off x="587375" y="1346297"/>
            <a:ext cx="9793288" cy="61555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prstClr val="white"/>
                </a:solidFill>
                <a:effectLst/>
                <a:uLnTx/>
                <a:uFillTx/>
                <a:latin typeface="Arial" charset="0"/>
                <a:ea typeface="Arial" charset="0"/>
                <a:cs typeface="Arial" charset="0"/>
              </a:rPr>
              <a:t>Greater Manchester Residents’ Survey</a:t>
            </a:r>
          </a:p>
        </p:txBody>
      </p:sp>
      <p:sp>
        <p:nvSpPr>
          <p:cNvPr id="9" name="TextBox 8"/>
          <p:cNvSpPr txBox="1"/>
          <p:nvPr/>
        </p:nvSpPr>
        <p:spPr>
          <a:xfrm>
            <a:off x="587375" y="2064824"/>
            <a:ext cx="9793288" cy="43088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white"/>
                </a:solidFill>
                <a:effectLst/>
                <a:uLnTx/>
                <a:uFillTx/>
                <a:latin typeface="Arial" charset="0"/>
                <a:ea typeface="Arial" charset="0"/>
                <a:cs typeface="Arial" charset="0"/>
              </a:rPr>
              <a:t>Survey 13 (main report)</a:t>
            </a:r>
          </a:p>
        </p:txBody>
      </p:sp>
      <p:sp>
        <p:nvSpPr>
          <p:cNvPr id="7" name="TextBox 6">
            <a:extLst>
              <a:ext uri="{FF2B5EF4-FFF2-40B4-BE49-F238E27FC236}">
                <a16:creationId xmlns:a16="http://schemas.microsoft.com/office/drawing/2014/main" id="{FAD1713C-20AE-EE6F-ED05-DFCEF0CA1FBA}"/>
              </a:ext>
            </a:extLst>
          </p:cNvPr>
          <p:cNvSpPr txBox="1"/>
          <p:nvPr/>
        </p:nvSpPr>
        <p:spPr>
          <a:xfrm>
            <a:off x="587375" y="2520213"/>
            <a:ext cx="9793288" cy="861774"/>
          </a:xfrm>
          <a:prstGeom prst="rect">
            <a:avLst/>
          </a:prstGeom>
          <a:noFill/>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dirty="0">
                <a:solidFill>
                  <a:schemeClr val="bg1"/>
                </a:solidFill>
                <a:latin typeface="Arial"/>
                <a:ea typeface="Arial" charset="0"/>
                <a:cs typeface="Arial"/>
              </a:rPr>
              <a:t>July</a:t>
            </a:r>
            <a:r>
              <a:rPr kumimoji="0" lang="en-GB" sz="2800" b="0" i="0" u="none" strike="noStrike" kern="1200" cap="none" spc="0" normalizeH="0" baseline="0" noProof="0" dirty="0">
                <a:ln>
                  <a:noFill/>
                </a:ln>
                <a:solidFill>
                  <a:schemeClr val="bg1"/>
                </a:solidFill>
                <a:effectLst/>
                <a:uLnTx/>
                <a:uFillTx/>
                <a:latin typeface="Arial"/>
                <a:ea typeface="Arial" charset="0"/>
                <a:cs typeface="Arial"/>
              </a:rPr>
              <a:t> 2024</a:t>
            </a:r>
          </a:p>
          <a:p>
            <a:pPr>
              <a:defRPr/>
            </a:pPr>
            <a:r>
              <a:rPr kumimoji="0" lang="en-GB" sz="2800" b="0" i="0" u="none" strike="noStrike" kern="1200" cap="none" spc="0" normalizeH="0" baseline="0" noProof="0" dirty="0">
                <a:ln>
                  <a:noFill/>
                </a:ln>
                <a:solidFill>
                  <a:schemeClr val="bg1"/>
                </a:solidFill>
                <a:effectLst/>
                <a:uLnTx/>
                <a:uFillTx/>
                <a:latin typeface="Arial"/>
                <a:ea typeface="Arial" charset="0"/>
                <a:cs typeface="Arial"/>
              </a:rPr>
              <a:t>Fieldwork conducted </a:t>
            </a:r>
            <a:r>
              <a:rPr lang="en-GB" sz="2800" dirty="0">
                <a:solidFill>
                  <a:prstClr val="white"/>
                </a:solidFill>
                <a:latin typeface="Arial" charset="0"/>
                <a:ea typeface="Arial" charset="0"/>
                <a:cs typeface="Arial" charset="0"/>
              </a:rPr>
              <a:t>8 -</a:t>
            </a:r>
            <a:r>
              <a:rPr kumimoji="0" lang="en-GB" sz="2800" b="0" i="0" u="none" strike="noStrike" kern="1200" cap="none" spc="0" normalizeH="0" baseline="0" noProof="0" dirty="0">
                <a:ln>
                  <a:noFill/>
                </a:ln>
                <a:solidFill>
                  <a:prstClr val="white"/>
                </a:solidFill>
                <a:effectLst/>
                <a:uLnTx/>
                <a:uFillTx/>
                <a:latin typeface="Arial" charset="0"/>
                <a:ea typeface="Arial" charset="0"/>
                <a:cs typeface="Arial" charset="0"/>
              </a:rPr>
              <a:t> </a:t>
            </a:r>
            <a:r>
              <a:rPr lang="en-GB" sz="2800" dirty="0">
                <a:solidFill>
                  <a:prstClr val="white"/>
                </a:solidFill>
                <a:latin typeface="Arial" charset="0"/>
                <a:ea typeface="Arial" charset="0"/>
                <a:cs typeface="Arial" charset="0"/>
              </a:rPr>
              <a:t>22</a:t>
            </a:r>
            <a:r>
              <a:rPr kumimoji="0" lang="en-GB" sz="2800" b="0" i="0" u="none" strike="noStrike" kern="1200" cap="none" spc="0" normalizeH="0" baseline="0" noProof="0" dirty="0">
                <a:ln>
                  <a:noFill/>
                </a:ln>
                <a:solidFill>
                  <a:prstClr val="white"/>
                </a:solidFill>
                <a:effectLst/>
                <a:uLnTx/>
                <a:uFillTx/>
                <a:latin typeface="Arial" charset="0"/>
                <a:ea typeface="Arial" charset="0"/>
                <a:cs typeface="Arial" charset="0"/>
              </a:rPr>
              <a:t> July </a:t>
            </a:r>
            <a:endParaRPr lang="en-GB" sz="2800" b="0" i="0" u="none" strike="noStrike" kern="1200" cap="none" spc="0" normalizeH="0" baseline="0" noProof="0" dirty="0">
              <a:ln>
                <a:noFill/>
              </a:ln>
              <a:solidFill>
                <a:schemeClr val="bg1"/>
              </a:solidFill>
              <a:effectLst/>
              <a:uLnTx/>
              <a:uFillTx/>
              <a:latin typeface="Arial"/>
              <a:ea typeface="Arial" charset="0"/>
              <a:cs typeface="Arial"/>
            </a:endParaRPr>
          </a:p>
        </p:txBody>
      </p:sp>
      <p:pic>
        <p:nvPicPr>
          <p:cNvPr id="8" name="Picture 7">
            <a:extLs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7375" y="3513007"/>
            <a:ext cx="11017250" cy="2760793"/>
          </a:xfrm>
          <a:prstGeom prst="rect">
            <a:avLst/>
          </a:prstGeom>
        </p:spPr>
      </p:pic>
    </p:spTree>
    <p:custDataLst>
      <p:tags r:id="rId1"/>
    </p:custDataLst>
    <p:extLst>
      <p:ext uri="{BB962C8B-B14F-4D97-AF65-F5344CB8AC3E}">
        <p14:creationId xmlns:p14="http://schemas.microsoft.com/office/powerpoint/2010/main" val="4622497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74A2B4-3C0F-81BD-2DD3-0ED0C9C0C01B}"/>
              </a:ext>
            </a:extLst>
          </p:cNvPr>
          <p:cNvSpPr>
            <a:spLocks noGrp="1"/>
          </p:cNvSpPr>
          <p:nvPr>
            <p:ph type="title"/>
          </p:nvPr>
        </p:nvSpPr>
        <p:spPr>
          <a:xfrm>
            <a:off x="484250" y="54643"/>
            <a:ext cx="10515600" cy="693150"/>
          </a:xfrm>
        </p:spPr>
        <p:txBody>
          <a:bodyPr/>
          <a:lstStyle/>
          <a:p>
            <a:r>
              <a:rPr lang="en-GB" dirty="0">
                <a:latin typeface="Arial"/>
                <a:cs typeface="Arial"/>
              </a:rPr>
              <a:t>Health and wellbeing– key findings (2 of 2)</a:t>
            </a:r>
            <a:endParaRPr lang="en-US"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D5808E5A-A430-F9BE-050D-2E7DC1DD7D4D}"/>
              </a:ext>
            </a:extLst>
          </p:cNvPr>
          <p:cNvSpPr txBox="1"/>
          <p:nvPr/>
        </p:nvSpPr>
        <p:spPr>
          <a:xfrm>
            <a:off x="484250" y="893469"/>
            <a:ext cx="11119486" cy="4657685"/>
          </a:xfrm>
          <a:prstGeom prst="rect">
            <a:avLst/>
          </a:prstGeom>
          <a:noFill/>
        </p:spPr>
        <p:txBody>
          <a:bodyPr wrap="square" lIns="91440" tIns="45720" rIns="91440" bIns="45720" rtlCol="0" anchor="t">
            <a:spAutoFit/>
          </a:bodyPr>
          <a:lstStyle/>
          <a:p>
            <a:pPr>
              <a:spcAft>
                <a:spcPts val="600"/>
              </a:spcAft>
            </a:pPr>
            <a:r>
              <a:rPr lang="en-GB" sz="1400" b="1" dirty="0">
                <a:solidFill>
                  <a:schemeClr val="bg1"/>
                </a:solidFill>
                <a:latin typeface="Arial"/>
                <a:cs typeface="Arial"/>
              </a:rPr>
              <a:t>HEALTH CONFIDENCE</a:t>
            </a:r>
            <a:endParaRPr lang="en-GB" sz="1400" dirty="0">
              <a:solidFill>
                <a:srgbClr val="000000"/>
              </a:solidFill>
              <a:latin typeface="Arial"/>
              <a:cs typeface="Arial"/>
            </a:endParaRPr>
          </a:p>
          <a:p>
            <a:pPr marL="229870" lvl="1" indent="-229870">
              <a:spcAft>
                <a:spcPts val="600"/>
              </a:spcAft>
              <a:buFont typeface="Arial,Sans-Serif"/>
              <a:buChar char="•"/>
            </a:pPr>
            <a:r>
              <a:rPr lang="en-GB" sz="1200" dirty="0">
                <a:solidFill>
                  <a:schemeClr val="bg1"/>
                </a:solidFill>
                <a:latin typeface="Arial"/>
                <a:cs typeface="Arial"/>
              </a:rPr>
              <a:t>July’s results show a slight decrease in the Health Confidence Score for Greater Manchester (71.6, was 72.1 in May). Despite this, the score remains higher than its lowest level of 70.0 back in November 2023</a:t>
            </a:r>
            <a:endParaRPr lang="en-US" sz="1200" dirty="0">
              <a:solidFill>
                <a:schemeClr val="bg1"/>
              </a:solidFill>
              <a:latin typeface="Arial"/>
              <a:cs typeface="Arial"/>
            </a:endParaRPr>
          </a:p>
          <a:p>
            <a:pPr marL="742950" lvl="2" indent="-285750">
              <a:spcAft>
                <a:spcPts val="600"/>
              </a:spcAft>
              <a:buFont typeface="Arial" panose="020B0604020202020204" pitchFamily="34" charset="0"/>
              <a:buChar char="•"/>
            </a:pPr>
            <a:r>
              <a:rPr lang="en-GB" sz="1200" dirty="0">
                <a:solidFill>
                  <a:schemeClr val="bg1"/>
                </a:solidFill>
                <a:latin typeface="Arial"/>
                <a:cs typeface="Arial"/>
              </a:rPr>
              <a:t>This score of 71.6 represents a ‘moderate’ level of health confidence among Greater Manchester respondents. </a:t>
            </a:r>
          </a:p>
          <a:p>
            <a:pPr marL="229870" lvl="1" indent="-229870">
              <a:spcAft>
                <a:spcPts val="600"/>
              </a:spcAft>
              <a:buFont typeface="Arial,Sans-Serif"/>
              <a:buChar char="•"/>
            </a:pPr>
            <a:r>
              <a:rPr lang="en-GB" sz="1200" dirty="0">
                <a:solidFill>
                  <a:schemeClr val="bg1"/>
                </a:solidFill>
                <a:latin typeface="Arial"/>
                <a:cs typeface="Arial"/>
              </a:rPr>
              <a:t>This slight fall in overall health confidence results from similar small reductions in individual scores for residents…</a:t>
            </a:r>
          </a:p>
          <a:p>
            <a:pPr marL="687070" lvl="2" indent="-229870">
              <a:spcAft>
                <a:spcPts val="600"/>
              </a:spcAft>
              <a:buFont typeface="Arial,Sans-Serif"/>
              <a:buChar char="•"/>
            </a:pPr>
            <a:r>
              <a:rPr lang="en-GB" sz="1200" dirty="0">
                <a:solidFill>
                  <a:schemeClr val="bg1"/>
                </a:solidFill>
                <a:latin typeface="Arial"/>
                <a:cs typeface="Arial"/>
              </a:rPr>
              <a:t>knowing enough about their health (66.6, reduced by 1.5 points since May),</a:t>
            </a:r>
          </a:p>
          <a:p>
            <a:pPr marL="687070" lvl="2" indent="-229870">
              <a:spcAft>
                <a:spcPts val="600"/>
              </a:spcAft>
              <a:buFont typeface="Arial,Sans-Serif"/>
              <a:buChar char="•"/>
            </a:pPr>
            <a:r>
              <a:rPr lang="en-GB" sz="1200" dirty="0">
                <a:solidFill>
                  <a:schemeClr val="bg1"/>
                </a:solidFill>
                <a:latin typeface="Arial"/>
                <a:cs typeface="Arial"/>
              </a:rPr>
              <a:t>being able to look after their own health (71.2, reduced by 0.2 points)</a:t>
            </a:r>
          </a:p>
          <a:p>
            <a:pPr marL="687070" lvl="2" indent="-229870">
              <a:spcAft>
                <a:spcPts val="600"/>
              </a:spcAft>
              <a:buFont typeface="Arial,Sans-Serif"/>
              <a:buChar char="•"/>
            </a:pPr>
            <a:r>
              <a:rPr lang="en-GB" sz="1200" dirty="0">
                <a:solidFill>
                  <a:schemeClr val="bg1"/>
                </a:solidFill>
                <a:latin typeface="Arial"/>
                <a:cs typeface="Arial"/>
              </a:rPr>
              <a:t>feeling involved in decisions about themselves (81.3, reduced by 1.0 points)</a:t>
            </a:r>
          </a:p>
          <a:p>
            <a:pPr marL="229870" lvl="1" indent="-229870">
              <a:spcAft>
                <a:spcPts val="1400"/>
              </a:spcAft>
              <a:buFont typeface="Arial,Sans-Serif"/>
              <a:buChar char="•"/>
            </a:pPr>
            <a:r>
              <a:rPr lang="en-GB" sz="1200" dirty="0">
                <a:solidFill>
                  <a:schemeClr val="bg1"/>
                </a:solidFill>
                <a:latin typeface="Arial"/>
                <a:cs typeface="Arial"/>
              </a:rPr>
              <a:t>These decreases are, however, partially offset by a slight increase in the score for residents feeling able to get the right help if they need it (67.7, increase of 1.3 points since May)</a:t>
            </a:r>
          </a:p>
          <a:p>
            <a:pPr marL="0" lvl="1">
              <a:spcAft>
                <a:spcPts val="600"/>
              </a:spcAft>
            </a:pPr>
            <a:r>
              <a:rPr lang="en-GB" sz="1400" b="1" dirty="0">
                <a:solidFill>
                  <a:schemeClr val="bg1"/>
                </a:solidFill>
                <a:latin typeface="Arial"/>
                <a:cs typeface="Arial"/>
              </a:rPr>
              <a:t>HEALTH CONFIDENCE – DISABLED RESPONDENTS</a:t>
            </a:r>
          </a:p>
          <a:p>
            <a:pPr marL="229870" lvl="1" indent="-229870">
              <a:spcAft>
                <a:spcPts val="600"/>
              </a:spcAft>
              <a:buFont typeface="Arial,Sans-Serif"/>
              <a:buChar char="•"/>
            </a:pPr>
            <a:r>
              <a:rPr lang="en-GB" sz="1200" dirty="0">
                <a:solidFill>
                  <a:schemeClr val="bg1"/>
                </a:solidFill>
                <a:latin typeface="Arial"/>
                <a:cs typeface="Arial"/>
              </a:rPr>
              <a:t>Disabled respondents remain significantly more likely to respond negatively, reporting a health confidence score of 64.0 (compared to 71.6 for all respondents). This is still rated as ‘moderate’ health confidence (scores between 60 and 79).</a:t>
            </a:r>
            <a:endParaRPr lang="en-US" sz="1200" dirty="0">
              <a:solidFill>
                <a:schemeClr val="bg1"/>
              </a:solidFill>
              <a:latin typeface="Arial"/>
              <a:cs typeface="Arial"/>
            </a:endParaRPr>
          </a:p>
          <a:p>
            <a:pPr marL="742950" lvl="2" indent="-285750">
              <a:spcAft>
                <a:spcPts val="600"/>
              </a:spcAft>
              <a:buFont typeface="Arial" panose="020B0604020202020204" pitchFamily="34" charset="0"/>
              <a:buChar char="•"/>
            </a:pPr>
            <a:r>
              <a:rPr lang="en-GB" sz="1200" dirty="0">
                <a:solidFill>
                  <a:schemeClr val="bg1"/>
                </a:solidFill>
                <a:latin typeface="Arial"/>
                <a:cs typeface="Arial"/>
              </a:rPr>
              <a:t>The gap in the overall health confidence score between disabled and all respondents has increased slightly since May (7.6 points difference, was 7.4 points difference in May). </a:t>
            </a:r>
          </a:p>
          <a:p>
            <a:pPr marL="742950" lvl="2" indent="-285750">
              <a:spcAft>
                <a:spcPts val="600"/>
              </a:spcAft>
              <a:buFont typeface="Arial" panose="020B0604020202020204" pitchFamily="34" charset="0"/>
              <a:buChar char="•"/>
            </a:pPr>
            <a:r>
              <a:rPr lang="en-GB" sz="1200" dirty="0">
                <a:solidFill>
                  <a:schemeClr val="bg1"/>
                </a:solidFill>
                <a:latin typeface="Arial"/>
                <a:cs typeface="Arial"/>
              </a:rPr>
              <a:t>This gap is driven primarily by differences in feeling able to look after their own health (12.5 points difference – 58.7 for disabled respondents compared to 71.2 points overall); this means that disabled respondents’ health confidence is rated ‘low’ in this area</a:t>
            </a:r>
          </a:p>
          <a:p>
            <a:pPr marL="285750" lvl="1" indent="-285750">
              <a:spcAft>
                <a:spcPts val="600"/>
              </a:spcAft>
              <a:buFont typeface="Arial" panose="020B0604020202020204" pitchFamily="34" charset="0"/>
              <a:buChar char="•"/>
            </a:pPr>
            <a:r>
              <a:rPr lang="en-GB" sz="1200" dirty="0">
                <a:solidFill>
                  <a:schemeClr val="bg1"/>
                </a:solidFill>
                <a:latin typeface="Arial"/>
                <a:cs typeface="Arial"/>
              </a:rPr>
              <a:t>While disabled respondents’ health confidence score has decreased slightly since May (was 64.7), it remains higher than this time last year (was 63.1 in July 2023).</a:t>
            </a:r>
            <a:endParaRPr lang="en-US" sz="1200" dirty="0">
              <a:solidFill>
                <a:schemeClr val="bg1"/>
              </a:solidFill>
              <a:latin typeface="Arial"/>
              <a:cs typeface="Arial"/>
            </a:endParaRPr>
          </a:p>
        </p:txBody>
      </p:sp>
    </p:spTree>
    <p:custDataLst>
      <p:tags r:id="rId1"/>
    </p:custDataLst>
    <p:extLst>
      <p:ext uri="{BB962C8B-B14F-4D97-AF65-F5344CB8AC3E}">
        <p14:creationId xmlns:p14="http://schemas.microsoft.com/office/powerpoint/2010/main" val="14555506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359757" y="164305"/>
            <a:ext cx="11483900" cy="830997"/>
          </a:xfrm>
        </p:spPr>
        <p:txBody>
          <a:bodyPr vert="horz" wrap="square" lIns="0" tIns="0" rIns="0" bIns="0" rtlCol="0" anchor="t" anchorCtr="0">
            <a:spAutoFit/>
          </a:bodyPr>
          <a:lstStyle/>
          <a:p>
            <a:pPr>
              <a:lnSpc>
                <a:spcPct val="100000"/>
              </a:lnSpc>
            </a:pPr>
            <a:r>
              <a:rPr lang="en-GB" sz="1800" b="1" dirty="0">
                <a:solidFill>
                  <a:srgbClr val="009690"/>
                </a:solidFill>
                <a:latin typeface="Arial"/>
                <a:ea typeface="+mn-ea"/>
                <a:cs typeface="+mn-cs"/>
              </a:rPr>
              <a:t>Life satisfaction </a:t>
            </a:r>
            <a:r>
              <a:rPr lang="en-GB" sz="1800" b="1" dirty="0">
                <a:solidFill>
                  <a:srgbClr val="5C5B5A"/>
                </a:solidFill>
                <a:latin typeface="Arial"/>
                <a:ea typeface="+mn-ea"/>
                <a:cs typeface="+mn-cs"/>
              </a:rPr>
              <a:t>has slightly decreased since May, with similar sized reduction in those reporting ‘high’ satisfaction and an increase in those reporting ‘medium’ satisfaction. Over the long term, levels of satisfaction have remained fairly stable in each category of scoring.</a:t>
            </a:r>
          </a:p>
        </p:txBody>
      </p:sp>
      <p:graphicFrame>
        <p:nvGraphicFramePr>
          <p:cNvPr id="8" name="Chart 7" descr="Medium and Low axis running through from Nov 22 to Feb 24">
            <a:extLst>
              <a:ext uri="{FF2B5EF4-FFF2-40B4-BE49-F238E27FC236}">
                <a16:creationId xmlns:a16="http://schemas.microsoft.com/office/drawing/2014/main" id="{E448E64E-DFFE-EC91-B87D-225D36D3B167}"/>
              </a:ext>
            </a:extLst>
          </p:cNvPr>
          <p:cNvGraphicFramePr/>
          <p:nvPr/>
        </p:nvGraphicFramePr>
        <p:xfrm>
          <a:off x="1730830" y="3072127"/>
          <a:ext cx="10112828" cy="2709333"/>
        </p:xfrm>
        <a:graphic>
          <a:graphicData uri="http://schemas.openxmlformats.org/drawingml/2006/chart">
            <c:chart xmlns:c="http://schemas.openxmlformats.org/drawingml/2006/chart" xmlns:r="http://schemas.openxmlformats.org/officeDocument/2006/relationships" r:id="rId4"/>
          </a:graphicData>
        </a:graphic>
      </p:graphicFrame>
      <p:grpSp>
        <p:nvGrpSpPr>
          <p:cNvPr id="17" name="Group 16" descr="Line chart showing people's feelings of life satisfaction. 18% reported very high levels of satisfaction in July. 13% report low levels of satisfaction in July. ">
            <a:extLst>
              <a:ext uri="{FF2B5EF4-FFF2-40B4-BE49-F238E27FC236}">
                <a16:creationId xmlns:a16="http://schemas.microsoft.com/office/drawing/2014/main" id="{F514D5C0-97A8-97CE-EB7F-E33414677520}"/>
              </a:ext>
            </a:extLst>
          </p:cNvPr>
          <p:cNvGrpSpPr/>
          <p:nvPr/>
        </p:nvGrpSpPr>
        <p:grpSpPr>
          <a:xfrm>
            <a:off x="1695967" y="1303982"/>
            <a:ext cx="10153059" cy="5291978"/>
            <a:chOff x="1695967" y="1303982"/>
            <a:chExt cx="10153059" cy="5291978"/>
          </a:xfrm>
        </p:grpSpPr>
        <p:graphicFrame>
          <p:nvGraphicFramePr>
            <p:cNvPr id="10" name="Chart 9">
              <a:extLst>
                <a:ext uri="{FF2B5EF4-FFF2-40B4-BE49-F238E27FC236}">
                  <a16:creationId xmlns:a16="http://schemas.microsoft.com/office/drawing/2014/main" id="{2378253F-18E5-3121-FD1F-A412A35C8983}"/>
                </a:ext>
              </a:extLst>
            </p:cNvPr>
            <p:cNvGraphicFramePr/>
            <p:nvPr/>
          </p:nvGraphicFramePr>
          <p:xfrm>
            <a:off x="1695967" y="1303982"/>
            <a:ext cx="10112828" cy="186175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7" name="Chart 6">
              <a:extLst>
                <a:ext uri="{FF2B5EF4-FFF2-40B4-BE49-F238E27FC236}">
                  <a16:creationId xmlns:a16="http://schemas.microsoft.com/office/drawing/2014/main" id="{062B77C7-3E61-8BFF-64AE-64C8698DB634}"/>
                </a:ext>
              </a:extLst>
            </p:cNvPr>
            <p:cNvGraphicFramePr/>
            <p:nvPr/>
          </p:nvGraphicFramePr>
          <p:xfrm>
            <a:off x="1736199" y="4190323"/>
            <a:ext cx="10112827" cy="240563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9" name="Chart 8">
              <a:extLst>
                <a:ext uri="{FF2B5EF4-FFF2-40B4-BE49-F238E27FC236}">
                  <a16:creationId xmlns:a16="http://schemas.microsoft.com/office/drawing/2014/main" id="{E9F62572-4F13-509B-7890-434D9F64FAA1}"/>
                </a:ext>
              </a:extLst>
            </p:cNvPr>
            <p:cNvGraphicFramePr/>
            <p:nvPr/>
          </p:nvGraphicFramePr>
          <p:xfrm>
            <a:off x="1695967" y="2125718"/>
            <a:ext cx="10112828" cy="1861751"/>
          </p:xfrm>
          <a:graphic>
            <a:graphicData uri="http://schemas.openxmlformats.org/drawingml/2006/chart">
              <c:chart xmlns:c="http://schemas.openxmlformats.org/drawingml/2006/chart" xmlns:r="http://schemas.openxmlformats.org/officeDocument/2006/relationships" r:id="rId7"/>
            </a:graphicData>
          </a:graphic>
        </p:graphicFrame>
      </p:grpSp>
      <p:sp>
        <p:nvSpPr>
          <p:cNvPr id="27" name="TextBox 26">
            <a:extLst>
              <a:ext uri="{FF2B5EF4-FFF2-40B4-BE49-F238E27FC236}">
                <a16:creationId xmlns:a16="http://schemas.microsoft.com/office/drawing/2014/main" id="{8F4A9E68-6AB0-4D51-AE80-1E43340FC2A7}"/>
              </a:ext>
            </a:extLst>
          </p:cNvPr>
          <p:cNvSpPr txBox="1"/>
          <p:nvPr/>
        </p:nvSpPr>
        <p:spPr>
          <a:xfrm>
            <a:off x="3704350" y="1222235"/>
            <a:ext cx="4496744" cy="323165"/>
          </a:xfrm>
          <a:prstGeom prst="rect">
            <a:avLst/>
          </a:prstGeom>
          <a:no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500" b="1" i="0" strike="noStrike" kern="1200" cap="none" spc="0" normalizeH="0" baseline="0" noProof="0" dirty="0">
                <a:ln>
                  <a:noFill/>
                </a:ln>
                <a:solidFill>
                  <a:srgbClr val="5C5B5A"/>
                </a:solidFill>
                <a:effectLst/>
                <a:uLnTx/>
                <a:uFillTx/>
                <a:latin typeface="Arial"/>
                <a:ea typeface="+mn-ea"/>
                <a:cs typeface="+mn-cs"/>
              </a:rPr>
              <a:t>How satisfied are you with your life nowadays?</a:t>
            </a:r>
          </a:p>
        </p:txBody>
      </p:sp>
      <p:sp>
        <p:nvSpPr>
          <p:cNvPr id="29" name="TextBox 28">
            <a:extLst>
              <a:ext uri="{FF2B5EF4-FFF2-40B4-BE49-F238E27FC236}">
                <a16:creationId xmlns:a16="http://schemas.microsoft.com/office/drawing/2014/main" id="{31960407-4E4B-4254-A7CE-26EE912E6E81}"/>
              </a:ext>
              <a:ext uri="{C183D7F6-B498-43B3-948B-1728B52AA6E4}">
                <adec:decorative xmlns:adec="http://schemas.microsoft.com/office/drawing/2017/decorative" val="1"/>
              </a:ext>
            </a:extLst>
          </p:cNvPr>
          <p:cNvSpPr txBox="1"/>
          <p:nvPr/>
        </p:nvSpPr>
        <p:spPr>
          <a:xfrm>
            <a:off x="255685" y="1852935"/>
            <a:ext cx="1369080" cy="276999"/>
          </a:xfrm>
          <a:prstGeom prst="rect">
            <a:avLst/>
          </a:prstGeom>
          <a:noFill/>
          <a:ln>
            <a:solidFill>
              <a:srgbClr val="5C5B5A"/>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Very high (9-10)</a:t>
            </a:r>
          </a:p>
        </p:txBody>
      </p:sp>
      <p:sp>
        <p:nvSpPr>
          <p:cNvPr id="24" name="TextBox 23">
            <a:extLst>
              <a:ext uri="{FF2B5EF4-FFF2-40B4-BE49-F238E27FC236}">
                <a16:creationId xmlns:a16="http://schemas.microsoft.com/office/drawing/2014/main" id="{EAF0DCBA-C08D-4C88-A53E-D8318B7EA599}"/>
              </a:ext>
              <a:ext uri="{C183D7F6-B498-43B3-948B-1728B52AA6E4}">
                <adec:decorative xmlns:adec="http://schemas.microsoft.com/office/drawing/2017/decorative" val="1"/>
              </a:ext>
            </a:extLst>
          </p:cNvPr>
          <p:cNvSpPr txBox="1"/>
          <p:nvPr/>
        </p:nvSpPr>
        <p:spPr>
          <a:xfrm>
            <a:off x="255685" y="2561780"/>
            <a:ext cx="1369080" cy="276999"/>
          </a:xfrm>
          <a:prstGeom prst="rect">
            <a:avLst/>
          </a:prstGeom>
          <a:noFill/>
          <a:ln>
            <a:solidFill>
              <a:srgbClr val="5C5B5A"/>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High (7-8)</a:t>
            </a:r>
          </a:p>
        </p:txBody>
      </p:sp>
      <p:sp>
        <p:nvSpPr>
          <p:cNvPr id="26" name="TextBox 25">
            <a:extLst>
              <a:ext uri="{FF2B5EF4-FFF2-40B4-BE49-F238E27FC236}">
                <a16:creationId xmlns:a16="http://schemas.microsoft.com/office/drawing/2014/main" id="{030E42DD-3461-4256-B9E6-DD26EF7445C5}"/>
              </a:ext>
              <a:ext uri="{C183D7F6-B498-43B3-948B-1728B52AA6E4}">
                <adec:decorative xmlns:adec="http://schemas.microsoft.com/office/drawing/2017/decorative" val="1"/>
              </a:ext>
            </a:extLst>
          </p:cNvPr>
          <p:cNvSpPr txBox="1"/>
          <p:nvPr/>
        </p:nvSpPr>
        <p:spPr>
          <a:xfrm>
            <a:off x="255685" y="3683122"/>
            <a:ext cx="1369080" cy="276999"/>
          </a:xfrm>
          <a:prstGeom prst="rect">
            <a:avLst/>
          </a:prstGeom>
          <a:noFill/>
          <a:ln>
            <a:solidFill>
              <a:srgbClr val="5C5B5A"/>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Medium (5-6)</a:t>
            </a:r>
          </a:p>
        </p:txBody>
      </p:sp>
      <p:sp>
        <p:nvSpPr>
          <p:cNvPr id="28" name="TextBox 27">
            <a:extLst>
              <a:ext uri="{FF2B5EF4-FFF2-40B4-BE49-F238E27FC236}">
                <a16:creationId xmlns:a16="http://schemas.microsoft.com/office/drawing/2014/main" id="{F13097EF-CAFC-48C9-98B5-FDB0B1C2EA18}"/>
              </a:ext>
              <a:ext uri="{C183D7F6-B498-43B3-948B-1728B52AA6E4}">
                <adec:decorative xmlns:adec="http://schemas.microsoft.com/office/drawing/2017/decorative" val="1"/>
              </a:ext>
            </a:extLst>
          </p:cNvPr>
          <p:cNvSpPr txBox="1"/>
          <p:nvPr/>
        </p:nvSpPr>
        <p:spPr>
          <a:xfrm>
            <a:off x="255685" y="4865106"/>
            <a:ext cx="1369080" cy="276999"/>
          </a:xfrm>
          <a:prstGeom prst="rect">
            <a:avLst/>
          </a:prstGeom>
          <a:noFill/>
          <a:ln>
            <a:solidFill>
              <a:srgbClr val="5C5B5A"/>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Low (0-4)</a:t>
            </a:r>
          </a:p>
        </p:txBody>
      </p:sp>
      <p:sp>
        <p:nvSpPr>
          <p:cNvPr id="23" name="Footer Placeholder 4">
            <a:extLst>
              <a:ext uri="{FF2B5EF4-FFF2-40B4-BE49-F238E27FC236}">
                <a16:creationId xmlns:a16="http://schemas.microsoft.com/office/drawing/2014/main" id="{BD24FF10-0D0E-45CB-AE3C-FB09009413E5}"/>
              </a:ext>
            </a:extLst>
          </p:cNvPr>
          <p:cNvSpPr txBox="1">
            <a:spLocks/>
          </p:cNvSpPr>
          <p:nvPr/>
        </p:nvSpPr>
        <p:spPr>
          <a:xfrm>
            <a:off x="359757" y="6360754"/>
            <a:ext cx="11346374" cy="53009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lumMod val="50000"/>
                  </a:srgbClr>
                </a:solidFill>
                <a:effectLst/>
                <a:uLnTx/>
                <a:uFillTx/>
                <a:latin typeface="Arial" panose="020B0604020202020204" pitchFamily="34" charset="0"/>
                <a:cs typeface="Arial" panose="020B0604020202020204" pitchFamily="34" charset="0"/>
              </a:rPr>
              <a:t>A1. Where 0 is “not at all” and 10 is “completely”…			</a:t>
            </a:r>
            <a:r>
              <a:rPr lang="en-GB" sz="1000" dirty="0">
                <a:solidFill>
                  <a:srgbClr val="FFFFFF">
                    <a:lumMod val="50000"/>
                  </a:srgbClr>
                </a:solidFill>
                <a:latin typeface="Arial" panose="020B0604020202020204" pitchFamily="34" charset="0"/>
                <a:cs typeface="Arial" panose="020B0604020202020204" pitchFamily="34" charset="0"/>
              </a:rPr>
              <a:t>  </a:t>
            </a:r>
            <a:endParaRPr kumimoji="0" lang="en-GB" sz="1000" b="0" i="0" u="none" strike="noStrike" kern="1200" cap="none" spc="0" normalizeH="0" baseline="0" noProof="0" dirty="0">
              <a:ln>
                <a:noFill/>
              </a:ln>
              <a:solidFill>
                <a:srgbClr val="FFFFFF">
                  <a:lumMod val="50000"/>
                </a:srgbClr>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lumMod val="50000"/>
                  </a:srgbClr>
                </a:solidFill>
                <a:effectLst/>
                <a:uLnTx/>
                <a:uFillTx/>
                <a:latin typeface="Arial" panose="020B0604020202020204" pitchFamily="34" charset="0"/>
                <a:cs typeface="Arial" panose="020B0604020202020204" pitchFamily="34" charset="0"/>
              </a:rPr>
              <a:t>Unweighted base: Greater Manchester Residents Survey 4: 1636; Survey 5: 1470; Survey 6: 1767, Survey 7: 1488, Survey 8: 1612, Survey 9: 1560, Survey 10: 1546, Survey 11: 1460, Survey 12: 1551</a:t>
            </a:r>
            <a:r>
              <a:rPr lang="en-GB" sz="1000" dirty="0">
                <a:solidFill>
                  <a:srgbClr val="FFFFFF">
                    <a:lumMod val="50000"/>
                  </a:srgbClr>
                </a:solidFill>
                <a:latin typeface="Arial" panose="020B0604020202020204" pitchFamily="34" charset="0"/>
                <a:cs typeface="Arial" panose="020B0604020202020204" pitchFamily="34" charset="0"/>
              </a:rPr>
              <a:t>, Survey 13: 1540</a:t>
            </a:r>
            <a:endParaRPr kumimoji="0" lang="en-GB" sz="1000" b="0" i="0" u="none" strike="noStrike" kern="1200" cap="none" spc="0" normalizeH="0" baseline="0" noProof="0" dirty="0">
              <a:ln>
                <a:noFill/>
              </a:ln>
              <a:solidFill>
                <a:srgbClr val="FFFFFF">
                  <a:lumMod val="50000"/>
                </a:srgbClr>
              </a:solidFill>
              <a:effectLst/>
              <a:uLnTx/>
              <a:uFillTx/>
              <a:latin typeface="Arial" panose="020B0604020202020204" pitchFamily="34" charset="0"/>
              <a:cs typeface="Arial" panose="020B0604020202020204" pitchFamily="34" charset="0"/>
            </a:endParaRPr>
          </a:p>
        </p:txBody>
      </p:sp>
      <p:sp>
        <p:nvSpPr>
          <p:cNvPr id="19" name="Slide Number Placeholder 4">
            <a:extLst>
              <a:ext uri="{FF2B5EF4-FFF2-40B4-BE49-F238E27FC236}">
                <a16:creationId xmlns:a16="http://schemas.microsoft.com/office/drawing/2014/main" id="{5A608B4B-B225-4410-B793-22CBFAF2FBF4}"/>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grpSp>
        <p:nvGrpSpPr>
          <p:cNvPr id="2" name="Group 1">
            <a:extLst>
              <a:ext uri="{FF2B5EF4-FFF2-40B4-BE49-F238E27FC236}">
                <a16:creationId xmlns:a16="http://schemas.microsoft.com/office/drawing/2014/main" id="{EC5E7D4F-D61C-FBE5-3FE1-AE685393CB68}"/>
              </a:ext>
              <a:ext uri="{C183D7F6-B498-43B3-948B-1728B52AA6E4}">
                <adec:decorative xmlns:adec="http://schemas.microsoft.com/office/drawing/2017/decorative" val="1"/>
              </a:ext>
            </a:extLst>
          </p:cNvPr>
          <p:cNvGrpSpPr/>
          <p:nvPr/>
        </p:nvGrpSpPr>
        <p:grpSpPr>
          <a:xfrm>
            <a:off x="8690519" y="6051484"/>
            <a:ext cx="3228101" cy="269304"/>
            <a:chOff x="229117" y="5927615"/>
            <a:chExt cx="3228101" cy="269304"/>
          </a:xfrm>
        </p:grpSpPr>
        <p:grpSp>
          <p:nvGrpSpPr>
            <p:cNvPr id="3" name="Group 2" descr="Green and Red arrows to signify when a statistic is significantly higher or lower than the previous survey.">
              <a:extLst>
                <a:ext uri="{FF2B5EF4-FFF2-40B4-BE49-F238E27FC236}">
                  <a16:creationId xmlns:a16="http://schemas.microsoft.com/office/drawing/2014/main" id="{28DD9338-FDF3-0E08-6D24-D20739D37779}"/>
                </a:ext>
              </a:extLst>
            </p:cNvPr>
            <p:cNvGrpSpPr/>
            <p:nvPr/>
          </p:nvGrpSpPr>
          <p:grpSpPr>
            <a:xfrm>
              <a:off x="229117" y="5927615"/>
              <a:ext cx="3228101" cy="269304"/>
              <a:chOff x="520117" y="5772736"/>
              <a:chExt cx="3228101" cy="269304"/>
            </a:xfrm>
          </p:grpSpPr>
          <p:sp>
            <p:nvSpPr>
              <p:cNvPr id="5" name="Arrow: Down 4">
                <a:extLst>
                  <a:ext uri="{FF2B5EF4-FFF2-40B4-BE49-F238E27FC236}">
                    <a16:creationId xmlns:a16="http://schemas.microsoft.com/office/drawing/2014/main" id="{A5A5B3C6-3AB2-B6A0-F005-B99C71955A83}"/>
                  </a:ext>
                </a:extLst>
              </p:cNvPr>
              <p:cNvSpPr/>
              <p:nvPr/>
            </p:nvSpPr>
            <p:spPr>
              <a:xfrm rot="10800000">
                <a:off x="520117" y="5838560"/>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6" name="TextBox 5">
                <a:extLst>
                  <a:ext uri="{FF2B5EF4-FFF2-40B4-BE49-F238E27FC236}">
                    <a16:creationId xmlns:a16="http://schemas.microsoft.com/office/drawing/2014/main" id="{07C58E35-DD91-4BC0-3E76-540B7FEBF6A3}"/>
                  </a:ext>
                </a:extLst>
              </p:cNvPr>
              <p:cNvSpPr txBox="1"/>
              <p:nvPr/>
            </p:nvSpPr>
            <p:spPr>
              <a:xfrm>
                <a:off x="884934" y="5772736"/>
                <a:ext cx="2863284" cy="26930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50" b="0" i="0" u="none" strike="noStrike" kern="1200" cap="none" spc="0" normalizeH="0" baseline="0" noProof="0" dirty="0">
                    <a:ln>
                      <a:noFill/>
                    </a:ln>
                    <a:solidFill>
                      <a:srgbClr val="5C5B5A"/>
                    </a:solidFill>
                    <a:effectLst/>
                    <a:uLnTx/>
                    <a:uFillTx/>
                    <a:latin typeface="Arial"/>
                    <a:ea typeface="+mn-ea"/>
                    <a:cs typeface="+mn-cs"/>
                  </a:rPr>
                  <a:t>Significantly higher/lower than </a:t>
                </a:r>
                <a:r>
                  <a:rPr lang="en-GB" sz="1150" dirty="0">
                    <a:solidFill>
                      <a:srgbClr val="5C5B5A"/>
                    </a:solidFill>
                    <a:latin typeface="Arial"/>
                  </a:rPr>
                  <a:t>May</a:t>
                </a:r>
                <a:r>
                  <a:rPr kumimoji="0" lang="en-GB" sz="1150" b="0" i="0" u="none" strike="noStrike" kern="1200" cap="none" spc="0" normalizeH="0" baseline="0" noProof="0" dirty="0">
                    <a:ln>
                      <a:noFill/>
                    </a:ln>
                    <a:solidFill>
                      <a:srgbClr val="5C5B5A"/>
                    </a:solidFill>
                    <a:effectLst/>
                    <a:uLnTx/>
                    <a:uFillTx/>
                    <a:latin typeface="Arial"/>
                    <a:ea typeface="+mn-ea"/>
                    <a:cs typeface="+mn-cs"/>
                  </a:rPr>
                  <a:t> (S12)</a:t>
                </a:r>
              </a:p>
            </p:txBody>
          </p:sp>
        </p:grpSp>
        <p:sp>
          <p:nvSpPr>
            <p:cNvPr id="4" name="Arrow: Down 3">
              <a:extLst>
                <a:ext uri="{FF2B5EF4-FFF2-40B4-BE49-F238E27FC236}">
                  <a16:creationId xmlns:a16="http://schemas.microsoft.com/office/drawing/2014/main" id="{19EBB95D-6299-4DFF-D2D8-0A975CBF3A0E}"/>
                </a:ext>
              </a:extLst>
            </p:cNvPr>
            <p:cNvSpPr/>
            <p:nvPr/>
          </p:nvSpPr>
          <p:spPr>
            <a:xfrm>
              <a:off x="443886" y="6007517"/>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sp>
        <p:nvSpPr>
          <p:cNvPr id="11" name="Arrow: Down 10">
            <a:extLst>
              <a:ext uri="{FF2B5EF4-FFF2-40B4-BE49-F238E27FC236}">
                <a16:creationId xmlns:a16="http://schemas.microsoft.com/office/drawing/2014/main" id="{A91B8EE0-74CD-7F91-3255-BC801E970870}"/>
              </a:ext>
            </a:extLst>
          </p:cNvPr>
          <p:cNvSpPr/>
          <p:nvPr/>
        </p:nvSpPr>
        <p:spPr>
          <a:xfrm rot="10800000">
            <a:off x="11245921" y="3774697"/>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4835741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421336" y="184507"/>
            <a:ext cx="11288063" cy="830997"/>
          </a:xfrm>
        </p:spPr>
        <p:txBody>
          <a:bodyPr vert="horz" wrap="square" lIns="0" tIns="0" rIns="0" bIns="0" rtlCol="0" anchor="t" anchorCtr="0">
            <a:spAutoFit/>
          </a:bodyPr>
          <a:lstStyle/>
          <a:p>
            <a:pPr>
              <a:lnSpc>
                <a:spcPct val="100000"/>
              </a:lnSpc>
            </a:pPr>
            <a:r>
              <a:rPr lang="en-GB" sz="1800" b="1" dirty="0">
                <a:solidFill>
                  <a:srgbClr val="5C5B5A"/>
                </a:solidFill>
                <a:latin typeface="Arial"/>
                <a:ea typeface="+mn-ea"/>
                <a:cs typeface="+mn-cs"/>
              </a:rPr>
              <a:t>While not a significant change since May, levels of those with ‘very low’ </a:t>
            </a:r>
            <a:r>
              <a:rPr lang="en-GB" sz="1800" b="1" dirty="0">
                <a:solidFill>
                  <a:srgbClr val="009690"/>
                </a:solidFill>
                <a:latin typeface="Arial"/>
                <a:ea typeface="+mn-ea"/>
                <a:cs typeface="+mn-cs"/>
              </a:rPr>
              <a:t>anxiety</a:t>
            </a:r>
            <a:r>
              <a:rPr lang="en-GB" sz="1800" b="1" dirty="0">
                <a:solidFill>
                  <a:srgbClr val="5C5B5A"/>
                </a:solidFill>
                <a:latin typeface="Arial"/>
                <a:ea typeface="+mn-ea"/>
                <a:cs typeface="+mn-cs"/>
              </a:rPr>
              <a:t> continue to improve in the long term. Those reporting these levels are at the highest level since tracking began in November 2022.</a:t>
            </a:r>
          </a:p>
        </p:txBody>
      </p:sp>
      <p:sp>
        <p:nvSpPr>
          <p:cNvPr id="2" name="TextBox 1">
            <a:extLst>
              <a:ext uri="{FF2B5EF4-FFF2-40B4-BE49-F238E27FC236}">
                <a16:creationId xmlns:a16="http://schemas.microsoft.com/office/drawing/2014/main" id="{839F0CED-B7D2-4B73-86EA-C928F6CE42BA}"/>
              </a:ext>
            </a:extLst>
          </p:cNvPr>
          <p:cNvSpPr txBox="1"/>
          <p:nvPr/>
        </p:nvSpPr>
        <p:spPr>
          <a:xfrm>
            <a:off x="4457714" y="1375502"/>
            <a:ext cx="3558988" cy="3231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500" b="1" i="0" strike="noStrike" kern="1200" cap="none" spc="0" normalizeH="0" baseline="0" noProof="0">
                <a:ln>
                  <a:noFill/>
                </a:ln>
                <a:solidFill>
                  <a:srgbClr val="5C5B5A"/>
                </a:solidFill>
                <a:effectLst/>
                <a:uLnTx/>
                <a:uFillTx/>
                <a:latin typeface="Arial"/>
                <a:ea typeface="+mn-ea"/>
                <a:cs typeface="+mn-cs"/>
              </a:rPr>
              <a:t>How anxious did you feel yesterday?</a:t>
            </a:r>
          </a:p>
        </p:txBody>
      </p:sp>
      <p:grpSp>
        <p:nvGrpSpPr>
          <p:cNvPr id="10" name="Group 9" descr="Line chart showing people's feelings of anxiety. 37% reported high levels of anxiety in July. This has remained similar for three waves stretching back to Feb. ">
            <a:extLst>
              <a:ext uri="{FF2B5EF4-FFF2-40B4-BE49-F238E27FC236}">
                <a16:creationId xmlns:a16="http://schemas.microsoft.com/office/drawing/2014/main" id="{3914CA34-A02D-B945-B4EB-E97E3705DDE2}"/>
              </a:ext>
            </a:extLst>
          </p:cNvPr>
          <p:cNvGrpSpPr/>
          <p:nvPr/>
        </p:nvGrpSpPr>
        <p:grpSpPr>
          <a:xfrm>
            <a:off x="1389137" y="1742718"/>
            <a:ext cx="10663060" cy="4534019"/>
            <a:chOff x="1389137" y="1742718"/>
            <a:chExt cx="10663060" cy="4534019"/>
          </a:xfrm>
        </p:grpSpPr>
        <p:graphicFrame>
          <p:nvGraphicFramePr>
            <p:cNvPr id="19" name="Chart Placeholder 20" descr="Bar chart showing people's feelings of anxiety. 41% reported high levels of anxiety in July. This has remained stable since March. ">
              <a:extLst>
                <a:ext uri="{FF2B5EF4-FFF2-40B4-BE49-F238E27FC236}">
                  <a16:creationId xmlns:a16="http://schemas.microsoft.com/office/drawing/2014/main" id="{1B3D0F48-4BF5-49E0-89D0-507AC7C4494F}"/>
                </a:ext>
              </a:extLst>
            </p:cNvPr>
            <p:cNvGraphicFramePr>
              <a:graphicFrameLocks/>
            </p:cNvGraphicFramePr>
            <p:nvPr/>
          </p:nvGraphicFramePr>
          <p:xfrm>
            <a:off x="1389137" y="3569388"/>
            <a:ext cx="10663060" cy="270734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Placeholder 20" descr="Bar chart showing people's feelings of anxiety. 41% reported high levels of anxiety in July. This has remained stable since March. ">
              <a:extLst>
                <a:ext uri="{FF2B5EF4-FFF2-40B4-BE49-F238E27FC236}">
                  <a16:creationId xmlns:a16="http://schemas.microsoft.com/office/drawing/2014/main" id="{AABF5062-E5A2-1B95-93F0-D0AF1A57CE45}"/>
                </a:ext>
              </a:extLst>
            </p:cNvPr>
            <p:cNvGraphicFramePr>
              <a:graphicFrameLocks/>
            </p:cNvGraphicFramePr>
            <p:nvPr>
              <p:extLst>
                <p:ext uri="{D42A27DB-BD31-4B8C-83A1-F6EECF244321}">
                  <p14:modId xmlns:p14="http://schemas.microsoft.com/office/powerpoint/2010/main" val="2781995112"/>
                </p:ext>
              </p:extLst>
            </p:nvPr>
          </p:nvGraphicFramePr>
          <p:xfrm>
            <a:off x="1389137" y="3569388"/>
            <a:ext cx="10663060" cy="125298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hart Placeholder 20" descr="Bar chart showing people's feelings of anxiety. 41% reported high levels of anxiety in July. This has remained stable since March. ">
              <a:extLst>
                <a:ext uri="{FF2B5EF4-FFF2-40B4-BE49-F238E27FC236}">
                  <a16:creationId xmlns:a16="http://schemas.microsoft.com/office/drawing/2014/main" id="{470C1155-23F5-375E-9DA8-EAEA7C4DA013}"/>
                </a:ext>
              </a:extLst>
            </p:cNvPr>
            <p:cNvGraphicFramePr>
              <a:graphicFrameLocks/>
            </p:cNvGraphicFramePr>
            <p:nvPr>
              <p:extLst>
                <p:ext uri="{D42A27DB-BD31-4B8C-83A1-F6EECF244321}">
                  <p14:modId xmlns:p14="http://schemas.microsoft.com/office/powerpoint/2010/main" val="514882559"/>
                </p:ext>
              </p:extLst>
            </p:nvPr>
          </p:nvGraphicFramePr>
          <p:xfrm>
            <a:off x="1389137" y="2576761"/>
            <a:ext cx="10663060" cy="99262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Chart Placeholder 20" descr="Bar chart showing people's feelings of anxiety. 41% reported high levels of anxiety in July. This has remained stable since March. ">
              <a:extLst>
                <a:ext uri="{FF2B5EF4-FFF2-40B4-BE49-F238E27FC236}">
                  <a16:creationId xmlns:a16="http://schemas.microsoft.com/office/drawing/2014/main" id="{AD2FBF05-E18C-0368-275F-0D23A05222C3}"/>
                </a:ext>
              </a:extLst>
            </p:cNvPr>
            <p:cNvGraphicFramePr>
              <a:graphicFrameLocks/>
            </p:cNvGraphicFramePr>
            <p:nvPr/>
          </p:nvGraphicFramePr>
          <p:xfrm>
            <a:off x="1389137" y="1742718"/>
            <a:ext cx="10663060" cy="1006237"/>
          </p:xfrm>
          <a:graphic>
            <a:graphicData uri="http://schemas.openxmlformats.org/drawingml/2006/chart">
              <c:chart xmlns:c="http://schemas.openxmlformats.org/drawingml/2006/chart" xmlns:r="http://schemas.openxmlformats.org/officeDocument/2006/relationships" r:id="rId6"/>
            </a:graphicData>
          </a:graphic>
        </p:graphicFrame>
      </p:grpSp>
      <p:sp>
        <p:nvSpPr>
          <p:cNvPr id="34" name="TextBox 33">
            <a:extLst>
              <a:ext uri="{FF2B5EF4-FFF2-40B4-BE49-F238E27FC236}">
                <a16:creationId xmlns:a16="http://schemas.microsoft.com/office/drawing/2014/main" id="{0A16C70B-1B7D-42BA-A852-239B307B5B00}"/>
              </a:ext>
              <a:ext uri="{C183D7F6-B498-43B3-948B-1728B52AA6E4}">
                <adec:decorative xmlns:adec="http://schemas.microsoft.com/office/drawing/2017/decorative" val="1"/>
              </a:ext>
            </a:extLst>
          </p:cNvPr>
          <p:cNvSpPr txBox="1"/>
          <p:nvPr/>
        </p:nvSpPr>
        <p:spPr>
          <a:xfrm>
            <a:off x="260805" y="2203732"/>
            <a:ext cx="1090391" cy="276999"/>
          </a:xfrm>
          <a:prstGeom prst="rect">
            <a:avLst/>
          </a:prstGeom>
          <a:noFill/>
          <a:ln>
            <a:solidFill>
              <a:srgbClr val="5C5B5A"/>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High (6-10)</a:t>
            </a:r>
          </a:p>
        </p:txBody>
      </p:sp>
      <p:sp>
        <p:nvSpPr>
          <p:cNvPr id="35" name="TextBox 34">
            <a:extLst>
              <a:ext uri="{FF2B5EF4-FFF2-40B4-BE49-F238E27FC236}">
                <a16:creationId xmlns:a16="http://schemas.microsoft.com/office/drawing/2014/main" id="{E06DCCED-D8D6-4607-B19B-ACA86C88D7CA}"/>
              </a:ext>
              <a:ext uri="{C183D7F6-B498-43B3-948B-1728B52AA6E4}">
                <adec:decorative xmlns:adec="http://schemas.microsoft.com/office/drawing/2017/decorative" val="1"/>
              </a:ext>
            </a:extLst>
          </p:cNvPr>
          <p:cNvSpPr txBox="1"/>
          <p:nvPr/>
        </p:nvSpPr>
        <p:spPr>
          <a:xfrm>
            <a:off x="239369" y="2891809"/>
            <a:ext cx="1149768" cy="276999"/>
          </a:xfrm>
          <a:prstGeom prst="rect">
            <a:avLst/>
          </a:prstGeom>
          <a:noFill/>
          <a:ln>
            <a:solidFill>
              <a:srgbClr val="5C5B5A"/>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Medium (4-5)</a:t>
            </a:r>
          </a:p>
        </p:txBody>
      </p:sp>
      <p:sp>
        <p:nvSpPr>
          <p:cNvPr id="18" name="TextBox 17">
            <a:extLst>
              <a:ext uri="{FF2B5EF4-FFF2-40B4-BE49-F238E27FC236}">
                <a16:creationId xmlns:a16="http://schemas.microsoft.com/office/drawing/2014/main" id="{6B0DA277-4979-459F-93E2-47B1A800B0D4}"/>
              </a:ext>
              <a:ext uri="{C183D7F6-B498-43B3-948B-1728B52AA6E4}">
                <adec:decorative xmlns:adec="http://schemas.microsoft.com/office/drawing/2017/decorative" val="1"/>
              </a:ext>
            </a:extLst>
          </p:cNvPr>
          <p:cNvSpPr txBox="1"/>
          <p:nvPr/>
        </p:nvSpPr>
        <p:spPr>
          <a:xfrm>
            <a:off x="298746" y="3859664"/>
            <a:ext cx="1090391" cy="276999"/>
          </a:xfrm>
          <a:prstGeom prst="rect">
            <a:avLst/>
          </a:prstGeom>
          <a:noFill/>
          <a:ln>
            <a:solidFill>
              <a:srgbClr val="5C5B5A"/>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Low (2-3)</a:t>
            </a:r>
          </a:p>
        </p:txBody>
      </p:sp>
      <p:sp>
        <p:nvSpPr>
          <p:cNvPr id="37" name="TextBox 36">
            <a:extLst>
              <a:ext uri="{FF2B5EF4-FFF2-40B4-BE49-F238E27FC236}">
                <a16:creationId xmlns:a16="http://schemas.microsoft.com/office/drawing/2014/main" id="{C73B4353-DCDA-493D-9B53-F8628DEE39D6}"/>
              </a:ext>
              <a:ext uri="{C183D7F6-B498-43B3-948B-1728B52AA6E4}">
                <adec:decorative xmlns:adec="http://schemas.microsoft.com/office/drawing/2017/decorative" val="1"/>
              </a:ext>
            </a:extLst>
          </p:cNvPr>
          <p:cNvSpPr txBox="1"/>
          <p:nvPr/>
        </p:nvSpPr>
        <p:spPr>
          <a:xfrm>
            <a:off x="267434" y="4672451"/>
            <a:ext cx="1153016" cy="276999"/>
          </a:xfrm>
          <a:prstGeom prst="rect">
            <a:avLst/>
          </a:prstGeom>
          <a:noFill/>
          <a:ln>
            <a:solidFill>
              <a:srgbClr val="5C5B5A"/>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Very low (0-1)</a:t>
            </a:r>
          </a:p>
        </p:txBody>
      </p:sp>
      <p:sp>
        <p:nvSpPr>
          <p:cNvPr id="23" name="Footer Placeholder 4">
            <a:extLst>
              <a:ext uri="{FF2B5EF4-FFF2-40B4-BE49-F238E27FC236}">
                <a16:creationId xmlns:a16="http://schemas.microsoft.com/office/drawing/2014/main" id="{BD24FF10-0D0E-45CB-AE3C-FB09009413E5}"/>
              </a:ext>
            </a:extLst>
          </p:cNvPr>
          <p:cNvSpPr txBox="1">
            <a:spLocks/>
          </p:cNvSpPr>
          <p:nvPr/>
        </p:nvSpPr>
        <p:spPr>
          <a:xfrm>
            <a:off x="421336" y="6335322"/>
            <a:ext cx="10813340" cy="53009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rPr>
              <a:t>A2. Where 0 is “not at all” and 10 is “completely”…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rPr>
              <a:t>Unweighted base: Greater Manchester Residents </a:t>
            </a:r>
            <a:r>
              <a:rPr lang="en-GB" sz="1000" dirty="0">
                <a:solidFill>
                  <a:srgbClr val="FFFFFF">
                    <a:lumMod val="50000"/>
                  </a:srgbClr>
                </a:solidFill>
                <a:latin typeface="Arial" panose="020B0604020202020204" pitchFamily="34" charset="0"/>
                <a:cs typeface="Arial" panose="020B0604020202020204" pitchFamily="34" charset="0"/>
              </a:rPr>
              <a:t>Survey 4, 1636; Survey 5: 1470, </a:t>
            </a:r>
            <a:r>
              <a:rPr kumimoji="0" lang="en-GB" sz="10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rPr>
              <a:t>Survey 6: 1767, Survey 7: 1488, Survey 8: 1612, Survey 9: 1560, Survey 10: 1546, Survey 11: 1460, Survey 12: 1551, Survey 13: 1540</a:t>
            </a:r>
          </a:p>
        </p:txBody>
      </p:sp>
      <p:sp>
        <p:nvSpPr>
          <p:cNvPr id="24" name="Slide Number Placeholder 4">
            <a:extLst>
              <a:ext uri="{FF2B5EF4-FFF2-40B4-BE49-F238E27FC236}">
                <a16:creationId xmlns:a16="http://schemas.microsoft.com/office/drawing/2014/main" id="{9263DD61-DD41-4140-8EF8-C85CB8CDAD53}"/>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34341293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3">
            <a:extLst>
              <a:ext uri="{FF2B5EF4-FFF2-40B4-BE49-F238E27FC236}">
                <a16:creationId xmlns:a16="http://schemas.microsoft.com/office/drawing/2014/main" id="{449F2028-4CEE-5A12-B3A6-0EEED010B720}"/>
              </a:ext>
            </a:extLst>
          </p:cNvPr>
          <p:cNvSpPr>
            <a:spLocks noGrp="1"/>
          </p:cNvSpPr>
          <p:nvPr>
            <p:ph type="title"/>
          </p:nvPr>
        </p:nvSpPr>
        <p:spPr>
          <a:xfrm>
            <a:off x="359757" y="164305"/>
            <a:ext cx="11483900" cy="553998"/>
          </a:xfrm>
        </p:spPr>
        <p:txBody>
          <a:bodyPr vert="horz" wrap="square" lIns="0" tIns="0" rIns="0" bIns="0" rtlCol="0" anchor="t" anchorCtr="0">
            <a:spAutoFit/>
          </a:bodyPr>
          <a:lstStyle/>
          <a:p>
            <a:pPr>
              <a:lnSpc>
                <a:spcPct val="100000"/>
              </a:lnSpc>
            </a:pPr>
            <a:r>
              <a:rPr lang="en-GB" sz="1800" b="1" dirty="0">
                <a:solidFill>
                  <a:srgbClr val="5C5B5A"/>
                </a:solidFill>
                <a:latin typeface="Arial"/>
                <a:ea typeface="+mn-ea"/>
                <a:cs typeface="+mn-cs"/>
              </a:rPr>
              <a:t>Despite slight positive movement, those more likely to have </a:t>
            </a:r>
            <a:r>
              <a:rPr lang="en-GB" sz="1800" b="1" dirty="0">
                <a:solidFill>
                  <a:srgbClr val="009690"/>
                </a:solidFill>
                <a:latin typeface="Arial"/>
                <a:ea typeface="+mn-ea"/>
                <a:cs typeface="+mn-cs"/>
              </a:rPr>
              <a:t>low levels of life satisfaction and high levels of anxiety </a:t>
            </a:r>
            <a:r>
              <a:rPr lang="en-GB" sz="1800" b="1" dirty="0">
                <a:latin typeface="Arial"/>
                <a:ea typeface="+mn-ea"/>
                <a:cs typeface="+mn-cs"/>
              </a:rPr>
              <a:t>continue to </a:t>
            </a:r>
            <a:r>
              <a:rPr lang="en-GB" sz="1800" b="1" dirty="0">
                <a:solidFill>
                  <a:srgbClr val="5C5B5A"/>
                </a:solidFill>
                <a:latin typeface="Arial"/>
                <a:ea typeface="+mn-ea"/>
                <a:cs typeface="+mn-cs"/>
              </a:rPr>
              <a:t>include those with long term health conditions and renters </a:t>
            </a:r>
          </a:p>
        </p:txBody>
      </p:sp>
      <p:sp>
        <p:nvSpPr>
          <p:cNvPr id="8" name="Text Placeholder 7">
            <a:extLst>
              <a:ext uri="{FF2B5EF4-FFF2-40B4-BE49-F238E27FC236}">
                <a16:creationId xmlns:a16="http://schemas.microsoft.com/office/drawing/2014/main" id="{CA4B96AC-7507-17B4-5286-3A3BEE1B746F}"/>
              </a:ext>
            </a:extLst>
          </p:cNvPr>
          <p:cNvSpPr txBox="1">
            <a:spLocks/>
          </p:cNvSpPr>
          <p:nvPr/>
        </p:nvSpPr>
        <p:spPr>
          <a:xfrm>
            <a:off x="585288" y="903555"/>
            <a:ext cx="5400000" cy="448346"/>
          </a:xfrm>
          <a:prstGeom prst="rect">
            <a:avLst/>
          </a:prstGeom>
          <a:solidFill>
            <a:srgbClr val="5C5B5A"/>
          </a:solidFill>
          <a:ln>
            <a:solidFill>
              <a:srgbClr val="5C5B5A"/>
            </a:solidFill>
          </a:ln>
        </p:spPr>
        <p:txBody>
          <a:bodyPr vert="horz" lIns="91440" tIns="45720" rIns="91440" bIns="45720" rtlCol="0" anchor="ctr">
            <a:noAutofit/>
          </a:bodyPr>
          <a:lstStyle>
            <a:defPPr>
              <a:defRPr lang="en-US"/>
            </a:defPPr>
            <a:lvl1pPr indent="0" algn="ctr">
              <a:lnSpc>
                <a:spcPct val="100000"/>
              </a:lnSpc>
              <a:spcBef>
                <a:spcPts val="0"/>
              </a:spcBef>
              <a:buFont typeface="Arial" panose="020B0604020202020204" pitchFamily="34" charset="0"/>
              <a:buNone/>
              <a:defRPr sz="1200" b="1">
                <a:solidFill>
                  <a:srgbClr val="FFFFFF"/>
                </a:solidFill>
                <a:latin typeface="Aria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0" indent="0" algn="ctr" defTabSz="914400" rtl="0" eaLnBrk="1" fontAlgn="auto" latinLnBrk="0" hangingPunct="1">
              <a:lnSpc>
                <a:spcPct val="100000"/>
              </a:lnSpc>
              <a:spcBef>
                <a:spcPts val="0"/>
              </a:spcBef>
              <a:spcAft>
                <a:spcPts val="400"/>
              </a:spcAft>
              <a:buClrTx/>
              <a:buSzTx/>
              <a:buFontTx/>
              <a:buNone/>
              <a:tabLst/>
              <a:defRPr/>
            </a:pPr>
            <a:r>
              <a:rPr kumimoji="0" lang="en-GB" b="1" i="0" u="none" strike="noStrike" kern="1200" cap="none" spc="0" normalizeH="0" baseline="0" noProof="0" dirty="0">
                <a:ln>
                  <a:noFill/>
                </a:ln>
                <a:solidFill>
                  <a:schemeClr val="bg1"/>
                </a:solidFill>
                <a:effectLst/>
                <a:uLnTx/>
                <a:uFillTx/>
                <a:latin typeface="Arial"/>
                <a:cs typeface="Arial"/>
              </a:rPr>
              <a:t>% with higher levels of ‘low’ life satisfaction compared to GM average (13%)*:</a:t>
            </a:r>
          </a:p>
        </p:txBody>
      </p:sp>
      <p:sp>
        <p:nvSpPr>
          <p:cNvPr id="9" name="Text Placeholder 4">
            <a:extLst>
              <a:ext uri="{FF2B5EF4-FFF2-40B4-BE49-F238E27FC236}">
                <a16:creationId xmlns:a16="http://schemas.microsoft.com/office/drawing/2014/main" id="{450F37F1-3B2D-71FA-66A9-C7F960E7FBD3}"/>
              </a:ext>
            </a:extLst>
          </p:cNvPr>
          <p:cNvSpPr txBox="1">
            <a:spLocks/>
          </p:cNvSpPr>
          <p:nvPr/>
        </p:nvSpPr>
        <p:spPr>
          <a:xfrm>
            <a:off x="586006" y="1352647"/>
            <a:ext cx="5400000" cy="4462151"/>
          </a:xfrm>
          <a:prstGeom prst="rect">
            <a:avLst/>
          </a:prstGeom>
          <a:ln>
            <a:solidFill>
              <a:srgbClr val="5C5B5A"/>
            </a:solidFill>
          </a:ln>
        </p:spPr>
        <p:txBody>
          <a:bodyPr vert="horz" lIns="91440" tIns="108000" rIns="91440" bIns="45720" numCol="1" spcCol="457200" rtlCol="0" anchor="t">
            <a:noAutofit/>
          </a:bodyPr>
          <a:lstStyle>
            <a:lvl1pPr marL="171450" indent="-171450" algn="l" defTabSz="914400" rtl="0" eaLnBrk="1" latinLnBrk="0" hangingPunct="1">
              <a:lnSpc>
                <a:spcPct val="100000"/>
              </a:lnSpc>
              <a:spcBef>
                <a:spcPts val="0"/>
              </a:spcBef>
              <a:spcAft>
                <a:spcPts val="600"/>
              </a:spcAft>
              <a:buFont typeface="Arial" panose="020B0604020202020204" pitchFamily="34" charset="0"/>
              <a:buChar char="•"/>
              <a:defRPr lang="en-US" sz="1600" kern="1200" dirty="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GB" sz="1200" b="1" i="0" u="none" strike="noStrike" kern="1200" cap="none" spc="0" normalizeH="0" baseline="0" noProof="0" dirty="0">
                <a:ln>
                  <a:noFill/>
                </a:ln>
                <a:solidFill>
                  <a:srgbClr val="009690"/>
                </a:solidFill>
                <a:effectLst/>
                <a:uLnTx/>
                <a:uFillTx/>
                <a:latin typeface="Arial"/>
                <a:cs typeface="Arial"/>
              </a:rPr>
              <a:t>Demographics:</a:t>
            </a:r>
            <a:endParaRPr lang="en-GB" sz="1200" b="1" i="0" u="none" strike="noStrike" kern="1200" cap="none" spc="0" normalizeH="0" baseline="0" noProof="0" dirty="0">
              <a:ln>
                <a:noFill/>
              </a:ln>
              <a:solidFill>
                <a:srgbClr val="009690"/>
              </a:solidFill>
              <a:effectLst/>
              <a:uLnTx/>
              <a:uFillTx/>
              <a:latin typeface="Arial"/>
              <a:cs typeface="Arial"/>
            </a:endParaRPr>
          </a:p>
          <a:p>
            <a:pPr marL="171450" indent="-171450">
              <a:spcAft>
                <a:spcPts val="400"/>
              </a:spcAft>
              <a:buFont typeface="Arial" panose="020B0604020202020204" pitchFamily="34" charset="0"/>
              <a:buChar char="•"/>
              <a:defRPr/>
            </a:pPr>
            <a:r>
              <a:rPr lang="en-GB" sz="1200" dirty="0">
                <a:solidFill>
                  <a:srgbClr val="5C5B5A"/>
                </a:solidFill>
                <a:latin typeface="Arial"/>
                <a:cs typeface="Arial"/>
              </a:rPr>
              <a:t>Those with a disability (27%), including those with mental ill health (38%), a learning disability (27%), a sensory disability (21%) or a mobility disability (22%)</a:t>
            </a:r>
          </a:p>
          <a:p>
            <a:pPr marL="0" indent="0">
              <a:spcAft>
                <a:spcPts val="400"/>
              </a:spcAft>
              <a:buNone/>
              <a:defRPr/>
            </a:pPr>
            <a:r>
              <a:rPr kumimoji="0" lang="en-GB" sz="1200" b="1" i="0" u="none" strike="noStrike" kern="1200" cap="none" spc="0" normalizeH="0" baseline="0" noProof="0" dirty="0">
                <a:ln>
                  <a:noFill/>
                </a:ln>
                <a:solidFill>
                  <a:srgbClr val="009690"/>
                </a:solidFill>
                <a:effectLst/>
                <a:uLnTx/>
                <a:uFillTx/>
                <a:latin typeface="Arial"/>
                <a:cs typeface="Arial"/>
              </a:rPr>
              <a:t>Individual and/or family circumstance:</a:t>
            </a:r>
            <a:endParaRPr lang="en-GB" sz="1200" dirty="0">
              <a:solidFill>
                <a:srgbClr val="5C5B5A"/>
              </a:solidFill>
              <a:latin typeface="Arial"/>
              <a:cs typeface="Arial"/>
            </a:endParaRPr>
          </a:p>
          <a:p>
            <a:pPr>
              <a:spcAft>
                <a:spcPts val="400"/>
              </a:spcAft>
              <a:defRPr/>
            </a:pPr>
            <a:r>
              <a:rPr lang="en-GB" sz="1200" dirty="0">
                <a:solidFill>
                  <a:srgbClr val="5C5B5A"/>
                </a:solidFill>
                <a:latin typeface="Arial"/>
                <a:cs typeface="Arial"/>
              </a:rPr>
              <a:t>Those who do not think the things they do in their life are worthwhile (60%)</a:t>
            </a:r>
          </a:p>
          <a:p>
            <a:pPr>
              <a:spcAft>
                <a:spcPts val="400"/>
              </a:spcAft>
              <a:defRPr/>
            </a:pPr>
            <a:r>
              <a:rPr lang="en-GB" sz="1200" dirty="0">
                <a:solidFill>
                  <a:srgbClr val="5C5B5A"/>
                </a:solidFill>
                <a:latin typeface="Arial"/>
                <a:cs typeface="Arial"/>
              </a:rPr>
              <a:t>Those with low levels of happiness (56%)</a:t>
            </a:r>
          </a:p>
          <a:p>
            <a:pPr>
              <a:spcAft>
                <a:spcPts val="400"/>
              </a:spcAft>
              <a:defRPr/>
            </a:pPr>
            <a:r>
              <a:rPr lang="en-GB" sz="1200" dirty="0">
                <a:solidFill>
                  <a:srgbClr val="5C5B5A"/>
                </a:solidFill>
                <a:latin typeface="Arial"/>
                <a:cs typeface="Arial"/>
              </a:rPr>
              <a:t>Those who do not feel they can look after their own health (54%)</a:t>
            </a:r>
          </a:p>
          <a:p>
            <a:pPr>
              <a:spcAft>
                <a:spcPts val="400"/>
              </a:spcAft>
              <a:defRPr/>
            </a:pPr>
            <a:r>
              <a:rPr lang="en-GB" sz="1200" dirty="0">
                <a:solidFill>
                  <a:srgbClr val="5C5B5A"/>
                </a:solidFill>
                <a:latin typeface="Arial"/>
                <a:cs typeface="Arial"/>
              </a:rPr>
              <a:t>Those not in work due to ill health or disability (43%)</a:t>
            </a:r>
          </a:p>
          <a:p>
            <a:pPr>
              <a:spcAft>
                <a:spcPts val="400"/>
              </a:spcAft>
              <a:defRPr/>
            </a:pPr>
            <a:r>
              <a:rPr lang="en-GB" sz="1200" dirty="0">
                <a:solidFill>
                  <a:srgbClr val="5C5B5A"/>
                </a:solidFill>
                <a:latin typeface="Arial"/>
                <a:cs typeface="Arial"/>
              </a:rPr>
              <a:t>Those dissatisfied with their local area (31%)</a:t>
            </a:r>
          </a:p>
          <a:p>
            <a:pPr>
              <a:spcAft>
                <a:spcPts val="400"/>
              </a:spcAft>
              <a:defRPr/>
            </a:pPr>
            <a:r>
              <a:rPr lang="en-GB" sz="1200" dirty="0">
                <a:solidFill>
                  <a:srgbClr val="5C5B5A"/>
                </a:solidFill>
                <a:latin typeface="Arial"/>
                <a:cs typeface="Arial"/>
              </a:rPr>
              <a:t>Those who would not recommend their local area as a place to live (25%)</a:t>
            </a:r>
          </a:p>
          <a:p>
            <a:pPr>
              <a:spcAft>
                <a:spcPts val="400"/>
              </a:spcAft>
              <a:defRPr/>
            </a:pPr>
            <a:r>
              <a:rPr lang="en-GB" sz="1200" dirty="0">
                <a:solidFill>
                  <a:srgbClr val="5C5B5A"/>
                </a:solidFill>
                <a:latin typeface="Arial"/>
                <a:cs typeface="Arial"/>
              </a:rPr>
              <a:t>Those who have a physical or mental health condition lasting longer than 12 months (23%)</a:t>
            </a:r>
          </a:p>
          <a:p>
            <a:pPr>
              <a:spcAft>
                <a:spcPts val="400"/>
              </a:spcAft>
              <a:defRPr/>
            </a:pPr>
            <a:r>
              <a:rPr lang="en-GB" sz="1200" dirty="0">
                <a:solidFill>
                  <a:srgbClr val="5C5B5A"/>
                </a:solidFill>
                <a:latin typeface="Arial"/>
                <a:cs typeface="Arial"/>
              </a:rPr>
              <a:t>Those who have a condition that reduces their ability to do activities by a lot (30%) and by a little (23%)</a:t>
            </a:r>
          </a:p>
          <a:p>
            <a:pPr>
              <a:spcAft>
                <a:spcPts val="400"/>
              </a:spcAft>
              <a:defRPr/>
            </a:pPr>
            <a:r>
              <a:rPr lang="en-GB" sz="1200" dirty="0">
                <a:solidFill>
                  <a:srgbClr val="5C5B5A"/>
                </a:solidFill>
                <a:latin typeface="Arial"/>
                <a:cs typeface="Arial"/>
              </a:rPr>
              <a:t>Those with high levels of anxiety (22%)</a:t>
            </a:r>
          </a:p>
          <a:p>
            <a:pPr>
              <a:spcAft>
                <a:spcPts val="400"/>
              </a:spcAft>
              <a:defRPr/>
            </a:pPr>
            <a:r>
              <a:rPr lang="en-GB" sz="1200" dirty="0">
                <a:solidFill>
                  <a:srgbClr val="5C5B5A"/>
                </a:solidFill>
                <a:latin typeface="Arial"/>
                <a:cs typeface="Arial"/>
              </a:rPr>
              <a:t>Those who feel unable to save money in the next 12 months (20%)</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dirty="0">
                <a:solidFill>
                  <a:srgbClr val="5C5B5A"/>
                </a:solidFill>
                <a:latin typeface="Arial"/>
                <a:cs typeface="Arial"/>
              </a:rPr>
              <a:t>Those renting their home (19%) including renting from a Housing Association / Trust (22%)</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dirty="0">
                <a:solidFill>
                  <a:srgbClr val="5C5B5A"/>
                </a:solidFill>
                <a:latin typeface="Arial"/>
                <a:cs typeface="Arial"/>
              </a:rPr>
              <a:t>Those living in single person households (18%)</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endParaRPr lang="en-GB" sz="1200" dirty="0">
              <a:solidFill>
                <a:srgbClr val="5C5B5A"/>
              </a:solidFill>
              <a:latin typeface="Arial"/>
              <a:cs typeface="Arial"/>
            </a:endParaRP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endParaRPr lang="en-GB" sz="1200" dirty="0">
              <a:solidFill>
                <a:srgbClr val="5C5B5A"/>
              </a:solidFill>
              <a:latin typeface="Arial"/>
              <a:cs typeface="Arial"/>
            </a:endParaRP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endParaRPr lang="en-GB" sz="1200" dirty="0">
              <a:solidFill>
                <a:srgbClr val="5C5B5A"/>
              </a:solidFill>
              <a:latin typeface="Arial"/>
              <a:cs typeface="Arial"/>
            </a:endParaRP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endParaRPr lang="en-GB" sz="1200" dirty="0">
              <a:solidFill>
                <a:srgbClr val="5C5B5A"/>
              </a:solidFill>
              <a:highlight>
                <a:srgbClr val="FFFF00"/>
              </a:highlight>
              <a:latin typeface="Arial"/>
              <a:cs typeface="Arial"/>
            </a:endParaRP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endParaRPr lang="en-GB" sz="1200" dirty="0">
              <a:solidFill>
                <a:srgbClr val="5C5B5A"/>
              </a:solidFill>
              <a:highlight>
                <a:srgbClr val="FFFF00"/>
              </a:highlight>
              <a:latin typeface="Arial"/>
              <a:cs typeface="Arial"/>
            </a:endParaRP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endParaRPr lang="en-GB" sz="1200" dirty="0">
              <a:solidFill>
                <a:srgbClr val="5C5B5A"/>
              </a:solidFill>
              <a:highlight>
                <a:srgbClr val="FFFF00"/>
              </a:highlight>
              <a:latin typeface="Arial"/>
              <a:cs typeface="Arial"/>
            </a:endParaRP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kumimoji="0" lang="en-GB" sz="1200" b="0"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endParaRPr>
          </a:p>
        </p:txBody>
      </p:sp>
      <p:sp>
        <p:nvSpPr>
          <p:cNvPr id="10" name="Text Placeholder 7">
            <a:extLst>
              <a:ext uri="{FF2B5EF4-FFF2-40B4-BE49-F238E27FC236}">
                <a16:creationId xmlns:a16="http://schemas.microsoft.com/office/drawing/2014/main" id="{BE79A8E9-64E5-A3D8-F20A-F0F44542550A}"/>
              </a:ext>
            </a:extLst>
          </p:cNvPr>
          <p:cNvSpPr txBox="1">
            <a:spLocks/>
          </p:cNvSpPr>
          <p:nvPr/>
        </p:nvSpPr>
        <p:spPr>
          <a:xfrm>
            <a:off x="6206302" y="903555"/>
            <a:ext cx="5400000" cy="448346"/>
          </a:xfrm>
          <a:prstGeom prst="rect">
            <a:avLst/>
          </a:prstGeom>
          <a:solidFill>
            <a:srgbClr val="5C5B5A"/>
          </a:solidFill>
          <a:ln>
            <a:solidFill>
              <a:srgbClr val="5C5B5A"/>
            </a:solidFill>
          </a:ln>
        </p:spPr>
        <p:txBody>
          <a:bodyPr vert="horz" lIns="91440" tIns="45720" rIns="91440" bIns="45720" rtlCol="0" anchor="ctr">
            <a:noAutofit/>
          </a:bodyPr>
          <a:lstStyle>
            <a:defPPr>
              <a:defRPr lang="en-US"/>
            </a:defPPr>
            <a:lvl1pPr indent="0" algn="ctr">
              <a:lnSpc>
                <a:spcPct val="100000"/>
              </a:lnSpc>
              <a:spcBef>
                <a:spcPts val="0"/>
              </a:spcBef>
              <a:buFont typeface="Arial" panose="020B0604020202020204" pitchFamily="34" charset="0"/>
              <a:buNone/>
              <a:defRPr sz="1200" b="1">
                <a:solidFill>
                  <a:srgbClr val="FFFFFF"/>
                </a:solidFill>
                <a:latin typeface="Aria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0" indent="0" algn="ctr" defTabSz="914400" rtl="0" eaLnBrk="1" fontAlgn="auto" latinLnBrk="0" hangingPunct="1">
              <a:lnSpc>
                <a:spcPct val="100000"/>
              </a:lnSpc>
              <a:spcBef>
                <a:spcPts val="0"/>
              </a:spcBef>
              <a:spcAft>
                <a:spcPts val="400"/>
              </a:spcAft>
              <a:buClrTx/>
              <a:buSzTx/>
              <a:buFontTx/>
              <a:buNone/>
              <a:tabLst/>
              <a:defRPr/>
            </a:pPr>
            <a:r>
              <a:rPr kumimoji="0" lang="en-GB" b="1" i="0" u="none" strike="noStrike" kern="1200" cap="none" spc="0" normalizeH="0" baseline="0" noProof="0" dirty="0">
                <a:ln>
                  <a:noFill/>
                </a:ln>
                <a:solidFill>
                  <a:schemeClr val="bg1"/>
                </a:solidFill>
                <a:effectLst/>
                <a:uLnTx/>
                <a:uFillTx/>
                <a:latin typeface="Arial"/>
                <a:cs typeface="Arial"/>
              </a:rPr>
              <a:t>% </a:t>
            </a:r>
            <a:r>
              <a:rPr lang="en-GB" b="1" dirty="0">
                <a:solidFill>
                  <a:schemeClr val="bg1"/>
                </a:solidFill>
                <a:latin typeface="Arial"/>
                <a:cs typeface="Arial"/>
              </a:rPr>
              <a:t>who felt ‘highly anxious’ </a:t>
            </a:r>
            <a:r>
              <a:rPr kumimoji="0" lang="en-GB" b="1" i="0" u="none" strike="noStrike" kern="1200" cap="none" spc="0" normalizeH="0" baseline="0" noProof="0" dirty="0">
                <a:ln>
                  <a:noFill/>
                </a:ln>
                <a:solidFill>
                  <a:schemeClr val="bg1"/>
                </a:solidFill>
                <a:effectLst/>
                <a:uLnTx/>
                <a:uFillTx/>
                <a:latin typeface="Arial"/>
                <a:cs typeface="Arial"/>
              </a:rPr>
              <a:t>compared to GM average (</a:t>
            </a:r>
            <a:r>
              <a:rPr lang="en-GB" dirty="0">
                <a:solidFill>
                  <a:schemeClr val="bg1"/>
                </a:solidFill>
                <a:cs typeface="Arial"/>
              </a:rPr>
              <a:t>37</a:t>
            </a:r>
            <a:r>
              <a:rPr kumimoji="0" lang="en-GB" b="1" i="0" u="none" strike="noStrike" kern="1200" cap="none" spc="0" normalizeH="0" baseline="0" noProof="0" dirty="0">
                <a:ln>
                  <a:noFill/>
                </a:ln>
                <a:solidFill>
                  <a:schemeClr val="bg1"/>
                </a:solidFill>
                <a:effectLst/>
                <a:uLnTx/>
                <a:uFillTx/>
                <a:latin typeface="Arial"/>
                <a:cs typeface="Arial"/>
              </a:rPr>
              <a:t>%) is higher among*:</a:t>
            </a:r>
          </a:p>
        </p:txBody>
      </p:sp>
      <p:sp>
        <p:nvSpPr>
          <p:cNvPr id="11" name="Text Placeholder 4">
            <a:extLst>
              <a:ext uri="{FF2B5EF4-FFF2-40B4-BE49-F238E27FC236}">
                <a16:creationId xmlns:a16="http://schemas.microsoft.com/office/drawing/2014/main" id="{B4CE1FF6-873A-A3A9-52C3-D0A9307AEB87}"/>
              </a:ext>
            </a:extLst>
          </p:cNvPr>
          <p:cNvSpPr txBox="1">
            <a:spLocks/>
          </p:cNvSpPr>
          <p:nvPr/>
        </p:nvSpPr>
        <p:spPr>
          <a:xfrm>
            <a:off x="6209414" y="1352647"/>
            <a:ext cx="5400000" cy="4462151"/>
          </a:xfrm>
          <a:prstGeom prst="rect">
            <a:avLst/>
          </a:prstGeom>
          <a:ln>
            <a:solidFill>
              <a:srgbClr val="5C5B5A"/>
            </a:solidFill>
          </a:ln>
        </p:spPr>
        <p:txBody>
          <a:bodyPr vert="horz" lIns="91440" tIns="108000" rIns="91440" bIns="45720" numCol="1" spcCol="457200" rtlCol="0">
            <a:noAutofit/>
          </a:bodyPr>
          <a:lstStyle>
            <a:lvl1pPr marL="171450" indent="-171450" algn="l" defTabSz="914400" rtl="0" eaLnBrk="1" latinLnBrk="0" hangingPunct="1">
              <a:lnSpc>
                <a:spcPct val="100000"/>
              </a:lnSpc>
              <a:spcBef>
                <a:spcPts val="0"/>
              </a:spcBef>
              <a:spcAft>
                <a:spcPts val="600"/>
              </a:spcAft>
              <a:buFont typeface="Arial" panose="020B0604020202020204" pitchFamily="34" charset="0"/>
              <a:buChar char="•"/>
              <a:defRPr lang="en-US" sz="1600" kern="1200" dirty="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400"/>
              </a:spcAft>
              <a:buNone/>
              <a:defRPr/>
            </a:pPr>
            <a:r>
              <a:rPr kumimoji="0" lang="en-GB" sz="1200" b="1" i="0" u="none" strike="noStrike" kern="1200" cap="none" spc="0" normalizeH="0" baseline="0" noProof="0" dirty="0">
                <a:ln>
                  <a:noFill/>
                </a:ln>
                <a:solidFill>
                  <a:srgbClr val="009690"/>
                </a:solidFill>
                <a:effectLst/>
                <a:uLnTx/>
                <a:uFillTx/>
                <a:latin typeface="Arial"/>
                <a:cs typeface="Arial"/>
              </a:rPr>
              <a:t>Demographics:</a:t>
            </a:r>
            <a:r>
              <a:rPr lang="en-GB" sz="1200" b="1" dirty="0">
                <a:solidFill>
                  <a:srgbClr val="009690"/>
                </a:solidFill>
                <a:latin typeface="Arial"/>
                <a:cs typeface="Arial"/>
              </a:rPr>
              <a:t> </a:t>
            </a:r>
            <a:endParaRPr lang="en-GB" sz="1200" dirty="0">
              <a:solidFill>
                <a:srgbClr val="009690"/>
              </a:solidFill>
              <a:latin typeface="Arial"/>
              <a:cs typeface="Arial"/>
            </a:endParaRPr>
          </a:p>
          <a:p>
            <a:pPr>
              <a:spcAft>
                <a:spcPts val="400"/>
              </a:spcAft>
              <a:defRPr/>
            </a:pPr>
            <a:r>
              <a:rPr lang="en-GB" sz="1200" dirty="0">
                <a:solidFill>
                  <a:srgbClr val="5C5B5A"/>
                </a:solidFill>
                <a:latin typeface="Arial"/>
                <a:cs typeface="Arial"/>
              </a:rPr>
              <a:t>Those who are bisexual (54%)</a:t>
            </a:r>
          </a:p>
          <a:p>
            <a:pPr>
              <a:spcAft>
                <a:spcPts val="400"/>
              </a:spcAft>
              <a:defRPr/>
            </a:pPr>
            <a:r>
              <a:rPr lang="en-GB" sz="1200" dirty="0">
                <a:solidFill>
                  <a:srgbClr val="5C5B5A"/>
                </a:solidFill>
                <a:latin typeface="Arial"/>
                <a:cs typeface="Arial"/>
              </a:rPr>
              <a:t>Those with a disability (53%) including those with mental ill health (70%), a learning disability (64%), a mobility disability (42%) or other disability (50%)</a:t>
            </a:r>
          </a:p>
          <a:p>
            <a:pPr>
              <a:spcAft>
                <a:spcPts val="400"/>
              </a:spcAft>
              <a:defRPr/>
            </a:pPr>
            <a:r>
              <a:rPr lang="en-GB" sz="1200" dirty="0">
                <a:solidFill>
                  <a:srgbClr val="5C5B5A"/>
                </a:solidFill>
                <a:latin typeface="Arial"/>
                <a:cs typeface="Arial"/>
              </a:rPr>
              <a:t>Those aged 16-24 (44%) or 25-44 (44%)</a:t>
            </a:r>
          </a:p>
          <a:p>
            <a:pPr>
              <a:spcAft>
                <a:spcPts val="400"/>
              </a:spcAft>
              <a:defRPr/>
            </a:pPr>
            <a:r>
              <a:rPr lang="en-GB" sz="1200" dirty="0">
                <a:solidFill>
                  <a:srgbClr val="5C5B5A"/>
                </a:solidFill>
                <a:latin typeface="Arial"/>
                <a:cs typeface="Arial"/>
              </a:rPr>
              <a:t>Respondents from Minority Ethnic Groups (43%), specifically those who are Black or Black British (49%)</a:t>
            </a:r>
          </a:p>
          <a:p>
            <a:pPr>
              <a:spcAft>
                <a:spcPts val="400"/>
              </a:spcAft>
              <a:defRPr/>
            </a:pPr>
            <a:r>
              <a:rPr lang="en-GB" sz="1200" dirty="0">
                <a:solidFill>
                  <a:srgbClr val="5C5B5A"/>
                </a:solidFill>
                <a:latin typeface="Arial"/>
                <a:cs typeface="Arial"/>
              </a:rPr>
              <a:t>Female respondents (40%)</a:t>
            </a:r>
          </a:p>
          <a:p>
            <a:pPr marL="0" marR="0" lvl="0" indent="0" defTabSz="914400" rtl="0" eaLnBrk="1" fontAlgn="auto" latinLnBrk="0" hangingPunct="1">
              <a:lnSpc>
                <a:spcPct val="100000"/>
              </a:lnSpc>
              <a:spcBef>
                <a:spcPts val="0"/>
              </a:spcBef>
              <a:spcAft>
                <a:spcPts val="400"/>
              </a:spcAft>
              <a:buClrTx/>
              <a:buSzTx/>
              <a:buNone/>
              <a:tabLst/>
              <a:defRPr/>
            </a:pPr>
            <a:r>
              <a:rPr lang="en-GB" sz="1200" b="1" dirty="0">
                <a:solidFill>
                  <a:srgbClr val="009690"/>
                </a:solidFill>
                <a:latin typeface="Arial"/>
                <a:cs typeface="Arial"/>
              </a:rPr>
              <a:t>Individual and/or family circumstance:</a:t>
            </a:r>
          </a:p>
          <a:p>
            <a:pPr>
              <a:spcAft>
                <a:spcPts val="400"/>
              </a:spcAft>
              <a:defRPr/>
            </a:pPr>
            <a:r>
              <a:rPr lang="en-GB" sz="1200" dirty="0">
                <a:solidFill>
                  <a:srgbClr val="5C5B5A"/>
                </a:solidFill>
                <a:latin typeface="Arial"/>
                <a:cs typeface="Arial"/>
              </a:rPr>
              <a:t>Those not in work due to ill health or disability (60%)</a:t>
            </a:r>
          </a:p>
          <a:p>
            <a:pPr>
              <a:spcAft>
                <a:spcPts val="400"/>
              </a:spcAft>
              <a:defRPr/>
            </a:pPr>
            <a:r>
              <a:rPr lang="en-GB" sz="1200" dirty="0">
                <a:solidFill>
                  <a:srgbClr val="5C5B5A"/>
                </a:solidFill>
                <a:latin typeface="Arial"/>
                <a:cs typeface="Arial"/>
              </a:rPr>
              <a:t>Those with a physical or mental condition lasting longer than 12 months (50%), specifically those whose condition reduces their ability to do activities a lot (58%)</a:t>
            </a:r>
          </a:p>
          <a:p>
            <a:pPr>
              <a:spcAft>
                <a:spcPts val="400"/>
              </a:spcAft>
              <a:defRPr/>
            </a:pPr>
            <a:r>
              <a:rPr lang="en-GB" sz="1200" dirty="0">
                <a:solidFill>
                  <a:srgbClr val="5C5B5A"/>
                </a:solidFill>
                <a:latin typeface="Arial"/>
                <a:cs typeface="Arial"/>
              </a:rPr>
              <a:t>Those with children under 5 years old (48%)</a:t>
            </a:r>
          </a:p>
          <a:p>
            <a:pPr>
              <a:spcAft>
                <a:spcPts val="400"/>
              </a:spcAft>
              <a:defRPr/>
            </a:pPr>
            <a:r>
              <a:rPr lang="en-GB" sz="1200" dirty="0">
                <a:solidFill>
                  <a:srgbClr val="5C5B5A"/>
                </a:solidFill>
                <a:latin typeface="Arial"/>
                <a:cs typeface="Arial"/>
              </a:rPr>
              <a:t>Those earning up to £15,599 (47%)</a:t>
            </a:r>
          </a:p>
          <a:p>
            <a:pPr>
              <a:spcAft>
                <a:spcPts val="400"/>
              </a:spcAft>
              <a:defRPr/>
            </a:pPr>
            <a:r>
              <a:rPr lang="en-GB" sz="1200" dirty="0">
                <a:solidFill>
                  <a:srgbClr val="5C5B5A"/>
                </a:solidFill>
                <a:latin typeface="Arial"/>
                <a:cs typeface="Arial"/>
              </a:rPr>
              <a:t>Those who currently have caring responsibilities (43%) or previously have (51%)</a:t>
            </a:r>
          </a:p>
          <a:p>
            <a:pPr>
              <a:spcAft>
                <a:spcPts val="400"/>
              </a:spcAft>
              <a:defRPr/>
            </a:pPr>
            <a:r>
              <a:rPr lang="en-GB" sz="1200" dirty="0">
                <a:solidFill>
                  <a:srgbClr val="5C5B5A"/>
                </a:solidFill>
                <a:latin typeface="Arial"/>
                <a:cs typeface="Arial"/>
              </a:rPr>
              <a:t>Those renting their home (43%) including from a Local Authority / Council (44%), or a Housing Association / Trust (41%) </a:t>
            </a:r>
          </a:p>
          <a:p>
            <a:pPr marL="0" marR="0" lvl="0" indent="0" defTabSz="914400" rtl="0" eaLnBrk="1" fontAlgn="auto" latinLnBrk="0" hangingPunct="1">
              <a:lnSpc>
                <a:spcPct val="100000"/>
              </a:lnSpc>
              <a:spcBef>
                <a:spcPts val="0"/>
              </a:spcBef>
              <a:spcAft>
                <a:spcPts val="400"/>
              </a:spcAft>
              <a:buClrTx/>
              <a:buSzTx/>
              <a:buNone/>
              <a:tabLst/>
              <a:defRPr/>
            </a:pPr>
            <a:endParaRPr lang="en-GB" sz="1200" b="1" dirty="0">
              <a:solidFill>
                <a:srgbClr val="009690"/>
              </a:solidFill>
              <a:latin typeface="Arial"/>
              <a:cs typeface="Arial"/>
            </a:endParaRPr>
          </a:p>
          <a:p>
            <a:pPr marL="171450" marR="0" lvl="0" indent="-171450"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endParaRPr lang="en-GB" sz="1200" dirty="0">
              <a:solidFill>
                <a:srgbClr val="5C5B5A"/>
              </a:solidFill>
              <a:highlight>
                <a:srgbClr val="FFFF00"/>
              </a:highlight>
              <a:latin typeface="Arial"/>
              <a:cs typeface="Arial"/>
            </a:endParaRPr>
          </a:p>
          <a:p>
            <a:pPr marL="171450" marR="0" lvl="0" indent="-171450"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endParaRPr lang="en-GB" sz="1200" dirty="0">
              <a:solidFill>
                <a:srgbClr val="5C5B5A"/>
              </a:solidFill>
              <a:highlight>
                <a:srgbClr val="FFFF00"/>
              </a:highlight>
              <a:latin typeface="Arial"/>
              <a:cs typeface="Arial"/>
            </a:endParaRP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kumimoji="0" lang="en-GB" sz="1200" b="0"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endParaRPr>
          </a:p>
        </p:txBody>
      </p:sp>
      <p:sp>
        <p:nvSpPr>
          <p:cNvPr id="2" name="Text Placeholder 1">
            <a:extLst>
              <a:ext uri="{FF2B5EF4-FFF2-40B4-BE49-F238E27FC236}">
                <a16:creationId xmlns:a16="http://schemas.microsoft.com/office/drawing/2014/main" id="{370A605A-28E8-8E5F-237B-1B3A0B6F859F}"/>
              </a:ext>
            </a:extLst>
          </p:cNvPr>
          <p:cNvSpPr txBox="1">
            <a:spLocks noGrp="1"/>
          </p:cNvSpPr>
          <p:nvPr>
            <p:ph type="body" sz="quarter" idx="11"/>
          </p:nvPr>
        </p:nvSpPr>
        <p:spPr>
          <a:xfrm>
            <a:off x="504694" y="5858681"/>
            <a:ext cx="4743145" cy="239298"/>
          </a:xfrm>
          <a:prstGeom prst="rect">
            <a:avLst/>
          </a:prstGeom>
          <a:noFill/>
        </p:spPr>
        <p:txBody>
          <a:bodyPr vert="horz" wrap="square" lIns="91440" tIns="45720" rIns="91440" bIns="45720" rtlCol="0" anchor="t">
            <a:spAutoFit/>
          </a:bodyPr>
          <a:lstStyle/>
          <a:p>
            <a:r>
              <a:rPr lang="en-GB" sz="1000" dirty="0">
                <a:solidFill>
                  <a:schemeClr val="bg1">
                    <a:lumMod val="50000"/>
                  </a:schemeClr>
                </a:solidFill>
                <a:latin typeface="Arial"/>
                <a:cs typeface="Arial"/>
              </a:rPr>
              <a:t> * Subgroup analysis uses merged data from S11, 12 and 13 combined</a:t>
            </a:r>
            <a:endParaRPr lang="en-GB" sz="1000" dirty="0">
              <a:solidFill>
                <a:schemeClr val="bg1">
                  <a:lumMod val="50000"/>
                </a:schemeClr>
              </a:solidFill>
              <a:latin typeface="Arial" panose="020B0604020202020204" pitchFamily="34" charset="0"/>
              <a:cs typeface="Arial" panose="020B0604020202020204" pitchFamily="34" charset="0"/>
            </a:endParaRPr>
          </a:p>
        </p:txBody>
      </p:sp>
      <p:sp>
        <p:nvSpPr>
          <p:cNvPr id="3" name="Footer Placeholder 4">
            <a:extLst>
              <a:ext uri="{FF2B5EF4-FFF2-40B4-BE49-F238E27FC236}">
                <a16:creationId xmlns:a16="http://schemas.microsoft.com/office/drawing/2014/main" id="{8910D59F-75A6-C05E-BD6A-51B76EC082F0}"/>
              </a:ext>
            </a:extLst>
          </p:cNvPr>
          <p:cNvSpPr txBox="1">
            <a:spLocks/>
          </p:cNvSpPr>
          <p:nvPr/>
        </p:nvSpPr>
        <p:spPr>
          <a:xfrm>
            <a:off x="443111" y="6199317"/>
            <a:ext cx="10604334" cy="53009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rPr>
              <a:t>A1. Where 0 is “not at all” and 10 is “completely”… A2. Where 0 is “not at all” and 10 is “completely”… Unweighted base: Greater Manchester Residents Surveys 11-13, 4551</a:t>
            </a:r>
          </a:p>
        </p:txBody>
      </p:sp>
    </p:spTree>
    <p:custDataLst>
      <p:tags r:id="rId1"/>
    </p:custDataLst>
    <p:extLst>
      <p:ext uri="{BB962C8B-B14F-4D97-AF65-F5344CB8AC3E}">
        <p14:creationId xmlns:p14="http://schemas.microsoft.com/office/powerpoint/2010/main" val="36940777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3">
            <a:extLst>
              <a:ext uri="{FF2B5EF4-FFF2-40B4-BE49-F238E27FC236}">
                <a16:creationId xmlns:a16="http://schemas.microsoft.com/office/drawing/2014/main" id="{A366E12D-AC3F-42D6-8455-74D614471728}"/>
              </a:ext>
            </a:extLst>
          </p:cNvPr>
          <p:cNvSpPr>
            <a:spLocks noGrp="1"/>
          </p:cNvSpPr>
          <p:nvPr>
            <p:ph type="title"/>
          </p:nvPr>
        </p:nvSpPr>
        <p:spPr>
          <a:xfrm>
            <a:off x="421336" y="184507"/>
            <a:ext cx="11288063" cy="830997"/>
          </a:xfrm>
        </p:spPr>
        <p:txBody>
          <a:bodyPr vert="horz" wrap="square" lIns="0" tIns="0" rIns="0" bIns="0" rtlCol="0" anchor="t" anchorCtr="0">
            <a:spAutoFit/>
          </a:bodyPr>
          <a:lstStyle/>
          <a:p>
            <a:pPr>
              <a:lnSpc>
                <a:spcPct val="100000"/>
              </a:lnSpc>
            </a:pPr>
            <a:r>
              <a:rPr lang="en-GB" sz="1800" b="1" dirty="0">
                <a:solidFill>
                  <a:srgbClr val="5C5B5A"/>
                </a:solidFill>
                <a:latin typeface="Arial"/>
                <a:ea typeface="+mn-ea"/>
                <a:cs typeface="+mn-cs"/>
              </a:rPr>
              <a:t>Around 2 in 3 </a:t>
            </a:r>
            <a:r>
              <a:rPr lang="en-GB" sz="1800" b="1" dirty="0">
                <a:solidFill>
                  <a:schemeClr val="tx1">
                    <a:lumMod val="65000"/>
                    <a:lumOff val="35000"/>
                  </a:schemeClr>
                </a:solidFill>
                <a:latin typeface="Arial"/>
                <a:ea typeface="+mn-ea"/>
                <a:cs typeface="+mn-cs"/>
              </a:rPr>
              <a:t>respondents feel very highly or highly that the </a:t>
            </a:r>
            <a:r>
              <a:rPr lang="en-GB" sz="1800" b="1" dirty="0">
                <a:solidFill>
                  <a:srgbClr val="009690"/>
                </a:solidFill>
                <a:latin typeface="Arial"/>
                <a:ea typeface="+mn-ea"/>
                <a:cs typeface="+mn-cs"/>
              </a:rPr>
              <a:t>things they do in life are worthwhile. </a:t>
            </a:r>
            <a:r>
              <a:rPr lang="en-GB" sz="1800" b="1" dirty="0">
                <a:solidFill>
                  <a:schemeClr val="tx1">
                    <a:lumMod val="65000"/>
                    <a:lumOff val="35000"/>
                  </a:schemeClr>
                </a:solidFill>
                <a:latin typeface="Arial"/>
                <a:ea typeface="+mn-ea"/>
                <a:cs typeface="+mn-cs"/>
              </a:rPr>
              <a:t>However, disabled respondents and those who rent their homes are less likely to feel that this is the case</a:t>
            </a:r>
            <a:endParaRPr lang="en-GB" sz="1800" b="1" dirty="0">
              <a:solidFill>
                <a:schemeClr val="tx1">
                  <a:lumMod val="65000"/>
                  <a:lumOff val="35000"/>
                </a:schemeClr>
              </a:solidFill>
              <a:latin typeface="Arial"/>
              <a:ea typeface="+mn-ea"/>
              <a:cs typeface="Arial"/>
            </a:endParaRPr>
          </a:p>
        </p:txBody>
      </p:sp>
      <p:sp>
        <p:nvSpPr>
          <p:cNvPr id="27" name="TextBox 26">
            <a:extLst>
              <a:ext uri="{FF2B5EF4-FFF2-40B4-BE49-F238E27FC236}">
                <a16:creationId xmlns:a16="http://schemas.microsoft.com/office/drawing/2014/main" id="{8F4A9E68-6AB0-4D51-AE80-1E43340FC2A7}"/>
              </a:ext>
            </a:extLst>
          </p:cNvPr>
          <p:cNvSpPr txBox="1"/>
          <p:nvPr/>
        </p:nvSpPr>
        <p:spPr>
          <a:xfrm>
            <a:off x="2379500" y="1008386"/>
            <a:ext cx="6616718" cy="3231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500" b="1" i="0" strike="noStrike" kern="1200" cap="none" spc="0" normalizeH="0" baseline="0" noProof="0">
                <a:ln>
                  <a:noFill/>
                </a:ln>
                <a:solidFill>
                  <a:srgbClr val="5C5B5A"/>
                </a:solidFill>
                <a:effectLst/>
                <a:uLnTx/>
                <a:uFillTx/>
                <a:latin typeface="Arial"/>
                <a:ea typeface="+mn-ea"/>
                <a:cs typeface="+mn-cs"/>
              </a:rPr>
              <a:t>To what extent are the things you do in your life worthwhile?</a:t>
            </a:r>
          </a:p>
        </p:txBody>
      </p:sp>
      <p:sp>
        <p:nvSpPr>
          <p:cNvPr id="7" name="Content Placeholder 32">
            <a:extLst>
              <a:ext uri="{FF2B5EF4-FFF2-40B4-BE49-F238E27FC236}">
                <a16:creationId xmlns:a16="http://schemas.microsoft.com/office/drawing/2014/main" id="{F1CBA902-B9F8-2EBC-FAE5-39C587433DC6}"/>
              </a:ext>
            </a:extLst>
          </p:cNvPr>
          <p:cNvSpPr txBox="1">
            <a:spLocks/>
          </p:cNvSpPr>
          <p:nvPr/>
        </p:nvSpPr>
        <p:spPr>
          <a:xfrm>
            <a:off x="9700134" y="1312398"/>
            <a:ext cx="2397429" cy="3803812"/>
          </a:xfrm>
          <a:prstGeom prst="rect">
            <a:avLst/>
          </a:prstGeom>
          <a:solidFill>
            <a:schemeClr val="bg1"/>
          </a:solidFill>
          <a:ln>
            <a:solidFill>
              <a:srgbClr val="5C5B5A"/>
            </a:solidFill>
          </a:ln>
        </p:spPr>
        <p:txBody>
          <a:bodyPr wrap="square" lIns="90000" tIns="90000" rIns="90000" bIns="9000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300"/>
              </a:spcBef>
              <a:spcAft>
                <a:spcPts val="300"/>
              </a:spcAft>
              <a:buNone/>
              <a:defRPr/>
            </a:pPr>
            <a:r>
              <a:rPr kumimoji="0" lang="en-GB" sz="1200" b="1" i="0" u="none" strike="noStrike" kern="1200" cap="none" spc="0" normalizeH="0" baseline="0" noProof="0" dirty="0">
                <a:ln>
                  <a:noFill/>
                </a:ln>
                <a:solidFill>
                  <a:srgbClr val="5C5B5A"/>
                </a:solidFill>
                <a:effectLst/>
                <a:uLnTx/>
                <a:uFillTx/>
                <a:latin typeface="Arial"/>
                <a:cs typeface="Arial"/>
              </a:rPr>
              <a:t>% </a:t>
            </a:r>
            <a:r>
              <a:rPr lang="en-GB" sz="1200" b="1" dirty="0">
                <a:solidFill>
                  <a:srgbClr val="5C5B5A"/>
                </a:solidFill>
                <a:latin typeface="Arial"/>
                <a:cs typeface="Arial"/>
              </a:rPr>
              <a:t>who felt that the things they do in their life are not at all worthwhile c</a:t>
            </a:r>
            <a:r>
              <a:rPr kumimoji="0" lang="en-GB" sz="1200" b="1" i="0" u="none" strike="noStrike" kern="1200" cap="none" spc="0" normalizeH="0" baseline="0" noProof="0" dirty="0" err="1">
                <a:ln>
                  <a:noFill/>
                </a:ln>
                <a:solidFill>
                  <a:srgbClr val="5C5B5A"/>
                </a:solidFill>
                <a:effectLst/>
                <a:uLnTx/>
                <a:uFillTx/>
                <a:latin typeface="Arial"/>
                <a:cs typeface="Arial"/>
              </a:rPr>
              <a:t>ompared</a:t>
            </a:r>
            <a:r>
              <a:rPr kumimoji="0" lang="en-GB" sz="1200" b="1" i="0" u="none" strike="noStrike" kern="1200" cap="none" spc="0" normalizeH="0" baseline="0" noProof="0" dirty="0">
                <a:ln>
                  <a:noFill/>
                </a:ln>
                <a:solidFill>
                  <a:srgbClr val="5C5B5A"/>
                </a:solidFill>
                <a:effectLst/>
                <a:uLnTx/>
                <a:uFillTx/>
                <a:latin typeface="Arial"/>
                <a:cs typeface="Arial"/>
              </a:rPr>
              <a:t> to GM average (13</a:t>
            </a:r>
            <a:r>
              <a:rPr lang="en-GB" sz="1200" b="1" dirty="0">
                <a:solidFill>
                  <a:srgbClr val="5C5B5A"/>
                </a:solidFill>
                <a:latin typeface="Arial"/>
                <a:cs typeface="Arial"/>
              </a:rPr>
              <a:t>%)*:</a:t>
            </a:r>
            <a:endParaRPr kumimoji="0" lang="en-GB" sz="1200" b="1"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300"/>
              </a:spcBef>
              <a:spcAft>
                <a:spcPts val="300"/>
              </a:spcAft>
              <a:buClrTx/>
              <a:buSzTx/>
              <a:buFont typeface="Arial" panose="020B0604020202020204" pitchFamily="34" charset="0"/>
              <a:buNone/>
              <a:tabLst/>
              <a:defRPr/>
            </a:pPr>
            <a:r>
              <a:rPr kumimoji="0" lang="en-GB" sz="1200" b="1"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Demographics:</a:t>
            </a:r>
          </a:p>
          <a:p>
            <a:pPr>
              <a:spcBef>
                <a:spcPts val="300"/>
              </a:spcBef>
              <a:spcAft>
                <a:spcPts val="300"/>
              </a:spcAft>
              <a:defRPr/>
            </a:pPr>
            <a:r>
              <a:rPr lang="en-GB" sz="1200" dirty="0">
                <a:solidFill>
                  <a:srgbClr val="5C5B5A"/>
                </a:solidFill>
                <a:latin typeface="Arial" panose="020B0604020202020204" pitchFamily="34" charset="0"/>
                <a:cs typeface="Arial" panose="020B0604020202020204" pitchFamily="34" charset="0"/>
              </a:rPr>
              <a:t>Those who have a disability (22%), including mental ill health (34%), a mobility disability (18%) or sensory disability (19%)</a:t>
            </a:r>
          </a:p>
          <a:p>
            <a:pPr>
              <a:spcBef>
                <a:spcPts val="300"/>
              </a:spcBef>
              <a:spcAft>
                <a:spcPts val="300"/>
              </a:spcAft>
              <a:defRPr/>
            </a:pPr>
            <a:r>
              <a:rPr kumimoji="0" lang="en-GB" sz="1200" b="0"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Those who are not heterosexual (19%)</a:t>
            </a:r>
          </a:p>
          <a:p>
            <a:pPr>
              <a:spcBef>
                <a:spcPts val="300"/>
              </a:spcBef>
              <a:spcAft>
                <a:spcPts val="300"/>
              </a:spcAft>
              <a:defRPr/>
            </a:pPr>
            <a:r>
              <a:rPr kumimoji="0" lang="en-GB" sz="1200" b="0"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Those aged 16-24 (17%)</a:t>
            </a:r>
          </a:p>
          <a:p>
            <a:pPr marL="0" marR="0" lvl="0" indent="0" algn="l" defTabSz="914400" rtl="0" eaLnBrk="1" fontAlgn="auto" latinLnBrk="0" hangingPunct="1">
              <a:lnSpc>
                <a:spcPct val="90000"/>
              </a:lnSpc>
              <a:spcBef>
                <a:spcPts val="300"/>
              </a:spcBef>
              <a:spcAft>
                <a:spcPts val="300"/>
              </a:spcAft>
              <a:buClrTx/>
              <a:buSzTx/>
              <a:buFont typeface="Arial" panose="020B0604020202020204" pitchFamily="34" charset="0"/>
              <a:buNone/>
              <a:tabLst/>
              <a:defRPr/>
            </a:pPr>
            <a:r>
              <a:rPr kumimoji="0" lang="en-GB" sz="1200" b="1"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Individual and/or family circumstance:</a:t>
            </a:r>
          </a:p>
          <a:p>
            <a:pPr>
              <a:spcBef>
                <a:spcPts val="300"/>
              </a:spcBef>
              <a:spcAft>
                <a:spcPts val="300"/>
              </a:spcAft>
              <a:defRPr/>
            </a:pPr>
            <a:r>
              <a:rPr kumimoji="0" lang="en-GB" sz="1200" b="0" i="0" u="none" strike="noStrike" kern="1200" cap="none" spc="0" normalizeH="0" baseline="0" noProof="0" dirty="0">
                <a:ln>
                  <a:noFill/>
                </a:ln>
                <a:solidFill>
                  <a:srgbClr val="5C5B5A"/>
                </a:solidFill>
                <a:effectLst/>
                <a:uLnTx/>
                <a:uFillTx/>
                <a:latin typeface="Arial"/>
                <a:cs typeface="Arial"/>
              </a:rPr>
              <a:t>Those who rent their home (17%)</a:t>
            </a:r>
          </a:p>
          <a:p>
            <a:pPr>
              <a:spcBef>
                <a:spcPts val="300"/>
              </a:spcBef>
              <a:spcAft>
                <a:spcPts val="300"/>
              </a:spcAft>
              <a:defRPr/>
            </a:pPr>
            <a:r>
              <a:rPr lang="en-GB" sz="1200" dirty="0">
                <a:solidFill>
                  <a:srgbClr val="5C5B5A"/>
                </a:solidFill>
                <a:latin typeface="Arial"/>
                <a:cs typeface="Arial"/>
              </a:rPr>
              <a:t>Those living in single person households (16%)</a:t>
            </a:r>
            <a:endParaRPr lang="en-GB" sz="1200" b="0" i="0" u="none" strike="noStrike" kern="1200" cap="none" spc="0" normalizeH="0" baseline="0" noProof="0" dirty="0">
              <a:ln>
                <a:noFill/>
              </a:ln>
              <a:solidFill>
                <a:srgbClr val="5C5B5A"/>
              </a:solidFill>
              <a:effectLst/>
              <a:uLnTx/>
              <a:uFillTx/>
              <a:latin typeface="Arial"/>
              <a:cs typeface="Arial"/>
            </a:endParaRPr>
          </a:p>
        </p:txBody>
      </p:sp>
      <p:grpSp>
        <p:nvGrpSpPr>
          <p:cNvPr id="9" name="Group 8" descr="Line chart showing people's feelings that the things they do are worthwhile. 23% reported very high levels of satisfaction in July, down from 25% in May.  ">
            <a:extLst>
              <a:ext uri="{FF2B5EF4-FFF2-40B4-BE49-F238E27FC236}">
                <a16:creationId xmlns:a16="http://schemas.microsoft.com/office/drawing/2014/main" id="{B868FACE-641A-FBFD-AF3E-EC2126413CCB}"/>
              </a:ext>
            </a:extLst>
          </p:cNvPr>
          <p:cNvGrpSpPr/>
          <p:nvPr/>
        </p:nvGrpSpPr>
        <p:grpSpPr>
          <a:xfrm>
            <a:off x="655103" y="1586140"/>
            <a:ext cx="11536897" cy="4835212"/>
            <a:chOff x="655103" y="1586140"/>
            <a:chExt cx="11536897" cy="4835212"/>
          </a:xfrm>
        </p:grpSpPr>
        <p:graphicFrame>
          <p:nvGraphicFramePr>
            <p:cNvPr id="5" name="Chart 4" descr="Line chart showing people's feelings that the things they do are worthwhile. 25% reported very high levels of satisfaction in Feb, up from 23% in Nov.  ">
              <a:extLst>
                <a:ext uri="{FF2B5EF4-FFF2-40B4-BE49-F238E27FC236}">
                  <a16:creationId xmlns:a16="http://schemas.microsoft.com/office/drawing/2014/main" id="{05C031EA-1D57-53F9-F194-62BC9BF081A9}"/>
                </a:ext>
              </a:extLst>
            </p:cNvPr>
            <p:cNvGraphicFramePr>
              <a:graphicFrameLocks/>
            </p:cNvGraphicFramePr>
            <p:nvPr/>
          </p:nvGraphicFramePr>
          <p:xfrm>
            <a:off x="734799" y="1586140"/>
            <a:ext cx="11442459" cy="159907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 name="Chart 1" descr="Bar chart showing people's feelings that the things they do are worthwhile. 28% reported very high levels of satisfaction in July.  ">
              <a:extLst>
                <a:ext uri="{FF2B5EF4-FFF2-40B4-BE49-F238E27FC236}">
                  <a16:creationId xmlns:a16="http://schemas.microsoft.com/office/drawing/2014/main" id="{81F41478-D068-4200-A035-1B7110E6F386}"/>
                </a:ext>
              </a:extLst>
            </p:cNvPr>
            <p:cNvGraphicFramePr>
              <a:graphicFrameLocks/>
            </p:cNvGraphicFramePr>
            <p:nvPr/>
          </p:nvGraphicFramePr>
          <p:xfrm>
            <a:off x="655104" y="4337176"/>
            <a:ext cx="11536896" cy="208417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Chart 2" descr="Bar chart showing people's feelings that the things they do are worthwhile. 28% reported very high levels of satisfaction in July.  ">
              <a:extLst>
                <a:ext uri="{FF2B5EF4-FFF2-40B4-BE49-F238E27FC236}">
                  <a16:creationId xmlns:a16="http://schemas.microsoft.com/office/drawing/2014/main" id="{2C16D9C8-766F-8F0C-B528-BD897D001504}"/>
                </a:ext>
              </a:extLst>
            </p:cNvPr>
            <p:cNvGraphicFramePr>
              <a:graphicFrameLocks/>
            </p:cNvGraphicFramePr>
            <p:nvPr/>
          </p:nvGraphicFramePr>
          <p:xfrm>
            <a:off x="655104" y="3451204"/>
            <a:ext cx="11536896" cy="1599073"/>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4" name="Chart 3" descr="Bar chart showing people's feelings that the things they do are worthwhile. 28% reported very high levels of satisfaction in July.  ">
              <a:extLst>
                <a:ext uri="{FF2B5EF4-FFF2-40B4-BE49-F238E27FC236}">
                  <a16:creationId xmlns:a16="http://schemas.microsoft.com/office/drawing/2014/main" id="{7462887C-713C-CC98-6A62-DA58182A8669}"/>
                </a:ext>
              </a:extLst>
            </p:cNvPr>
            <p:cNvGraphicFramePr>
              <a:graphicFrameLocks/>
            </p:cNvGraphicFramePr>
            <p:nvPr/>
          </p:nvGraphicFramePr>
          <p:xfrm>
            <a:off x="655103" y="2231762"/>
            <a:ext cx="11442459" cy="1599073"/>
          </p:xfrm>
          <a:graphic>
            <a:graphicData uri="http://schemas.openxmlformats.org/drawingml/2006/chart">
              <c:chart xmlns:c="http://schemas.openxmlformats.org/drawingml/2006/chart" xmlns:r="http://schemas.openxmlformats.org/officeDocument/2006/relationships" r:id="rId7"/>
            </a:graphicData>
          </a:graphic>
        </p:graphicFrame>
      </p:grpSp>
      <p:sp>
        <p:nvSpPr>
          <p:cNvPr id="10" name="TextBox 9">
            <a:extLst>
              <a:ext uri="{FF2B5EF4-FFF2-40B4-BE49-F238E27FC236}">
                <a16:creationId xmlns:a16="http://schemas.microsoft.com/office/drawing/2014/main" id="{9F9BBAC6-D0DD-97CC-017F-6CA7434387B2}"/>
              </a:ext>
            </a:extLst>
          </p:cNvPr>
          <p:cNvSpPr txBox="1"/>
          <p:nvPr/>
        </p:nvSpPr>
        <p:spPr>
          <a:xfrm>
            <a:off x="9511262" y="5216980"/>
            <a:ext cx="2586301" cy="400110"/>
          </a:xfrm>
          <a:prstGeom prst="rect">
            <a:avLst/>
          </a:prstGeom>
          <a:noFill/>
        </p:spPr>
        <p:txBody>
          <a:bodyPr wrap="square" lIns="91440" tIns="45720" rIns="91440" bIns="45720" anchor="t">
            <a:spAutoFit/>
          </a:bodyPr>
          <a:lstStyle/>
          <a:p>
            <a:pPr algn="ctr"/>
            <a:r>
              <a:rPr lang="en-GB" sz="1000" dirty="0">
                <a:solidFill>
                  <a:schemeClr val="bg1">
                    <a:lumMod val="50000"/>
                  </a:schemeClr>
                </a:solidFill>
                <a:latin typeface="Arial"/>
                <a:cs typeface="Arial"/>
              </a:rPr>
              <a:t> * Subgroup analysis uses merged data from  S11-13</a:t>
            </a:r>
          </a:p>
        </p:txBody>
      </p:sp>
      <p:sp>
        <p:nvSpPr>
          <p:cNvPr id="44" name="TextBox 43">
            <a:extLst>
              <a:ext uri="{FF2B5EF4-FFF2-40B4-BE49-F238E27FC236}">
                <a16:creationId xmlns:a16="http://schemas.microsoft.com/office/drawing/2014/main" id="{B3317D66-C670-484F-AC1A-914AAE2AE94C}"/>
              </a:ext>
              <a:ext uri="{C183D7F6-B498-43B3-948B-1728B52AA6E4}">
                <adec:decorative xmlns:adec="http://schemas.microsoft.com/office/drawing/2017/decorative" val="1"/>
              </a:ext>
            </a:extLst>
          </p:cNvPr>
          <p:cNvSpPr txBox="1"/>
          <p:nvPr/>
        </p:nvSpPr>
        <p:spPr>
          <a:xfrm>
            <a:off x="291550" y="1762553"/>
            <a:ext cx="1297349" cy="276999"/>
          </a:xfrm>
          <a:prstGeom prst="rect">
            <a:avLst/>
          </a:prstGeom>
          <a:noFill/>
          <a:ln>
            <a:solidFill>
              <a:srgbClr val="5C5B5A"/>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Very high (9-10)</a:t>
            </a:r>
          </a:p>
        </p:txBody>
      </p:sp>
      <p:sp>
        <p:nvSpPr>
          <p:cNvPr id="41" name="TextBox 40">
            <a:extLst>
              <a:ext uri="{FF2B5EF4-FFF2-40B4-BE49-F238E27FC236}">
                <a16:creationId xmlns:a16="http://schemas.microsoft.com/office/drawing/2014/main" id="{E87BBB1F-642E-4467-9E74-587F1EC68BC8}"/>
              </a:ext>
              <a:ext uri="{C183D7F6-B498-43B3-948B-1728B52AA6E4}">
                <adec:decorative xmlns:adec="http://schemas.microsoft.com/office/drawing/2017/decorative" val="1"/>
              </a:ext>
            </a:extLst>
          </p:cNvPr>
          <p:cNvSpPr txBox="1"/>
          <p:nvPr/>
        </p:nvSpPr>
        <p:spPr>
          <a:xfrm>
            <a:off x="291549" y="2700620"/>
            <a:ext cx="1297349" cy="276999"/>
          </a:xfrm>
          <a:prstGeom prst="rect">
            <a:avLst/>
          </a:prstGeom>
          <a:noFill/>
          <a:ln>
            <a:solidFill>
              <a:srgbClr val="5C5B5A"/>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High (7-8)</a:t>
            </a:r>
          </a:p>
        </p:txBody>
      </p:sp>
      <p:sp>
        <p:nvSpPr>
          <p:cNvPr id="42" name="TextBox 41">
            <a:extLst>
              <a:ext uri="{FF2B5EF4-FFF2-40B4-BE49-F238E27FC236}">
                <a16:creationId xmlns:a16="http://schemas.microsoft.com/office/drawing/2014/main" id="{FB10D84D-309B-44B2-A85D-5CA81A6EEEFA}"/>
              </a:ext>
              <a:ext uri="{C183D7F6-B498-43B3-948B-1728B52AA6E4}">
                <adec:decorative xmlns:adec="http://schemas.microsoft.com/office/drawing/2017/decorative" val="1"/>
              </a:ext>
            </a:extLst>
          </p:cNvPr>
          <p:cNvSpPr txBox="1"/>
          <p:nvPr/>
        </p:nvSpPr>
        <p:spPr>
          <a:xfrm>
            <a:off x="291548" y="4101649"/>
            <a:ext cx="1297349" cy="276999"/>
          </a:xfrm>
          <a:prstGeom prst="rect">
            <a:avLst/>
          </a:prstGeom>
          <a:noFill/>
          <a:ln>
            <a:solidFill>
              <a:srgbClr val="5C5B5A"/>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Medium (5-6)</a:t>
            </a:r>
          </a:p>
        </p:txBody>
      </p:sp>
      <p:sp>
        <p:nvSpPr>
          <p:cNvPr id="43" name="TextBox 42">
            <a:extLst>
              <a:ext uri="{FF2B5EF4-FFF2-40B4-BE49-F238E27FC236}">
                <a16:creationId xmlns:a16="http://schemas.microsoft.com/office/drawing/2014/main" id="{AB0DEA50-B81D-4B6C-9890-EE86E7CB278A}"/>
              </a:ext>
              <a:ext uri="{C183D7F6-B498-43B3-948B-1728B52AA6E4}">
                <adec:decorative xmlns:adec="http://schemas.microsoft.com/office/drawing/2017/decorative" val="1"/>
              </a:ext>
            </a:extLst>
          </p:cNvPr>
          <p:cNvSpPr txBox="1"/>
          <p:nvPr/>
        </p:nvSpPr>
        <p:spPr>
          <a:xfrm>
            <a:off x="291547" y="4867164"/>
            <a:ext cx="1297349" cy="276999"/>
          </a:xfrm>
          <a:prstGeom prst="rect">
            <a:avLst/>
          </a:prstGeom>
          <a:noFill/>
          <a:ln>
            <a:solidFill>
              <a:srgbClr val="5C5B5A"/>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Low (0-4)</a:t>
            </a:r>
          </a:p>
        </p:txBody>
      </p:sp>
      <p:sp>
        <p:nvSpPr>
          <p:cNvPr id="23" name="Footer Placeholder 4">
            <a:extLst>
              <a:ext uri="{FF2B5EF4-FFF2-40B4-BE49-F238E27FC236}">
                <a16:creationId xmlns:a16="http://schemas.microsoft.com/office/drawing/2014/main" id="{BD24FF10-0D0E-45CB-AE3C-FB09009413E5}"/>
              </a:ext>
            </a:extLst>
          </p:cNvPr>
          <p:cNvSpPr txBox="1">
            <a:spLocks/>
          </p:cNvSpPr>
          <p:nvPr/>
        </p:nvSpPr>
        <p:spPr>
          <a:xfrm>
            <a:off x="472700" y="6348610"/>
            <a:ext cx="11185333" cy="509390"/>
          </a:xfrm>
          <a:prstGeom prst="rect">
            <a:avLst/>
          </a:prstGeo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sz="1000" dirty="0">
                <a:solidFill>
                  <a:srgbClr val="5C5B5A"/>
                </a:solidFill>
                <a:latin typeface="Arial"/>
                <a:cs typeface="Arial"/>
              </a:rPr>
              <a:t>Q10. Overall, to what extent do you feel that the things you do in your life are worthwhile, on a scale of 0 to 10, where 0 is “not at all” and 10 is “completely”? / Unweighted base: Greater Manchester Residents Survey 7: 1488, Survey 8: 1612, Survey 9: 1560, Survey 10: 1546, Survey 11: 1460, Survey 12: 1551, Survey 13: 1540 Thresholds are applied to responses to convert the 11-point scale into the categories shown. Unweighted base: Greater Manchester Residents Survey 12, 1551. Survey 11+12+13= 4551 (all respondents). </a:t>
            </a:r>
          </a:p>
        </p:txBody>
      </p:sp>
      <p:sp>
        <p:nvSpPr>
          <p:cNvPr id="19" name="Slide Number Placeholder 4">
            <a:extLst>
              <a:ext uri="{FF2B5EF4-FFF2-40B4-BE49-F238E27FC236}">
                <a16:creationId xmlns:a16="http://schemas.microsoft.com/office/drawing/2014/main" id="{5A608B4B-B225-4410-B793-22CBFAF2FBF4}"/>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13093409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08162B-2138-B611-7B7C-BA4F555791B8}"/>
            </a:ext>
          </a:extLst>
        </p:cNvPr>
        <p:cNvGrpSpPr/>
        <p:nvPr/>
      </p:nvGrpSpPr>
      <p:grpSpPr>
        <a:xfrm>
          <a:off x="0" y="0"/>
          <a:ext cx="0" cy="0"/>
          <a:chOff x="0" y="0"/>
          <a:chExt cx="0" cy="0"/>
        </a:xfrm>
      </p:grpSpPr>
      <p:sp>
        <p:nvSpPr>
          <p:cNvPr id="26" name="Title 13">
            <a:extLst>
              <a:ext uri="{FF2B5EF4-FFF2-40B4-BE49-F238E27FC236}">
                <a16:creationId xmlns:a16="http://schemas.microsoft.com/office/drawing/2014/main" id="{B83C65AA-BC05-AB1A-C21C-FE846F4CEA9A}"/>
              </a:ext>
            </a:extLst>
          </p:cNvPr>
          <p:cNvSpPr>
            <a:spLocks noGrp="1"/>
          </p:cNvSpPr>
          <p:nvPr>
            <p:ph type="title"/>
          </p:nvPr>
        </p:nvSpPr>
        <p:spPr>
          <a:xfrm>
            <a:off x="421336" y="184507"/>
            <a:ext cx="11427363" cy="553998"/>
          </a:xfrm>
        </p:spPr>
        <p:txBody>
          <a:bodyPr vert="horz" wrap="square" lIns="0" tIns="0" rIns="0" bIns="0" rtlCol="0" anchor="t" anchorCtr="0">
            <a:spAutoFit/>
          </a:bodyPr>
          <a:lstStyle/>
          <a:p>
            <a:pPr>
              <a:lnSpc>
                <a:spcPct val="100000"/>
              </a:lnSpc>
            </a:pPr>
            <a:r>
              <a:rPr lang="en-GB" sz="1800" b="1" dirty="0">
                <a:solidFill>
                  <a:srgbClr val="5C5B5A"/>
                </a:solidFill>
                <a:latin typeface="Arial"/>
                <a:ea typeface="+mn-ea"/>
                <a:cs typeface="+mn-cs"/>
              </a:rPr>
              <a:t>3 in 5 said they feel very high or high </a:t>
            </a:r>
            <a:r>
              <a:rPr lang="en-GB" sz="1800" b="1" dirty="0">
                <a:solidFill>
                  <a:srgbClr val="009690"/>
                </a:solidFill>
                <a:latin typeface="Arial"/>
                <a:ea typeface="+mn-ea"/>
                <a:cs typeface="+mn-cs"/>
              </a:rPr>
              <a:t>levels of happiness</a:t>
            </a:r>
            <a:r>
              <a:rPr lang="en-GB" sz="1800" b="1" dirty="0">
                <a:solidFill>
                  <a:srgbClr val="5C5B5A"/>
                </a:solidFill>
                <a:latin typeface="Arial"/>
                <a:ea typeface="+mn-ea"/>
                <a:cs typeface="+mn-cs"/>
              </a:rPr>
              <a:t> – in line with May. As with other metrics, those less likely to feel happy include those with a disability and those who rent their home</a:t>
            </a:r>
          </a:p>
        </p:txBody>
      </p:sp>
      <p:sp>
        <p:nvSpPr>
          <p:cNvPr id="32" name="TextBox 31">
            <a:extLst>
              <a:ext uri="{FF2B5EF4-FFF2-40B4-BE49-F238E27FC236}">
                <a16:creationId xmlns:a16="http://schemas.microsoft.com/office/drawing/2014/main" id="{A9439B1D-9C5C-40E2-3C98-7A04C194DEB1}"/>
              </a:ext>
            </a:extLst>
          </p:cNvPr>
          <p:cNvSpPr txBox="1"/>
          <p:nvPr/>
        </p:nvSpPr>
        <p:spPr>
          <a:xfrm>
            <a:off x="3840405" y="986714"/>
            <a:ext cx="3398687" cy="3231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500" b="1" i="0" strike="noStrike" kern="1200" cap="none" spc="0" normalizeH="0" baseline="0" noProof="0">
                <a:ln>
                  <a:noFill/>
                </a:ln>
                <a:solidFill>
                  <a:srgbClr val="5C5B5A"/>
                </a:solidFill>
                <a:effectLst/>
                <a:uLnTx/>
                <a:uFillTx/>
                <a:latin typeface="Arial"/>
                <a:ea typeface="+mn-ea"/>
                <a:cs typeface="+mn-cs"/>
              </a:rPr>
              <a:t>How happy did you feel yesterday?</a:t>
            </a:r>
          </a:p>
        </p:txBody>
      </p:sp>
      <p:grpSp>
        <p:nvGrpSpPr>
          <p:cNvPr id="10" name="Group 9" descr="Line chart showing people's feelings of happiness. 22% reported very high levels of satisfaction in July, with no significant change since 23% in May. ">
            <a:extLst>
              <a:ext uri="{FF2B5EF4-FFF2-40B4-BE49-F238E27FC236}">
                <a16:creationId xmlns:a16="http://schemas.microsoft.com/office/drawing/2014/main" id="{89FC5C73-DBA5-86ED-AB70-3F20BF262691}"/>
              </a:ext>
            </a:extLst>
          </p:cNvPr>
          <p:cNvGrpSpPr/>
          <p:nvPr/>
        </p:nvGrpSpPr>
        <p:grpSpPr>
          <a:xfrm>
            <a:off x="1584025" y="1656604"/>
            <a:ext cx="8756079" cy="4878595"/>
            <a:chOff x="1584025" y="1656604"/>
            <a:chExt cx="8756079" cy="4878595"/>
          </a:xfrm>
        </p:grpSpPr>
        <p:graphicFrame>
          <p:nvGraphicFramePr>
            <p:cNvPr id="2" name="Chart 1" descr="Bar chart showing people's feelings of happiness. 24% reported very high levels of satisfaction in July. ">
              <a:extLst>
                <a:ext uri="{FF2B5EF4-FFF2-40B4-BE49-F238E27FC236}">
                  <a16:creationId xmlns:a16="http://schemas.microsoft.com/office/drawing/2014/main" id="{5A032BC3-D2A4-BD36-7847-6AE108FF6D70}"/>
                </a:ext>
              </a:extLst>
            </p:cNvPr>
            <p:cNvGraphicFramePr>
              <a:graphicFrameLocks/>
            </p:cNvGraphicFramePr>
            <p:nvPr/>
          </p:nvGraphicFramePr>
          <p:xfrm>
            <a:off x="1584029" y="3702275"/>
            <a:ext cx="8756073" cy="206695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descr="Bar chart showing people's feelings of happiness. 24% reported very high levels of satisfaction in July. ">
              <a:extLst>
                <a:ext uri="{FF2B5EF4-FFF2-40B4-BE49-F238E27FC236}">
                  <a16:creationId xmlns:a16="http://schemas.microsoft.com/office/drawing/2014/main" id="{0A6E5381-9BDD-AC04-2DBD-D34498E6DDEE}"/>
                </a:ext>
              </a:extLst>
            </p:cNvPr>
            <p:cNvGraphicFramePr>
              <a:graphicFrameLocks/>
            </p:cNvGraphicFramePr>
            <p:nvPr/>
          </p:nvGraphicFramePr>
          <p:xfrm>
            <a:off x="1584025" y="1656604"/>
            <a:ext cx="8756073" cy="186199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 name="Chart 3" descr="Bar chart showing people's feelings of happiness. 24% reported very high levels of satisfaction in July. ">
              <a:extLst>
                <a:ext uri="{FF2B5EF4-FFF2-40B4-BE49-F238E27FC236}">
                  <a16:creationId xmlns:a16="http://schemas.microsoft.com/office/drawing/2014/main" id="{3C182A0A-6CF4-DC77-502C-C8FD9EECCBEA}"/>
                </a:ext>
              </a:extLst>
            </p:cNvPr>
            <p:cNvGraphicFramePr>
              <a:graphicFrameLocks/>
            </p:cNvGraphicFramePr>
            <p:nvPr/>
          </p:nvGraphicFramePr>
          <p:xfrm>
            <a:off x="1584027" y="2619151"/>
            <a:ext cx="8756073" cy="201824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 name="Chart 2" descr="Bar chart showing people's feelings of happiness. 24% reported very high levels of satisfaction in July. ">
              <a:extLst>
                <a:ext uri="{FF2B5EF4-FFF2-40B4-BE49-F238E27FC236}">
                  <a16:creationId xmlns:a16="http://schemas.microsoft.com/office/drawing/2014/main" id="{18A0BF08-95B2-A0EC-9134-68008DEA0D41}"/>
                </a:ext>
              </a:extLst>
            </p:cNvPr>
            <p:cNvGraphicFramePr>
              <a:graphicFrameLocks/>
            </p:cNvGraphicFramePr>
            <p:nvPr/>
          </p:nvGraphicFramePr>
          <p:xfrm>
            <a:off x="1584031" y="4468247"/>
            <a:ext cx="8756073" cy="2066952"/>
          </p:xfrm>
          <a:graphic>
            <a:graphicData uri="http://schemas.openxmlformats.org/drawingml/2006/chart">
              <c:chart xmlns:c="http://schemas.openxmlformats.org/drawingml/2006/chart" xmlns:r="http://schemas.openxmlformats.org/officeDocument/2006/relationships" r:id="rId7"/>
            </a:graphicData>
          </a:graphic>
        </p:graphicFrame>
      </p:grpSp>
      <p:sp>
        <p:nvSpPr>
          <p:cNvPr id="44" name="TextBox 43">
            <a:extLst>
              <a:ext uri="{FF2B5EF4-FFF2-40B4-BE49-F238E27FC236}">
                <a16:creationId xmlns:a16="http://schemas.microsoft.com/office/drawing/2014/main" id="{E3F6C2B3-868C-2468-C1F1-0580A029C883}"/>
              </a:ext>
              <a:ext uri="{C183D7F6-B498-43B3-948B-1728B52AA6E4}">
                <adec:decorative xmlns:adec="http://schemas.microsoft.com/office/drawing/2017/decorative" val="1"/>
              </a:ext>
            </a:extLst>
          </p:cNvPr>
          <p:cNvSpPr txBox="1"/>
          <p:nvPr/>
        </p:nvSpPr>
        <p:spPr>
          <a:xfrm>
            <a:off x="421336" y="1683752"/>
            <a:ext cx="1297349" cy="276999"/>
          </a:xfrm>
          <a:prstGeom prst="rect">
            <a:avLst/>
          </a:prstGeom>
          <a:noFill/>
          <a:ln>
            <a:solidFill>
              <a:srgbClr val="5C5B5A"/>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Very high (9-10)</a:t>
            </a:r>
          </a:p>
        </p:txBody>
      </p:sp>
      <p:sp>
        <p:nvSpPr>
          <p:cNvPr id="41" name="TextBox 40">
            <a:extLst>
              <a:ext uri="{FF2B5EF4-FFF2-40B4-BE49-F238E27FC236}">
                <a16:creationId xmlns:a16="http://schemas.microsoft.com/office/drawing/2014/main" id="{241D1F07-CF7B-320B-0E84-C18EBFEA5F41}"/>
              </a:ext>
              <a:ext uri="{C183D7F6-B498-43B3-948B-1728B52AA6E4}">
                <adec:decorative xmlns:adec="http://schemas.microsoft.com/office/drawing/2017/decorative" val="1"/>
              </a:ext>
            </a:extLst>
          </p:cNvPr>
          <p:cNvSpPr txBox="1"/>
          <p:nvPr/>
        </p:nvSpPr>
        <p:spPr>
          <a:xfrm>
            <a:off x="421336" y="2559484"/>
            <a:ext cx="1297349" cy="276999"/>
          </a:xfrm>
          <a:prstGeom prst="rect">
            <a:avLst/>
          </a:prstGeom>
          <a:noFill/>
          <a:ln>
            <a:solidFill>
              <a:srgbClr val="5C5B5A"/>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High (7-8)</a:t>
            </a:r>
          </a:p>
        </p:txBody>
      </p:sp>
      <p:sp>
        <p:nvSpPr>
          <p:cNvPr id="42" name="TextBox 41">
            <a:extLst>
              <a:ext uri="{FF2B5EF4-FFF2-40B4-BE49-F238E27FC236}">
                <a16:creationId xmlns:a16="http://schemas.microsoft.com/office/drawing/2014/main" id="{241DAB9D-80F4-6D5F-596E-CCCD2995261A}"/>
              </a:ext>
              <a:ext uri="{C183D7F6-B498-43B3-948B-1728B52AA6E4}">
                <adec:decorative xmlns:adec="http://schemas.microsoft.com/office/drawing/2017/decorative" val="1"/>
              </a:ext>
            </a:extLst>
          </p:cNvPr>
          <p:cNvSpPr txBox="1"/>
          <p:nvPr/>
        </p:nvSpPr>
        <p:spPr>
          <a:xfrm>
            <a:off x="421336" y="3983444"/>
            <a:ext cx="1297349" cy="276999"/>
          </a:xfrm>
          <a:prstGeom prst="rect">
            <a:avLst/>
          </a:prstGeom>
          <a:noFill/>
          <a:ln>
            <a:solidFill>
              <a:srgbClr val="5C5B5A"/>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Medium (5-6)</a:t>
            </a:r>
          </a:p>
        </p:txBody>
      </p:sp>
      <p:sp>
        <p:nvSpPr>
          <p:cNvPr id="43" name="TextBox 42">
            <a:extLst>
              <a:ext uri="{FF2B5EF4-FFF2-40B4-BE49-F238E27FC236}">
                <a16:creationId xmlns:a16="http://schemas.microsoft.com/office/drawing/2014/main" id="{6B803E74-A877-CF7A-9832-733C5DF13B9C}"/>
              </a:ext>
              <a:ext uri="{C183D7F6-B498-43B3-948B-1728B52AA6E4}">
                <adec:decorative xmlns:adec="http://schemas.microsoft.com/office/drawing/2017/decorative" val="1"/>
              </a:ext>
            </a:extLst>
          </p:cNvPr>
          <p:cNvSpPr txBox="1"/>
          <p:nvPr/>
        </p:nvSpPr>
        <p:spPr>
          <a:xfrm>
            <a:off x="431047" y="5006321"/>
            <a:ext cx="1297349" cy="276999"/>
          </a:xfrm>
          <a:prstGeom prst="rect">
            <a:avLst/>
          </a:prstGeom>
          <a:noFill/>
          <a:ln>
            <a:solidFill>
              <a:srgbClr val="5C5B5A"/>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Low (0-4)</a:t>
            </a:r>
          </a:p>
        </p:txBody>
      </p:sp>
      <p:sp>
        <p:nvSpPr>
          <p:cNvPr id="9" name="Content Placeholder 32">
            <a:extLst>
              <a:ext uri="{FF2B5EF4-FFF2-40B4-BE49-F238E27FC236}">
                <a16:creationId xmlns:a16="http://schemas.microsoft.com/office/drawing/2014/main" id="{5A26AE41-FB85-0170-26F2-1B4DE81C153A}"/>
              </a:ext>
            </a:extLst>
          </p:cNvPr>
          <p:cNvSpPr txBox="1">
            <a:spLocks/>
          </p:cNvSpPr>
          <p:nvPr/>
        </p:nvSpPr>
        <p:spPr>
          <a:xfrm>
            <a:off x="9682501" y="1717004"/>
            <a:ext cx="2380942" cy="3286250"/>
          </a:xfrm>
          <a:prstGeom prst="rect">
            <a:avLst/>
          </a:prstGeom>
          <a:solidFill>
            <a:schemeClr val="bg1"/>
          </a:solidFill>
          <a:ln>
            <a:solidFill>
              <a:srgbClr val="5C5B5A"/>
            </a:solidFill>
          </a:ln>
        </p:spPr>
        <p:txBody>
          <a:bodyPr wrap="square" lIns="90000" tIns="90000" rIns="90000" bIns="9000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300"/>
              </a:spcBef>
              <a:spcAft>
                <a:spcPts val="300"/>
              </a:spcAft>
              <a:buNone/>
              <a:defRPr/>
            </a:pPr>
            <a:r>
              <a:rPr kumimoji="0" lang="en-GB" sz="1200" b="1" i="0" strike="noStrike" kern="1200" cap="none" spc="0" normalizeH="0" baseline="0" noProof="0" dirty="0">
                <a:ln>
                  <a:noFill/>
                </a:ln>
                <a:solidFill>
                  <a:srgbClr val="5C5B5A"/>
                </a:solidFill>
                <a:effectLst/>
                <a:uLnTx/>
                <a:uFillTx/>
                <a:latin typeface="Arial"/>
                <a:cs typeface="Arial"/>
              </a:rPr>
              <a:t>% </a:t>
            </a:r>
            <a:r>
              <a:rPr lang="en-GB" sz="1200" b="1" dirty="0">
                <a:solidFill>
                  <a:srgbClr val="5C5B5A"/>
                </a:solidFill>
                <a:latin typeface="Arial"/>
                <a:cs typeface="Arial"/>
              </a:rPr>
              <a:t>who did not feel at all happy yesterday, compared to the GM average (15%)*:</a:t>
            </a:r>
          </a:p>
          <a:p>
            <a:pPr marL="0" marR="0" lvl="0" indent="0" algn="l" defTabSz="914400" rtl="0" eaLnBrk="1" fontAlgn="auto" latinLnBrk="0" hangingPunct="1">
              <a:lnSpc>
                <a:spcPct val="90000"/>
              </a:lnSpc>
              <a:spcBef>
                <a:spcPts val="300"/>
              </a:spcBef>
              <a:spcAft>
                <a:spcPts val="300"/>
              </a:spcAft>
              <a:buClrTx/>
              <a:buSzTx/>
              <a:buFont typeface="Arial" panose="020B0604020202020204" pitchFamily="34" charset="0"/>
              <a:buNone/>
              <a:tabLst/>
              <a:defRPr/>
            </a:pPr>
            <a:r>
              <a:rPr lang="en-GB" sz="1200" b="1" dirty="0">
                <a:solidFill>
                  <a:srgbClr val="5C5B5A"/>
                </a:solidFill>
                <a:latin typeface="Arial"/>
                <a:cs typeface="Arial"/>
              </a:rPr>
              <a:t>Demographics:</a:t>
            </a:r>
          </a:p>
          <a:p>
            <a:pPr>
              <a:spcBef>
                <a:spcPts val="300"/>
              </a:spcBef>
              <a:spcAft>
                <a:spcPts val="300"/>
              </a:spcAft>
              <a:defRPr/>
            </a:pPr>
            <a:r>
              <a:rPr lang="en-GB" sz="1200" dirty="0">
                <a:solidFill>
                  <a:srgbClr val="5C5B5A"/>
                </a:solidFill>
                <a:latin typeface="Arial" panose="020B0604020202020204" pitchFamily="34" charset="0"/>
                <a:cs typeface="Arial" panose="020B0604020202020204" pitchFamily="34" charset="0"/>
              </a:rPr>
              <a:t>Those who have a disability (30%), including those with mental ill health (43%), a mobility disability (25%) or other disability (28%)</a:t>
            </a:r>
          </a:p>
          <a:p>
            <a:pPr>
              <a:spcBef>
                <a:spcPts val="300"/>
              </a:spcBef>
              <a:spcAft>
                <a:spcPts val="300"/>
              </a:spcAft>
              <a:defRPr/>
            </a:pPr>
            <a:r>
              <a:rPr lang="en-GB" sz="1200" dirty="0">
                <a:solidFill>
                  <a:srgbClr val="5C5B5A"/>
                </a:solidFill>
                <a:latin typeface="Arial" panose="020B0604020202020204" pitchFamily="34" charset="0"/>
                <a:cs typeface="Arial" panose="020B0604020202020204" pitchFamily="34" charset="0"/>
              </a:rPr>
              <a:t>Those aged 16-24 (20%)</a:t>
            </a:r>
          </a:p>
          <a:p>
            <a:pPr marL="0" indent="0">
              <a:spcBef>
                <a:spcPts val="300"/>
              </a:spcBef>
              <a:spcAft>
                <a:spcPts val="300"/>
              </a:spcAft>
              <a:buNone/>
              <a:defRPr/>
            </a:pPr>
            <a:r>
              <a:rPr kumimoji="0" lang="en-GB" sz="1200" b="1"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Individual and/or family circumstance:</a:t>
            </a:r>
          </a:p>
          <a:p>
            <a:pPr marL="228600" marR="0" lvl="0" indent="-228600" algn="l" defTabSz="914400" rtl="0" eaLnBrk="1" fontAlgn="auto" latinLnBrk="0" hangingPunct="1">
              <a:lnSpc>
                <a:spcPct val="90000"/>
              </a:lnSpc>
              <a:spcBef>
                <a:spcPts val="300"/>
              </a:spcBef>
              <a:spcAft>
                <a:spcPts val="3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Those not in work due to ill health or disability (44%)</a:t>
            </a:r>
          </a:p>
          <a:p>
            <a:pPr marL="228600" marR="0" lvl="0" indent="-228600" algn="l" defTabSz="914400" rtl="0" eaLnBrk="1" fontAlgn="auto" latinLnBrk="0" hangingPunct="1">
              <a:lnSpc>
                <a:spcPct val="90000"/>
              </a:lnSpc>
              <a:spcBef>
                <a:spcPts val="300"/>
              </a:spcBef>
              <a:spcAft>
                <a:spcPts val="300"/>
              </a:spcAft>
              <a:buClrTx/>
              <a:buSzTx/>
              <a:buFont typeface="Arial" panose="020B0604020202020204" pitchFamily="34" charset="0"/>
              <a:buChar char="•"/>
              <a:tabLst/>
              <a:defRPr/>
            </a:pPr>
            <a:r>
              <a:rPr lang="en-GB" sz="1200" dirty="0">
                <a:solidFill>
                  <a:srgbClr val="5C5B5A"/>
                </a:solidFill>
                <a:latin typeface="Arial" panose="020B0604020202020204" pitchFamily="34" charset="0"/>
                <a:cs typeface="Arial" panose="020B0604020202020204" pitchFamily="34" charset="0"/>
              </a:rPr>
              <a:t>Those who are renting (21%)</a:t>
            </a:r>
            <a:endParaRPr kumimoji="0" lang="en-GB" sz="1200" b="0"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endParaRPr>
          </a:p>
        </p:txBody>
      </p:sp>
      <p:sp>
        <p:nvSpPr>
          <p:cNvPr id="5" name="TextBox 4">
            <a:extLst>
              <a:ext uri="{FF2B5EF4-FFF2-40B4-BE49-F238E27FC236}">
                <a16:creationId xmlns:a16="http://schemas.microsoft.com/office/drawing/2014/main" id="{E9987AA5-9240-CEE7-6850-0EFA0DD6FE36}"/>
              </a:ext>
            </a:extLst>
          </p:cNvPr>
          <p:cNvSpPr txBox="1"/>
          <p:nvPr/>
        </p:nvSpPr>
        <p:spPr>
          <a:xfrm>
            <a:off x="9466495" y="5003254"/>
            <a:ext cx="2772567" cy="400110"/>
          </a:xfrm>
          <a:prstGeom prst="rect">
            <a:avLst/>
          </a:prstGeom>
          <a:noFill/>
        </p:spPr>
        <p:txBody>
          <a:bodyPr wrap="square" lIns="91440" tIns="45720" rIns="91440" bIns="45720" anchor="t">
            <a:spAutoFit/>
          </a:bodyPr>
          <a:lstStyle/>
          <a:p>
            <a:pPr algn="ctr"/>
            <a:r>
              <a:rPr lang="en-GB" sz="1000" dirty="0">
                <a:solidFill>
                  <a:schemeClr val="bg1">
                    <a:lumMod val="50000"/>
                  </a:schemeClr>
                </a:solidFill>
                <a:latin typeface="Arial"/>
                <a:cs typeface="Arial"/>
              </a:rPr>
              <a:t> * Subgroup analysis uses merged data from S11-13</a:t>
            </a:r>
          </a:p>
        </p:txBody>
      </p:sp>
      <p:sp>
        <p:nvSpPr>
          <p:cNvPr id="23" name="Footer Placeholder 4">
            <a:extLst>
              <a:ext uri="{FF2B5EF4-FFF2-40B4-BE49-F238E27FC236}">
                <a16:creationId xmlns:a16="http://schemas.microsoft.com/office/drawing/2014/main" id="{ADD93721-3D01-71C0-7C12-C650F2E2D944}"/>
              </a:ext>
            </a:extLst>
          </p:cNvPr>
          <p:cNvSpPr txBox="1">
            <a:spLocks/>
          </p:cNvSpPr>
          <p:nvPr/>
        </p:nvSpPr>
        <p:spPr>
          <a:xfrm>
            <a:off x="575406" y="6348611"/>
            <a:ext cx="11185333" cy="509390"/>
          </a:xfrm>
          <a:prstGeom prst="rect">
            <a:avLst/>
          </a:prstGeo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sz="1000" dirty="0">
                <a:solidFill>
                  <a:srgbClr val="5C5B5A"/>
                </a:solidFill>
                <a:latin typeface="Arial"/>
                <a:cs typeface="Arial"/>
              </a:rPr>
              <a:t>Q11. Overall, how happy did you feel yesterday, on a scale of 0 to 10, where 0 is “not at all” and 10 is “completely”? Survey 7: 1488, Survey 8: 1612, Survey 9: 1560, Survey 10: 1546, Survey 11: 1460, Survey 12: 1551, Survey 13: 1540 Thresholds are applied to responses to convert the 11-point scale into the categories shown. Unweighted base: Greater Manchester Residents Survey 11: 1460, Survey 12: 1551. Survey 11+12+13= 4551 (all respondents). </a:t>
            </a:r>
          </a:p>
        </p:txBody>
      </p:sp>
      <p:sp>
        <p:nvSpPr>
          <p:cNvPr id="19" name="Slide Number Placeholder 4">
            <a:extLst>
              <a:ext uri="{FF2B5EF4-FFF2-40B4-BE49-F238E27FC236}">
                <a16:creationId xmlns:a16="http://schemas.microsoft.com/office/drawing/2014/main" id="{C414B592-4DCE-F7B9-DF41-C803F2F74658}"/>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9417141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A2476A-FEFF-234B-1C21-318A761F33E0}"/>
            </a:ext>
          </a:extLst>
        </p:cNvPr>
        <p:cNvGrpSpPr/>
        <p:nvPr/>
      </p:nvGrpSpPr>
      <p:grpSpPr>
        <a:xfrm>
          <a:off x="0" y="0"/>
          <a:ext cx="0" cy="0"/>
          <a:chOff x="0" y="0"/>
          <a:chExt cx="0" cy="0"/>
        </a:xfrm>
      </p:grpSpPr>
      <p:sp>
        <p:nvSpPr>
          <p:cNvPr id="16" name="Slide Number Placeholder 4">
            <a:extLst>
              <a:ext uri="{FF2B5EF4-FFF2-40B4-BE49-F238E27FC236}">
                <a16:creationId xmlns:a16="http://schemas.microsoft.com/office/drawing/2014/main" id="{A6C3F401-D4A0-C079-40AE-B2E02E7865FE}"/>
              </a:ext>
            </a:extLst>
          </p:cNvPr>
          <p:cNvSpPr txBox="1">
            <a:spLocks/>
          </p:cNvSpPr>
          <p:nvPr/>
        </p:nvSpPr>
        <p:spPr>
          <a:xfrm>
            <a:off x="11553947" y="6427944"/>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
        <p:nvSpPr>
          <p:cNvPr id="4" name="Footer Placeholder 4">
            <a:extLst>
              <a:ext uri="{FF2B5EF4-FFF2-40B4-BE49-F238E27FC236}">
                <a16:creationId xmlns:a16="http://schemas.microsoft.com/office/drawing/2014/main" id="{82CD305D-2D56-1413-BFAD-4BEA8E6CD5C3}"/>
              </a:ext>
            </a:extLst>
          </p:cNvPr>
          <p:cNvSpPr txBox="1">
            <a:spLocks/>
          </p:cNvSpPr>
          <p:nvPr/>
        </p:nvSpPr>
        <p:spPr>
          <a:xfrm>
            <a:off x="226250" y="6334202"/>
            <a:ext cx="11327697" cy="47145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NHS2. In the past month, which of these, if any, has negatively affected your mental health?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Base: All respondents, 1,540. ONS data, based on national fieldwork 18</a:t>
            </a:r>
            <a:r>
              <a:rPr kumimoji="0" lang="en-GB" sz="1000" b="0" i="0" u="none" strike="noStrike" kern="1200" cap="none" spc="0" normalizeH="0" baseline="30000" noProof="0" dirty="0">
                <a:ln>
                  <a:noFill/>
                </a:ln>
                <a:solidFill>
                  <a:srgbClr val="FFFFFF">
                    <a:lumMod val="50000"/>
                  </a:srgbClr>
                </a:solidFill>
                <a:effectLst/>
                <a:uLnTx/>
                <a:uFillTx/>
                <a:latin typeface="Arial"/>
                <a:ea typeface="+mn-ea"/>
                <a:cs typeface="Arial" panose="020B0604020202020204" pitchFamily="34" charset="0"/>
              </a:rPr>
              <a:t>th</a:t>
            </a: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 October – 1</a:t>
            </a:r>
            <a:r>
              <a:rPr kumimoji="0" lang="en-GB" sz="1000" b="0" i="0" u="none" strike="noStrike" kern="1200" cap="none" spc="0" normalizeH="0" baseline="30000" noProof="0" dirty="0">
                <a:ln>
                  <a:noFill/>
                </a:ln>
                <a:solidFill>
                  <a:srgbClr val="FFFFFF">
                    <a:lumMod val="50000"/>
                  </a:srgbClr>
                </a:solidFill>
                <a:effectLst/>
                <a:uLnTx/>
                <a:uFillTx/>
                <a:latin typeface="Arial"/>
                <a:ea typeface="+mn-ea"/>
                <a:cs typeface="Arial" panose="020B0604020202020204" pitchFamily="34" charset="0"/>
              </a:rPr>
              <a:t>st</a:t>
            </a: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 January 2024</a:t>
            </a:r>
            <a:r>
              <a:rPr kumimoji="0" lang="en-GB" sz="1000" b="0" i="0" u="none" strike="noStrike" kern="1200" cap="none" spc="0" normalizeH="0" baseline="0" noProof="0" dirty="0">
                <a:ln>
                  <a:noFill/>
                </a:ln>
                <a:solidFill>
                  <a:srgbClr val="FFFFFF">
                    <a:lumMod val="50000"/>
                  </a:srgbClr>
                </a:solidFill>
                <a:effectLst/>
                <a:highlight>
                  <a:srgbClr val="00FF00"/>
                </a:highlight>
                <a:uLnTx/>
                <a:uFillTx/>
                <a:latin typeface="Arial"/>
                <a:ea typeface="+mn-ea"/>
                <a:cs typeface="Arial" panose="020B0604020202020204" pitchFamily="34" charset="0"/>
              </a:rPr>
              <a:t>	</a:t>
            </a:r>
            <a:endPar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endParaRPr>
          </a:p>
        </p:txBody>
      </p:sp>
      <p:sp>
        <p:nvSpPr>
          <p:cNvPr id="24" name="TextBox 23">
            <a:extLst>
              <a:ext uri="{FF2B5EF4-FFF2-40B4-BE49-F238E27FC236}">
                <a16:creationId xmlns:a16="http://schemas.microsoft.com/office/drawing/2014/main" id="{B9EC8A32-F0BB-1271-8978-4AD6B43B570B}"/>
              </a:ext>
              <a:ext uri="{C183D7F6-B498-43B3-948B-1728B52AA6E4}">
                <adec:decorative xmlns:adec="http://schemas.microsoft.com/office/drawing/2017/decorative" val="1"/>
              </a:ext>
            </a:extLst>
          </p:cNvPr>
          <p:cNvSpPr txBox="1"/>
          <p:nvPr/>
        </p:nvSpPr>
        <p:spPr>
          <a:xfrm>
            <a:off x="1143552" y="1380123"/>
            <a:ext cx="9904897" cy="246221"/>
          </a:xfrm>
          <a:prstGeom prst="rect">
            <a:avLst/>
          </a:prstGeom>
          <a:noFill/>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5C5B5A"/>
                </a:solidFill>
                <a:effectLst/>
                <a:uLnTx/>
                <a:uFillTx/>
                <a:latin typeface="Arial"/>
                <a:ea typeface="+mn-ea"/>
                <a:cs typeface="+mn-cs"/>
              </a:rPr>
              <a:t>In the past month, which of these, if any, has negatively affected your </a:t>
            </a:r>
            <a:r>
              <a:rPr kumimoji="0" lang="en-GB" sz="1600" b="1" i="0" u="sng" strike="noStrike" kern="1200" cap="none" spc="0" normalizeH="0" baseline="0" noProof="0">
                <a:ln>
                  <a:noFill/>
                </a:ln>
                <a:solidFill>
                  <a:srgbClr val="5C5B5A"/>
                </a:solidFill>
                <a:effectLst/>
                <a:uLnTx/>
                <a:uFillTx/>
                <a:latin typeface="Arial"/>
                <a:ea typeface="+mn-ea"/>
                <a:cs typeface="+mn-cs"/>
              </a:rPr>
              <a:t>mental health</a:t>
            </a:r>
            <a:r>
              <a:rPr kumimoji="0" lang="en-GB" sz="1600" b="1" i="0" u="none" strike="noStrike" kern="1200" cap="none" spc="0" normalizeH="0" baseline="0" noProof="0">
                <a:ln>
                  <a:noFill/>
                </a:ln>
                <a:solidFill>
                  <a:srgbClr val="5C5B5A"/>
                </a:solidFill>
                <a:effectLst/>
                <a:uLnTx/>
                <a:uFillTx/>
                <a:latin typeface="Arial"/>
                <a:ea typeface="+mn-ea"/>
                <a:cs typeface="+mn-cs"/>
              </a:rPr>
              <a:t>?</a:t>
            </a:r>
          </a:p>
        </p:txBody>
      </p:sp>
      <p:graphicFrame>
        <p:nvGraphicFramePr>
          <p:cNvPr id="14" name="Chart 13" descr="Bar chart showing factors which have impacted respondents mental health. 53% of Greater Manchester respondents report having their mental health impacted by something, the same as the GB average.">
            <a:extLst>
              <a:ext uri="{FF2B5EF4-FFF2-40B4-BE49-F238E27FC236}">
                <a16:creationId xmlns:a16="http://schemas.microsoft.com/office/drawing/2014/main" id="{5E5856F6-A996-6C74-41B3-C1A9D7D6B329}"/>
              </a:ext>
            </a:extLst>
          </p:cNvPr>
          <p:cNvGraphicFramePr/>
          <p:nvPr>
            <p:extLst>
              <p:ext uri="{D42A27DB-BD31-4B8C-83A1-F6EECF244321}">
                <p14:modId xmlns:p14="http://schemas.microsoft.com/office/powerpoint/2010/main" val="776734932"/>
              </p:ext>
            </p:extLst>
          </p:nvPr>
        </p:nvGraphicFramePr>
        <p:xfrm>
          <a:off x="1297435" y="1637183"/>
          <a:ext cx="9597130" cy="4606002"/>
        </p:xfrm>
        <a:graphic>
          <a:graphicData uri="http://schemas.openxmlformats.org/drawingml/2006/chart">
            <c:chart xmlns:c="http://schemas.openxmlformats.org/drawingml/2006/chart" xmlns:r="http://schemas.openxmlformats.org/officeDocument/2006/relationships" r:id="rId3"/>
          </a:graphicData>
        </a:graphic>
      </p:graphicFrame>
      <p:sp>
        <p:nvSpPr>
          <p:cNvPr id="29" name="Title 28">
            <a:extLst>
              <a:ext uri="{FF2B5EF4-FFF2-40B4-BE49-F238E27FC236}">
                <a16:creationId xmlns:a16="http://schemas.microsoft.com/office/drawing/2014/main" id="{DF601501-D511-3177-2748-89D19D1F0943}"/>
              </a:ext>
              <a:ext uri="{C183D7F6-B498-43B3-948B-1728B52AA6E4}">
                <adec:decorative xmlns:adec="http://schemas.microsoft.com/office/drawing/2017/decorative" val="1"/>
              </a:ext>
            </a:extLst>
          </p:cNvPr>
          <p:cNvSpPr txBox="1">
            <a:spLocks noGrp="1"/>
          </p:cNvSpPr>
          <p:nvPr>
            <p:ph type="title" idx="4294967295"/>
          </p:nvPr>
        </p:nvSpPr>
        <p:spPr>
          <a:xfrm>
            <a:off x="316871" y="277576"/>
            <a:ext cx="11719432" cy="92333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5C5B5A"/>
                </a:solidFill>
                <a:effectLst/>
                <a:uLnTx/>
                <a:uFillTx/>
                <a:latin typeface="Arial"/>
                <a:ea typeface="+mn-ea"/>
                <a:cs typeface="+mn-cs"/>
              </a:rPr>
              <a:t>Equal shares of Greater Manchester and Great Britain respondents say their </a:t>
            </a:r>
            <a:r>
              <a:rPr kumimoji="0" lang="en-GB" sz="2000" b="1" i="0" u="none" strike="noStrike" kern="1200" cap="none" spc="0" normalizeH="0" baseline="0" noProof="0" dirty="0">
                <a:ln>
                  <a:noFill/>
                </a:ln>
                <a:solidFill>
                  <a:srgbClr val="009690"/>
                </a:solidFill>
                <a:effectLst/>
                <a:uLnTx/>
                <a:uFillTx/>
                <a:latin typeface="Arial"/>
                <a:ea typeface="+mn-ea"/>
                <a:cs typeface="+mn-cs"/>
              </a:rPr>
              <a:t>mental health has been negatively affected in the past month</a:t>
            </a:r>
            <a:r>
              <a:rPr kumimoji="0" lang="en-GB" sz="2000" b="1" i="0" u="none" strike="noStrike" kern="1200" cap="none" spc="0" normalizeH="0" baseline="0" noProof="0" dirty="0">
                <a:ln>
                  <a:noFill/>
                </a:ln>
                <a:solidFill>
                  <a:srgbClr val="5C5B5A"/>
                </a:solidFill>
                <a:effectLst/>
                <a:uLnTx/>
                <a:uFillTx/>
                <a:latin typeface="Arial"/>
                <a:ea typeface="+mn-ea"/>
                <a:cs typeface="+mn-cs"/>
              </a:rPr>
              <a:t>. But GM respondents are more likely to have borrowed money, worked extra hours, or been unable to afford food or fuel than the GB average</a:t>
            </a:r>
            <a:endParaRPr kumimoji="0" lang="en-GB" sz="2000" b="1" i="0" u="none" strike="noStrike" kern="1200" cap="none" spc="0" normalizeH="0" baseline="0" noProof="0" dirty="0">
              <a:ln>
                <a:noFill/>
              </a:ln>
              <a:solidFill>
                <a:srgbClr val="5C5B5A"/>
              </a:solidFill>
              <a:effectLst/>
              <a:uLnTx/>
              <a:uFillTx/>
              <a:latin typeface="Arial"/>
              <a:ea typeface="+mn-ea"/>
              <a:cs typeface="Arial"/>
            </a:endParaRPr>
          </a:p>
        </p:txBody>
      </p:sp>
      <p:grpSp>
        <p:nvGrpSpPr>
          <p:cNvPr id="6" name="Group 5">
            <a:extLst>
              <a:ext uri="{FF2B5EF4-FFF2-40B4-BE49-F238E27FC236}">
                <a16:creationId xmlns:a16="http://schemas.microsoft.com/office/drawing/2014/main" id="{52B1FCAF-4253-53EB-42B0-97488D09050B}"/>
              </a:ext>
              <a:ext uri="{C183D7F6-B498-43B3-948B-1728B52AA6E4}">
                <adec:decorative xmlns:adec="http://schemas.microsoft.com/office/drawing/2017/decorative" val="1"/>
              </a:ext>
            </a:extLst>
          </p:cNvPr>
          <p:cNvGrpSpPr/>
          <p:nvPr/>
        </p:nvGrpSpPr>
        <p:grpSpPr>
          <a:xfrm>
            <a:off x="9372876" y="5974112"/>
            <a:ext cx="2760024" cy="269304"/>
            <a:chOff x="229117" y="5927615"/>
            <a:chExt cx="2760024" cy="269304"/>
          </a:xfrm>
        </p:grpSpPr>
        <p:grpSp>
          <p:nvGrpSpPr>
            <p:cNvPr id="7" name="Group 6" descr="Green and Red arrows to signify when a statistic is significantly higher or lower than the previous survey.">
              <a:extLst>
                <a:ext uri="{FF2B5EF4-FFF2-40B4-BE49-F238E27FC236}">
                  <a16:creationId xmlns:a16="http://schemas.microsoft.com/office/drawing/2014/main" id="{64A2E4D9-449E-0A7C-8B60-0D0AA916C9EF}"/>
                </a:ext>
              </a:extLst>
            </p:cNvPr>
            <p:cNvGrpSpPr/>
            <p:nvPr/>
          </p:nvGrpSpPr>
          <p:grpSpPr>
            <a:xfrm>
              <a:off x="229117" y="5927615"/>
              <a:ext cx="2760024" cy="269304"/>
              <a:chOff x="520117" y="5772736"/>
              <a:chExt cx="2760024" cy="269304"/>
            </a:xfrm>
          </p:grpSpPr>
          <p:sp>
            <p:nvSpPr>
              <p:cNvPr id="9" name="Arrow: Down 8">
                <a:extLst>
                  <a:ext uri="{FF2B5EF4-FFF2-40B4-BE49-F238E27FC236}">
                    <a16:creationId xmlns:a16="http://schemas.microsoft.com/office/drawing/2014/main" id="{5F7C522E-028F-7E91-CE2A-47ED002FCC8E}"/>
                  </a:ext>
                </a:extLst>
              </p:cNvPr>
              <p:cNvSpPr/>
              <p:nvPr/>
            </p:nvSpPr>
            <p:spPr>
              <a:xfrm rot="10800000">
                <a:off x="520117" y="5838560"/>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0" name="TextBox 9">
                <a:extLst>
                  <a:ext uri="{FF2B5EF4-FFF2-40B4-BE49-F238E27FC236}">
                    <a16:creationId xmlns:a16="http://schemas.microsoft.com/office/drawing/2014/main" id="{A6A95AEA-3269-9527-A980-93256F845DC9}"/>
                  </a:ext>
                </a:extLst>
              </p:cNvPr>
              <p:cNvSpPr txBox="1"/>
              <p:nvPr/>
            </p:nvSpPr>
            <p:spPr>
              <a:xfrm>
                <a:off x="884934" y="5772736"/>
                <a:ext cx="2395207" cy="26930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50" b="0" i="0" u="none" strike="noStrike" kern="1200" cap="none" spc="0" normalizeH="0" baseline="0" noProof="0">
                    <a:ln>
                      <a:noFill/>
                    </a:ln>
                    <a:solidFill>
                      <a:srgbClr val="5C5B5A"/>
                    </a:solidFill>
                    <a:effectLst/>
                    <a:uLnTx/>
                    <a:uFillTx/>
                    <a:latin typeface="Arial"/>
                    <a:ea typeface="+mn-ea"/>
                    <a:cs typeface="+mn-cs"/>
                  </a:rPr>
                  <a:t>Significantly higher/lower than GB</a:t>
                </a:r>
              </a:p>
            </p:txBody>
          </p:sp>
        </p:grpSp>
        <p:sp>
          <p:nvSpPr>
            <p:cNvPr id="8" name="Arrow: Down 7">
              <a:extLst>
                <a:ext uri="{FF2B5EF4-FFF2-40B4-BE49-F238E27FC236}">
                  <a16:creationId xmlns:a16="http://schemas.microsoft.com/office/drawing/2014/main" id="{AC0AC3C4-74F8-1923-B4DE-B15C71E5510F}"/>
                </a:ext>
              </a:extLst>
            </p:cNvPr>
            <p:cNvSpPr/>
            <p:nvPr/>
          </p:nvSpPr>
          <p:spPr>
            <a:xfrm>
              <a:off x="443886" y="6007517"/>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sp>
        <p:nvSpPr>
          <p:cNvPr id="11" name="Arrow: Down 10">
            <a:extLst>
              <a:ext uri="{FF2B5EF4-FFF2-40B4-BE49-F238E27FC236}">
                <a16:creationId xmlns:a16="http://schemas.microsoft.com/office/drawing/2014/main" id="{48B469DE-063F-0FDE-EA9B-C5921F8FDA63}"/>
              </a:ext>
              <a:ext uri="{C183D7F6-B498-43B3-948B-1728B52AA6E4}">
                <adec:decorative xmlns:adec="http://schemas.microsoft.com/office/drawing/2017/decorative" val="1"/>
              </a:ext>
            </a:extLst>
          </p:cNvPr>
          <p:cNvSpPr/>
          <p:nvPr/>
        </p:nvSpPr>
        <p:spPr>
          <a:xfrm>
            <a:off x="8092315" y="2586203"/>
            <a:ext cx="119179" cy="175104"/>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2" name="Arrow: Down 11">
            <a:extLst>
              <a:ext uri="{FF2B5EF4-FFF2-40B4-BE49-F238E27FC236}">
                <a16:creationId xmlns:a16="http://schemas.microsoft.com/office/drawing/2014/main" id="{90BAF573-A122-7762-F882-ABC9DAFBE27B}"/>
              </a:ext>
              <a:ext uri="{C183D7F6-B498-43B3-948B-1728B52AA6E4}">
                <adec:decorative xmlns:adec="http://schemas.microsoft.com/office/drawing/2017/decorative" val="1"/>
              </a:ext>
            </a:extLst>
          </p:cNvPr>
          <p:cNvSpPr/>
          <p:nvPr/>
        </p:nvSpPr>
        <p:spPr>
          <a:xfrm rot="10800000">
            <a:off x="7855416" y="2937174"/>
            <a:ext cx="119179" cy="175104"/>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3" name="Arrow: Down 12">
            <a:extLst>
              <a:ext uri="{FF2B5EF4-FFF2-40B4-BE49-F238E27FC236}">
                <a16:creationId xmlns:a16="http://schemas.microsoft.com/office/drawing/2014/main" id="{58B4AF3A-E828-6B9A-BC75-93DFCFDEF391}"/>
              </a:ext>
              <a:ext uri="{C183D7F6-B498-43B3-948B-1728B52AA6E4}">
                <adec:decorative xmlns:adec="http://schemas.microsoft.com/office/drawing/2017/decorative" val="1"/>
              </a:ext>
            </a:extLst>
          </p:cNvPr>
          <p:cNvSpPr/>
          <p:nvPr/>
        </p:nvSpPr>
        <p:spPr>
          <a:xfrm rot="10800000">
            <a:off x="7855415" y="3336128"/>
            <a:ext cx="119179" cy="175104"/>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5" name="Arrow: Down 14">
            <a:extLst>
              <a:ext uri="{FF2B5EF4-FFF2-40B4-BE49-F238E27FC236}">
                <a16:creationId xmlns:a16="http://schemas.microsoft.com/office/drawing/2014/main" id="{5F451EA0-CB37-33F1-B22A-A3F2AF31DFC0}"/>
              </a:ext>
              <a:ext uri="{C183D7F6-B498-43B3-948B-1728B52AA6E4}">
                <adec:decorative xmlns:adec="http://schemas.microsoft.com/office/drawing/2017/decorative" val="1"/>
              </a:ext>
            </a:extLst>
          </p:cNvPr>
          <p:cNvSpPr/>
          <p:nvPr/>
        </p:nvSpPr>
        <p:spPr>
          <a:xfrm rot="10800000">
            <a:off x="7707593" y="3697397"/>
            <a:ext cx="119179" cy="175104"/>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7" name="Arrow: Down 16">
            <a:extLst>
              <a:ext uri="{FF2B5EF4-FFF2-40B4-BE49-F238E27FC236}">
                <a16:creationId xmlns:a16="http://schemas.microsoft.com/office/drawing/2014/main" id="{8533B6F3-ECA7-3DA7-2125-2CD16E340456}"/>
              </a:ext>
              <a:ext uri="{C183D7F6-B498-43B3-948B-1728B52AA6E4}">
                <adec:decorative xmlns:adec="http://schemas.microsoft.com/office/drawing/2017/decorative" val="1"/>
              </a:ext>
            </a:extLst>
          </p:cNvPr>
          <p:cNvSpPr/>
          <p:nvPr/>
        </p:nvSpPr>
        <p:spPr>
          <a:xfrm rot="10800000">
            <a:off x="7352999" y="4447326"/>
            <a:ext cx="119179" cy="175104"/>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8" name="Arrow: Down 17">
            <a:extLst>
              <a:ext uri="{FF2B5EF4-FFF2-40B4-BE49-F238E27FC236}">
                <a16:creationId xmlns:a16="http://schemas.microsoft.com/office/drawing/2014/main" id="{4130B0F7-B41B-C55A-ADA8-6780222C88DE}"/>
              </a:ext>
              <a:ext uri="{C183D7F6-B498-43B3-948B-1728B52AA6E4}">
                <adec:decorative xmlns:adec="http://schemas.microsoft.com/office/drawing/2017/decorative" val="1"/>
              </a:ext>
            </a:extLst>
          </p:cNvPr>
          <p:cNvSpPr/>
          <p:nvPr/>
        </p:nvSpPr>
        <p:spPr>
          <a:xfrm>
            <a:off x="7279518" y="5257704"/>
            <a:ext cx="119179" cy="175104"/>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5" name="Rectangle 4">
            <a:extLst>
              <a:ext uri="{FF2B5EF4-FFF2-40B4-BE49-F238E27FC236}">
                <a16:creationId xmlns:a16="http://schemas.microsoft.com/office/drawing/2014/main" id="{9C34E89F-1A6F-0B07-92C8-789C2614967E}"/>
              </a:ext>
            </a:extLst>
          </p:cNvPr>
          <p:cNvSpPr/>
          <p:nvPr/>
        </p:nvSpPr>
        <p:spPr>
          <a:xfrm>
            <a:off x="9061159" y="2586203"/>
            <a:ext cx="2247349" cy="685503"/>
          </a:xfrm>
          <a:prstGeom prst="rect">
            <a:avLst/>
          </a:prstGeom>
          <a:no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dirty="0">
                <a:solidFill>
                  <a:srgbClr val="5C5B5A"/>
                </a:solidFill>
              </a:rPr>
              <a:t>GB fieldwork was undertaken during winter months, which may explain some of the disparities between GM and GB results</a:t>
            </a:r>
          </a:p>
        </p:txBody>
      </p:sp>
    </p:spTree>
    <p:extLst>
      <p:ext uri="{BB962C8B-B14F-4D97-AF65-F5344CB8AC3E}">
        <p14:creationId xmlns:p14="http://schemas.microsoft.com/office/powerpoint/2010/main" val="330231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A2476A-FEFF-234B-1C21-318A761F33E0}"/>
            </a:ext>
          </a:extLst>
        </p:cNvPr>
        <p:cNvGrpSpPr/>
        <p:nvPr/>
      </p:nvGrpSpPr>
      <p:grpSpPr>
        <a:xfrm>
          <a:off x="0" y="0"/>
          <a:ext cx="0" cy="0"/>
          <a:chOff x="0" y="0"/>
          <a:chExt cx="0" cy="0"/>
        </a:xfrm>
      </p:grpSpPr>
      <p:sp>
        <p:nvSpPr>
          <p:cNvPr id="16" name="Slide Number Placeholder 4">
            <a:extLst>
              <a:ext uri="{FF2B5EF4-FFF2-40B4-BE49-F238E27FC236}">
                <a16:creationId xmlns:a16="http://schemas.microsoft.com/office/drawing/2014/main" id="{A6C3F401-D4A0-C079-40AE-B2E02E7865FE}"/>
              </a:ext>
            </a:extLst>
          </p:cNvPr>
          <p:cNvSpPr txBox="1">
            <a:spLocks/>
          </p:cNvSpPr>
          <p:nvPr/>
        </p:nvSpPr>
        <p:spPr>
          <a:xfrm>
            <a:off x="11553947" y="6427944"/>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
        <p:nvSpPr>
          <p:cNvPr id="4" name="Footer Placeholder 4">
            <a:extLst>
              <a:ext uri="{FF2B5EF4-FFF2-40B4-BE49-F238E27FC236}">
                <a16:creationId xmlns:a16="http://schemas.microsoft.com/office/drawing/2014/main" id="{82CD305D-2D56-1413-BFAD-4BEA8E6CD5C3}"/>
              </a:ext>
            </a:extLst>
          </p:cNvPr>
          <p:cNvSpPr txBox="1">
            <a:spLocks/>
          </p:cNvSpPr>
          <p:nvPr/>
        </p:nvSpPr>
        <p:spPr>
          <a:xfrm>
            <a:off x="226250" y="6334202"/>
            <a:ext cx="11327697" cy="47145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NHS3. In the past month, which of these, if any, has negatively affected your physical health?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Base: All respondents, 1,540. ONS data, based on national fieldwork 18</a:t>
            </a:r>
            <a:r>
              <a:rPr kumimoji="0" lang="en-GB" sz="1000" b="0" i="0" u="none" strike="noStrike" kern="1200" cap="none" spc="0" normalizeH="0" baseline="30000" noProof="0">
                <a:ln>
                  <a:noFill/>
                </a:ln>
                <a:solidFill>
                  <a:srgbClr val="FFFFFF">
                    <a:lumMod val="50000"/>
                  </a:srgbClr>
                </a:solidFill>
                <a:effectLst/>
                <a:uLnTx/>
                <a:uFillTx/>
                <a:latin typeface="Arial"/>
                <a:ea typeface="+mn-ea"/>
                <a:cs typeface="Arial" panose="020B0604020202020204" pitchFamily="34" charset="0"/>
              </a:rPr>
              <a:t>th</a:t>
            </a: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 October – 1</a:t>
            </a:r>
            <a:r>
              <a:rPr kumimoji="0" lang="en-GB" sz="1000" b="0" i="0" u="none" strike="noStrike" kern="1200" cap="none" spc="0" normalizeH="0" baseline="30000" noProof="0">
                <a:ln>
                  <a:noFill/>
                </a:ln>
                <a:solidFill>
                  <a:srgbClr val="FFFFFF">
                    <a:lumMod val="50000"/>
                  </a:srgbClr>
                </a:solidFill>
                <a:effectLst/>
                <a:uLnTx/>
                <a:uFillTx/>
                <a:latin typeface="Arial"/>
                <a:ea typeface="+mn-ea"/>
                <a:cs typeface="Arial" panose="020B0604020202020204" pitchFamily="34" charset="0"/>
              </a:rPr>
              <a:t>st</a:t>
            </a: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 January 2024</a:t>
            </a:r>
          </a:p>
        </p:txBody>
      </p:sp>
      <p:sp>
        <p:nvSpPr>
          <p:cNvPr id="24" name="TextBox 23">
            <a:extLst>
              <a:ext uri="{FF2B5EF4-FFF2-40B4-BE49-F238E27FC236}">
                <a16:creationId xmlns:a16="http://schemas.microsoft.com/office/drawing/2014/main" id="{B9EC8A32-F0BB-1271-8978-4AD6B43B570B}"/>
              </a:ext>
              <a:ext uri="{C183D7F6-B498-43B3-948B-1728B52AA6E4}">
                <adec:decorative xmlns:adec="http://schemas.microsoft.com/office/drawing/2017/decorative" val="1"/>
              </a:ext>
            </a:extLst>
          </p:cNvPr>
          <p:cNvSpPr txBox="1"/>
          <p:nvPr/>
        </p:nvSpPr>
        <p:spPr>
          <a:xfrm>
            <a:off x="1143552" y="1380123"/>
            <a:ext cx="9904897" cy="246221"/>
          </a:xfrm>
          <a:prstGeom prst="rect">
            <a:avLst/>
          </a:prstGeom>
          <a:noFill/>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5C5B5A"/>
                </a:solidFill>
                <a:effectLst/>
                <a:uLnTx/>
                <a:uFillTx/>
                <a:latin typeface="Arial"/>
                <a:ea typeface="+mn-ea"/>
                <a:cs typeface="+mn-cs"/>
              </a:rPr>
              <a:t>In the past month, which of these, if any, has negatively affected your </a:t>
            </a:r>
            <a:r>
              <a:rPr kumimoji="0" lang="en-GB" sz="1600" b="1" i="0" u="sng" strike="noStrike" kern="1200" cap="none" spc="0" normalizeH="0" baseline="0" noProof="0">
                <a:ln>
                  <a:noFill/>
                </a:ln>
                <a:solidFill>
                  <a:srgbClr val="5C5B5A"/>
                </a:solidFill>
                <a:effectLst/>
                <a:uLnTx/>
                <a:uFillTx/>
                <a:latin typeface="Arial"/>
                <a:ea typeface="+mn-ea"/>
                <a:cs typeface="+mn-cs"/>
              </a:rPr>
              <a:t>physical health</a:t>
            </a:r>
            <a:r>
              <a:rPr kumimoji="0" lang="en-GB" sz="1600" b="1" i="0" u="none" strike="noStrike" kern="1200" cap="none" spc="0" normalizeH="0" baseline="0" noProof="0">
                <a:ln>
                  <a:noFill/>
                </a:ln>
                <a:solidFill>
                  <a:srgbClr val="5C5B5A"/>
                </a:solidFill>
                <a:effectLst/>
                <a:uLnTx/>
                <a:uFillTx/>
                <a:latin typeface="Arial"/>
                <a:ea typeface="+mn-ea"/>
                <a:cs typeface="+mn-cs"/>
              </a:rPr>
              <a:t>?</a:t>
            </a:r>
          </a:p>
        </p:txBody>
      </p:sp>
      <p:graphicFrame>
        <p:nvGraphicFramePr>
          <p:cNvPr id="14" name="Chart 13" descr="Bar chart showing factors which have impacted respondents physical health. 43% of Greater Manchester respondents report having their mental health impacted by something. This is significantly higher than the GB average of 43%.">
            <a:extLst>
              <a:ext uri="{FF2B5EF4-FFF2-40B4-BE49-F238E27FC236}">
                <a16:creationId xmlns:a16="http://schemas.microsoft.com/office/drawing/2014/main" id="{5E5856F6-A996-6C74-41B3-C1A9D7D6B329}"/>
              </a:ext>
            </a:extLst>
          </p:cNvPr>
          <p:cNvGraphicFramePr/>
          <p:nvPr>
            <p:extLst>
              <p:ext uri="{D42A27DB-BD31-4B8C-83A1-F6EECF244321}">
                <p14:modId xmlns:p14="http://schemas.microsoft.com/office/powerpoint/2010/main" val="3833850269"/>
              </p:ext>
            </p:extLst>
          </p:nvPr>
        </p:nvGraphicFramePr>
        <p:xfrm>
          <a:off x="1297435" y="1637183"/>
          <a:ext cx="9597130" cy="4606002"/>
        </p:xfrm>
        <a:graphic>
          <a:graphicData uri="http://schemas.openxmlformats.org/drawingml/2006/chart">
            <c:chart xmlns:c="http://schemas.openxmlformats.org/drawingml/2006/chart" xmlns:r="http://schemas.openxmlformats.org/officeDocument/2006/relationships" r:id="rId3"/>
          </a:graphicData>
        </a:graphic>
      </p:graphicFrame>
      <p:sp>
        <p:nvSpPr>
          <p:cNvPr id="29" name="Title 28">
            <a:extLst>
              <a:ext uri="{FF2B5EF4-FFF2-40B4-BE49-F238E27FC236}">
                <a16:creationId xmlns:a16="http://schemas.microsoft.com/office/drawing/2014/main" id="{DF601501-D511-3177-2748-89D19D1F0943}"/>
              </a:ext>
              <a:ext uri="{C183D7F6-B498-43B3-948B-1728B52AA6E4}">
                <adec:decorative xmlns:adec="http://schemas.microsoft.com/office/drawing/2017/decorative" val="1"/>
              </a:ext>
            </a:extLst>
          </p:cNvPr>
          <p:cNvSpPr txBox="1">
            <a:spLocks noGrp="1"/>
          </p:cNvSpPr>
          <p:nvPr>
            <p:ph type="title" idx="4294967295"/>
          </p:nvPr>
        </p:nvSpPr>
        <p:spPr>
          <a:xfrm>
            <a:off x="316871" y="277576"/>
            <a:ext cx="11394015" cy="92333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5C5B5A"/>
                </a:solidFill>
                <a:effectLst/>
                <a:uLnTx/>
                <a:uFillTx/>
                <a:latin typeface="Arial"/>
                <a:ea typeface="+mn-ea"/>
                <a:cs typeface="+mn-cs"/>
              </a:rPr>
              <a:t>However, the same is not true for physical health. </a:t>
            </a:r>
            <a:r>
              <a:rPr kumimoji="0" lang="en-GB" sz="2000" b="1" i="0" u="none" strike="noStrike" kern="1200" cap="none" spc="0" normalizeH="0" baseline="0" noProof="0" dirty="0">
                <a:ln>
                  <a:noFill/>
                </a:ln>
                <a:solidFill>
                  <a:srgbClr val="009690"/>
                </a:solidFill>
                <a:effectLst/>
                <a:uLnTx/>
                <a:uFillTx/>
                <a:latin typeface="Arial"/>
                <a:ea typeface="+mn-ea"/>
                <a:cs typeface="+mn-cs"/>
              </a:rPr>
              <a:t>Negative impacts on physical health</a:t>
            </a:r>
            <a:r>
              <a:rPr kumimoji="0" lang="en-GB" sz="2000" b="1" i="0" u="none" strike="noStrike" kern="1200" cap="none" spc="0" normalizeH="0" baseline="0" noProof="0" dirty="0">
                <a:ln>
                  <a:noFill/>
                </a:ln>
                <a:solidFill>
                  <a:srgbClr val="5C5B5A"/>
                </a:solidFill>
                <a:effectLst/>
                <a:uLnTx/>
                <a:uFillTx/>
                <a:latin typeface="Arial"/>
                <a:ea typeface="+mn-ea"/>
                <a:cs typeface="+mn-cs"/>
              </a:rPr>
              <a:t> are felt much more keenly by GM respondents than across Britain as a whole, both overall and for most individual factors asked about.</a:t>
            </a:r>
            <a:endParaRPr kumimoji="0" lang="en-GB" sz="2000" b="1" i="0" u="none" strike="noStrike" kern="1200" cap="none" spc="0" normalizeH="0" baseline="0" noProof="0" dirty="0">
              <a:ln>
                <a:noFill/>
              </a:ln>
              <a:solidFill>
                <a:srgbClr val="5C5B5A"/>
              </a:solidFill>
              <a:effectLst/>
              <a:uLnTx/>
              <a:uFillTx/>
              <a:latin typeface="Arial"/>
              <a:ea typeface="+mn-ea"/>
              <a:cs typeface="Arial"/>
            </a:endParaRPr>
          </a:p>
        </p:txBody>
      </p:sp>
      <p:grpSp>
        <p:nvGrpSpPr>
          <p:cNvPr id="6" name="Group 5">
            <a:extLst>
              <a:ext uri="{FF2B5EF4-FFF2-40B4-BE49-F238E27FC236}">
                <a16:creationId xmlns:a16="http://schemas.microsoft.com/office/drawing/2014/main" id="{52B1FCAF-4253-53EB-42B0-97488D09050B}"/>
              </a:ext>
              <a:ext uri="{C183D7F6-B498-43B3-948B-1728B52AA6E4}">
                <adec:decorative xmlns:adec="http://schemas.microsoft.com/office/drawing/2017/decorative" val="1"/>
              </a:ext>
            </a:extLst>
          </p:cNvPr>
          <p:cNvGrpSpPr/>
          <p:nvPr/>
        </p:nvGrpSpPr>
        <p:grpSpPr>
          <a:xfrm>
            <a:off x="9372876" y="5974112"/>
            <a:ext cx="2760024" cy="269304"/>
            <a:chOff x="229117" y="5927615"/>
            <a:chExt cx="2760024" cy="269304"/>
          </a:xfrm>
        </p:grpSpPr>
        <p:grpSp>
          <p:nvGrpSpPr>
            <p:cNvPr id="7" name="Group 6" descr="Green and Red arrows to signify when a statistic is significantly higher or lower than the previous survey.">
              <a:extLst>
                <a:ext uri="{FF2B5EF4-FFF2-40B4-BE49-F238E27FC236}">
                  <a16:creationId xmlns:a16="http://schemas.microsoft.com/office/drawing/2014/main" id="{64A2E4D9-449E-0A7C-8B60-0D0AA916C9EF}"/>
                </a:ext>
              </a:extLst>
            </p:cNvPr>
            <p:cNvGrpSpPr/>
            <p:nvPr/>
          </p:nvGrpSpPr>
          <p:grpSpPr>
            <a:xfrm>
              <a:off x="229117" y="5927615"/>
              <a:ext cx="2760024" cy="269304"/>
              <a:chOff x="520117" y="5772736"/>
              <a:chExt cx="2760024" cy="269304"/>
            </a:xfrm>
          </p:grpSpPr>
          <p:sp>
            <p:nvSpPr>
              <p:cNvPr id="9" name="Arrow: Down 8">
                <a:extLst>
                  <a:ext uri="{FF2B5EF4-FFF2-40B4-BE49-F238E27FC236}">
                    <a16:creationId xmlns:a16="http://schemas.microsoft.com/office/drawing/2014/main" id="{5F7C522E-028F-7E91-CE2A-47ED002FCC8E}"/>
                  </a:ext>
                </a:extLst>
              </p:cNvPr>
              <p:cNvSpPr/>
              <p:nvPr/>
            </p:nvSpPr>
            <p:spPr>
              <a:xfrm rot="10800000">
                <a:off x="520117" y="5838560"/>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0" name="TextBox 9">
                <a:extLst>
                  <a:ext uri="{FF2B5EF4-FFF2-40B4-BE49-F238E27FC236}">
                    <a16:creationId xmlns:a16="http://schemas.microsoft.com/office/drawing/2014/main" id="{A6A95AEA-3269-9527-A980-93256F845DC9}"/>
                  </a:ext>
                </a:extLst>
              </p:cNvPr>
              <p:cNvSpPr txBox="1"/>
              <p:nvPr/>
            </p:nvSpPr>
            <p:spPr>
              <a:xfrm>
                <a:off x="884934" y="5772736"/>
                <a:ext cx="2395207" cy="26930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50" b="0" i="0" u="none" strike="noStrike" kern="1200" cap="none" spc="0" normalizeH="0" baseline="0" noProof="0" dirty="0">
                    <a:ln>
                      <a:noFill/>
                    </a:ln>
                    <a:solidFill>
                      <a:srgbClr val="5C5B5A"/>
                    </a:solidFill>
                    <a:effectLst/>
                    <a:uLnTx/>
                    <a:uFillTx/>
                    <a:latin typeface="Arial"/>
                    <a:ea typeface="+mn-ea"/>
                    <a:cs typeface="+mn-cs"/>
                  </a:rPr>
                  <a:t>Significantly higher/lower than GB</a:t>
                </a:r>
              </a:p>
            </p:txBody>
          </p:sp>
        </p:grpSp>
        <p:sp>
          <p:nvSpPr>
            <p:cNvPr id="8" name="Arrow: Down 7">
              <a:extLst>
                <a:ext uri="{FF2B5EF4-FFF2-40B4-BE49-F238E27FC236}">
                  <a16:creationId xmlns:a16="http://schemas.microsoft.com/office/drawing/2014/main" id="{AC0AC3C4-74F8-1923-B4DE-B15C71E5510F}"/>
                </a:ext>
              </a:extLst>
            </p:cNvPr>
            <p:cNvSpPr/>
            <p:nvPr/>
          </p:nvSpPr>
          <p:spPr>
            <a:xfrm>
              <a:off x="443886" y="6007517"/>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sp>
        <p:nvSpPr>
          <p:cNvPr id="11" name="Arrow: Down 10">
            <a:extLst>
              <a:ext uri="{FF2B5EF4-FFF2-40B4-BE49-F238E27FC236}">
                <a16:creationId xmlns:a16="http://schemas.microsoft.com/office/drawing/2014/main" id="{48B469DE-063F-0FDE-EA9B-C5921F8FDA63}"/>
              </a:ext>
              <a:ext uri="{C183D7F6-B498-43B3-948B-1728B52AA6E4}">
                <adec:decorative xmlns:adec="http://schemas.microsoft.com/office/drawing/2017/decorative" val="1"/>
              </a:ext>
            </a:extLst>
          </p:cNvPr>
          <p:cNvSpPr/>
          <p:nvPr/>
        </p:nvSpPr>
        <p:spPr>
          <a:xfrm>
            <a:off x="7472178" y="2540935"/>
            <a:ext cx="119179" cy="175104"/>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2" name="Arrow: Down 11">
            <a:extLst>
              <a:ext uri="{FF2B5EF4-FFF2-40B4-BE49-F238E27FC236}">
                <a16:creationId xmlns:a16="http://schemas.microsoft.com/office/drawing/2014/main" id="{90BAF573-A122-7762-F882-ABC9DAFBE27B}"/>
              </a:ext>
              <a:ext uri="{C183D7F6-B498-43B3-948B-1728B52AA6E4}">
                <adec:decorative xmlns:adec="http://schemas.microsoft.com/office/drawing/2017/decorative" val="1"/>
              </a:ext>
            </a:extLst>
          </p:cNvPr>
          <p:cNvSpPr/>
          <p:nvPr/>
        </p:nvSpPr>
        <p:spPr>
          <a:xfrm rot="10800000">
            <a:off x="9557214" y="1794665"/>
            <a:ext cx="119179" cy="175104"/>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3" name="Arrow: Down 12">
            <a:extLst>
              <a:ext uri="{FF2B5EF4-FFF2-40B4-BE49-F238E27FC236}">
                <a16:creationId xmlns:a16="http://schemas.microsoft.com/office/drawing/2014/main" id="{58B4AF3A-E828-6B9A-BC75-93DFCFDEF391}"/>
              </a:ext>
              <a:ext uri="{C183D7F6-B498-43B3-948B-1728B52AA6E4}">
                <adec:decorative xmlns:adec="http://schemas.microsoft.com/office/drawing/2017/decorative" val="1"/>
              </a:ext>
            </a:extLst>
          </p:cNvPr>
          <p:cNvSpPr/>
          <p:nvPr/>
        </p:nvSpPr>
        <p:spPr>
          <a:xfrm rot="10800000">
            <a:off x="7474453" y="2965227"/>
            <a:ext cx="119179" cy="175104"/>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5" name="Arrow: Down 14">
            <a:extLst>
              <a:ext uri="{FF2B5EF4-FFF2-40B4-BE49-F238E27FC236}">
                <a16:creationId xmlns:a16="http://schemas.microsoft.com/office/drawing/2014/main" id="{5F451EA0-CB37-33F1-B22A-A3F2AF31DFC0}"/>
              </a:ext>
              <a:ext uri="{C183D7F6-B498-43B3-948B-1728B52AA6E4}">
                <adec:decorative xmlns:adec="http://schemas.microsoft.com/office/drawing/2017/decorative" val="1"/>
              </a:ext>
            </a:extLst>
          </p:cNvPr>
          <p:cNvSpPr/>
          <p:nvPr/>
        </p:nvSpPr>
        <p:spPr>
          <a:xfrm rot="10800000">
            <a:off x="7322744" y="3324049"/>
            <a:ext cx="119179" cy="175104"/>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7" name="Arrow: Down 16">
            <a:extLst>
              <a:ext uri="{FF2B5EF4-FFF2-40B4-BE49-F238E27FC236}">
                <a16:creationId xmlns:a16="http://schemas.microsoft.com/office/drawing/2014/main" id="{8533B6F3-ECA7-3DA7-2125-2CD16E340456}"/>
              </a:ext>
              <a:ext uri="{C183D7F6-B498-43B3-948B-1728B52AA6E4}">
                <adec:decorative xmlns:adec="http://schemas.microsoft.com/office/drawing/2017/decorative" val="1"/>
              </a:ext>
            </a:extLst>
          </p:cNvPr>
          <p:cNvSpPr/>
          <p:nvPr/>
        </p:nvSpPr>
        <p:spPr>
          <a:xfrm rot="10800000">
            <a:off x="7203565" y="3712676"/>
            <a:ext cx="119179" cy="175104"/>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8" name="Arrow: Down 17">
            <a:extLst>
              <a:ext uri="{FF2B5EF4-FFF2-40B4-BE49-F238E27FC236}">
                <a16:creationId xmlns:a16="http://schemas.microsoft.com/office/drawing/2014/main" id="{4130B0F7-B41B-C55A-ADA8-6780222C88DE}"/>
              </a:ext>
              <a:ext uri="{C183D7F6-B498-43B3-948B-1728B52AA6E4}">
                <adec:decorative xmlns:adec="http://schemas.microsoft.com/office/drawing/2017/decorative" val="1"/>
              </a:ext>
            </a:extLst>
          </p:cNvPr>
          <p:cNvSpPr/>
          <p:nvPr/>
        </p:nvSpPr>
        <p:spPr>
          <a:xfrm>
            <a:off x="7131141" y="5266561"/>
            <a:ext cx="119179" cy="175104"/>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 name="Arrow: Down 1">
            <a:extLst>
              <a:ext uri="{FF2B5EF4-FFF2-40B4-BE49-F238E27FC236}">
                <a16:creationId xmlns:a16="http://schemas.microsoft.com/office/drawing/2014/main" id="{EF8EEF7D-0DE5-0220-D00D-633422AD2017}"/>
              </a:ext>
              <a:ext uri="{C183D7F6-B498-43B3-948B-1728B52AA6E4}">
                <adec:decorative xmlns:adec="http://schemas.microsoft.com/office/drawing/2017/decorative" val="1"/>
              </a:ext>
            </a:extLst>
          </p:cNvPr>
          <p:cNvSpPr/>
          <p:nvPr/>
        </p:nvSpPr>
        <p:spPr>
          <a:xfrm rot="10800000">
            <a:off x="7203564" y="4110044"/>
            <a:ext cx="119179" cy="175104"/>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3" name="Arrow: Down 2">
            <a:extLst>
              <a:ext uri="{FF2B5EF4-FFF2-40B4-BE49-F238E27FC236}">
                <a16:creationId xmlns:a16="http://schemas.microsoft.com/office/drawing/2014/main" id="{ED97D076-BD22-0B18-E3F8-B8E294F58D92}"/>
              </a:ext>
              <a:ext uri="{C183D7F6-B498-43B3-948B-1728B52AA6E4}">
                <adec:decorative xmlns:adec="http://schemas.microsoft.com/office/drawing/2017/decorative" val="1"/>
              </a:ext>
            </a:extLst>
          </p:cNvPr>
          <p:cNvSpPr/>
          <p:nvPr/>
        </p:nvSpPr>
        <p:spPr>
          <a:xfrm rot="10800000">
            <a:off x="7042879" y="4470674"/>
            <a:ext cx="119179" cy="175104"/>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5" name="Arrow: Down 4">
            <a:extLst>
              <a:ext uri="{FF2B5EF4-FFF2-40B4-BE49-F238E27FC236}">
                <a16:creationId xmlns:a16="http://schemas.microsoft.com/office/drawing/2014/main" id="{A2CCEDB3-D023-234A-A00C-F28BFEA30BFF}"/>
              </a:ext>
              <a:ext uri="{C183D7F6-B498-43B3-948B-1728B52AA6E4}">
                <adec:decorative xmlns:adec="http://schemas.microsoft.com/office/drawing/2017/decorative" val="1"/>
              </a:ext>
            </a:extLst>
          </p:cNvPr>
          <p:cNvSpPr/>
          <p:nvPr/>
        </p:nvSpPr>
        <p:spPr>
          <a:xfrm rot="10800000">
            <a:off x="6992342" y="4849411"/>
            <a:ext cx="119179" cy="175104"/>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9" name="Arrow: Down 18">
            <a:extLst>
              <a:ext uri="{FF2B5EF4-FFF2-40B4-BE49-F238E27FC236}">
                <a16:creationId xmlns:a16="http://schemas.microsoft.com/office/drawing/2014/main" id="{DE078456-CB77-596A-1458-57BDFAC1CA56}"/>
              </a:ext>
              <a:ext uri="{C183D7F6-B498-43B3-948B-1728B52AA6E4}">
                <adec:decorative xmlns:adec="http://schemas.microsoft.com/office/drawing/2017/decorative" val="1"/>
              </a:ext>
            </a:extLst>
          </p:cNvPr>
          <p:cNvSpPr/>
          <p:nvPr/>
        </p:nvSpPr>
        <p:spPr>
          <a:xfrm>
            <a:off x="10416039" y="5646619"/>
            <a:ext cx="119179" cy="175104"/>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1071165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descr="Bar chart showing people's feelings of hopefulness. 76% reported feeling hopeful in July, slightly higher than the GB average of 70%.  ">
            <a:extLst>
              <a:ext uri="{FF2B5EF4-FFF2-40B4-BE49-F238E27FC236}">
                <a16:creationId xmlns:a16="http://schemas.microsoft.com/office/drawing/2014/main" id="{81F41478-D068-4200-A035-1B7110E6F386}"/>
              </a:ext>
            </a:extLst>
          </p:cNvPr>
          <p:cNvGraphicFramePr>
            <a:graphicFrameLocks/>
          </p:cNvGraphicFramePr>
          <p:nvPr/>
        </p:nvGraphicFramePr>
        <p:xfrm>
          <a:off x="421336" y="1629337"/>
          <a:ext cx="5043407" cy="4799111"/>
        </p:xfrm>
        <a:graphic>
          <a:graphicData uri="http://schemas.openxmlformats.org/drawingml/2006/chart">
            <c:chart xmlns:c="http://schemas.openxmlformats.org/drawingml/2006/chart" xmlns:r="http://schemas.openxmlformats.org/officeDocument/2006/relationships" r:id="rId3"/>
          </a:graphicData>
        </a:graphic>
      </p:graphicFrame>
      <p:sp>
        <p:nvSpPr>
          <p:cNvPr id="26" name="Title 13">
            <a:extLst>
              <a:ext uri="{FF2B5EF4-FFF2-40B4-BE49-F238E27FC236}">
                <a16:creationId xmlns:a16="http://schemas.microsoft.com/office/drawing/2014/main" id="{A366E12D-AC3F-42D6-8455-74D614471728}"/>
              </a:ext>
            </a:extLst>
          </p:cNvPr>
          <p:cNvSpPr>
            <a:spLocks noGrp="1"/>
          </p:cNvSpPr>
          <p:nvPr>
            <p:ph type="title"/>
          </p:nvPr>
        </p:nvSpPr>
        <p:spPr>
          <a:xfrm>
            <a:off x="421336" y="184507"/>
            <a:ext cx="11614962" cy="830997"/>
          </a:xfrm>
        </p:spPr>
        <p:txBody>
          <a:bodyPr vert="horz" wrap="square" lIns="0" tIns="0" rIns="0" bIns="0" rtlCol="0" anchor="t" anchorCtr="0">
            <a:spAutoFit/>
          </a:bodyPr>
          <a:lstStyle/>
          <a:p>
            <a:pPr>
              <a:lnSpc>
                <a:spcPct val="100000"/>
              </a:lnSpc>
            </a:pPr>
            <a:r>
              <a:rPr lang="en-GB" sz="1800" b="1" dirty="0">
                <a:solidFill>
                  <a:srgbClr val="5C5B5A"/>
                </a:solidFill>
                <a:latin typeface="Arial"/>
                <a:ea typeface="+mn-ea"/>
                <a:cs typeface="+mn-cs"/>
              </a:rPr>
              <a:t>For the first time, questions on </a:t>
            </a:r>
            <a:r>
              <a:rPr lang="en-GB" sz="1800" b="1" dirty="0">
                <a:solidFill>
                  <a:srgbClr val="009690"/>
                </a:solidFill>
                <a:latin typeface="Arial"/>
                <a:ea typeface="+mn-ea"/>
                <a:cs typeface="+mn-cs"/>
              </a:rPr>
              <a:t>hope and fairness </a:t>
            </a:r>
            <a:r>
              <a:rPr lang="en-GB" sz="1800" b="1" dirty="0">
                <a:solidFill>
                  <a:srgbClr val="5C5B5A"/>
                </a:solidFill>
                <a:latin typeface="Arial"/>
                <a:ea typeface="+mn-ea"/>
                <a:cs typeface="+mn-cs"/>
              </a:rPr>
              <a:t>were asked. Three quarters (76%) of GM respondents reported feeling hopeful about their future, similar to Great Britain overall (73%). However, GM respondents were more likely to report being treated unfairly by society (16%) than GB (13%)</a:t>
            </a:r>
          </a:p>
        </p:txBody>
      </p:sp>
      <p:sp>
        <p:nvSpPr>
          <p:cNvPr id="27" name="TextBox 26">
            <a:extLst>
              <a:ext uri="{FF2B5EF4-FFF2-40B4-BE49-F238E27FC236}">
                <a16:creationId xmlns:a16="http://schemas.microsoft.com/office/drawing/2014/main" id="{8F4A9E68-6AB0-4D51-AE80-1E43340FC2A7}"/>
              </a:ext>
            </a:extLst>
          </p:cNvPr>
          <p:cNvSpPr txBox="1"/>
          <p:nvPr/>
        </p:nvSpPr>
        <p:spPr>
          <a:xfrm>
            <a:off x="1097445" y="1160838"/>
            <a:ext cx="4843139" cy="3231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500" b="1" i="0" strike="noStrike" kern="1200" cap="none" spc="0" normalizeH="0" baseline="0" noProof="0" dirty="0">
                <a:ln>
                  <a:noFill/>
                </a:ln>
                <a:solidFill>
                  <a:srgbClr val="5C5B5A"/>
                </a:solidFill>
                <a:effectLst/>
                <a:uLnTx/>
                <a:uFillTx/>
                <a:latin typeface="Arial"/>
                <a:ea typeface="+mn-ea"/>
                <a:cs typeface="+mn-cs"/>
              </a:rPr>
              <a:t>How hopeful do you feel about your future?</a:t>
            </a:r>
          </a:p>
        </p:txBody>
      </p:sp>
      <p:sp>
        <p:nvSpPr>
          <p:cNvPr id="32" name="TextBox 31">
            <a:extLst>
              <a:ext uri="{FF2B5EF4-FFF2-40B4-BE49-F238E27FC236}">
                <a16:creationId xmlns:a16="http://schemas.microsoft.com/office/drawing/2014/main" id="{D43F96E2-CF73-409A-BEFA-10AFAE4816AE}"/>
              </a:ext>
            </a:extLst>
          </p:cNvPr>
          <p:cNvSpPr txBox="1"/>
          <p:nvPr/>
        </p:nvSpPr>
        <p:spPr>
          <a:xfrm>
            <a:off x="6586577" y="1061635"/>
            <a:ext cx="4720051"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500" b="1" i="0" strike="noStrike" kern="1200" cap="none" spc="0" normalizeH="0" baseline="0" noProof="0">
                <a:ln>
                  <a:noFill/>
                </a:ln>
                <a:solidFill>
                  <a:srgbClr val="5C5B5A"/>
                </a:solidFill>
                <a:effectLst/>
                <a:uLnTx/>
                <a:uFillTx/>
                <a:latin typeface="Arial"/>
                <a:ea typeface="+mn-ea"/>
                <a:cs typeface="+mn-cs"/>
              </a:rPr>
              <a:t>How fairly or unfairly do you feel you are treated by society?</a:t>
            </a:r>
          </a:p>
        </p:txBody>
      </p:sp>
      <p:graphicFrame>
        <p:nvGraphicFramePr>
          <p:cNvPr id="3" name="Chart 2" descr="Bar chart showing people's feelings of being treated fairly by society. 16% reported feeling like they'd been treated unfairly in July. ">
            <a:extLst>
              <a:ext uri="{FF2B5EF4-FFF2-40B4-BE49-F238E27FC236}">
                <a16:creationId xmlns:a16="http://schemas.microsoft.com/office/drawing/2014/main" id="{D1B5D0F0-91DF-4575-B342-B4FAA92DA9AB}"/>
              </a:ext>
            </a:extLst>
          </p:cNvPr>
          <p:cNvGraphicFramePr>
            <a:graphicFrameLocks/>
          </p:cNvGraphicFramePr>
          <p:nvPr/>
        </p:nvGraphicFramePr>
        <p:xfrm>
          <a:off x="6532094" y="1594468"/>
          <a:ext cx="4945023" cy="4799111"/>
        </p:xfrm>
        <a:graphic>
          <a:graphicData uri="http://schemas.openxmlformats.org/drawingml/2006/chart">
            <c:chart xmlns:c="http://schemas.openxmlformats.org/drawingml/2006/chart" xmlns:r="http://schemas.openxmlformats.org/officeDocument/2006/relationships" r:id="rId4"/>
          </a:graphicData>
        </a:graphic>
      </p:graphicFrame>
      <p:sp>
        <p:nvSpPr>
          <p:cNvPr id="23" name="Footer Placeholder 4">
            <a:extLst>
              <a:ext uri="{FF2B5EF4-FFF2-40B4-BE49-F238E27FC236}">
                <a16:creationId xmlns:a16="http://schemas.microsoft.com/office/drawing/2014/main" id="{BD24FF10-0D0E-45CB-AE3C-FB09009413E5}"/>
              </a:ext>
            </a:extLst>
          </p:cNvPr>
          <p:cNvSpPr txBox="1">
            <a:spLocks/>
          </p:cNvSpPr>
          <p:nvPr/>
        </p:nvSpPr>
        <p:spPr>
          <a:xfrm>
            <a:off x="575406" y="6348611"/>
            <a:ext cx="11185333" cy="509390"/>
          </a:xfrm>
          <a:prstGeom prst="rect">
            <a:avLst/>
          </a:prstGeo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sz="1000" dirty="0">
                <a:solidFill>
                  <a:srgbClr val="FFFFFF">
                    <a:lumMod val="50000"/>
                  </a:srgbClr>
                </a:solidFill>
                <a:latin typeface="Arial" panose="020B0604020202020204" pitchFamily="34" charset="0"/>
                <a:cs typeface="Arial" panose="020B0604020202020204" pitchFamily="34" charset="0"/>
              </a:rPr>
              <a:t>A3. Overall, how hopeful do you feel about your future, where 0 is 'not at all hopeful' and 10 is 'completely hopeful’? A4. How fairly or unfairly do you feel you are treated by society? </a:t>
            </a:r>
          </a:p>
          <a:p>
            <a:pPr>
              <a:defRPr/>
            </a:pPr>
            <a:r>
              <a:rPr lang="en-GB" sz="1000" dirty="0">
                <a:solidFill>
                  <a:srgbClr val="FFFFFF">
                    <a:lumMod val="50000"/>
                  </a:srgbClr>
                </a:solidFill>
                <a:latin typeface="Arial" panose="020B0604020202020204" pitchFamily="34" charset="0"/>
                <a:cs typeface="Arial" panose="020B0604020202020204" pitchFamily="34" charset="0"/>
              </a:rPr>
              <a:t>Base: Survey 13, 1540. GB benchmarking taken from UK measures of wellbeing (fieldwork period 8 to 19 May 2024) *Figure 70% in national figures, rebased for reporting purposes here </a:t>
            </a:r>
          </a:p>
        </p:txBody>
      </p:sp>
      <p:sp>
        <p:nvSpPr>
          <p:cNvPr id="19" name="Slide Number Placeholder 4">
            <a:extLst>
              <a:ext uri="{FF2B5EF4-FFF2-40B4-BE49-F238E27FC236}">
                <a16:creationId xmlns:a16="http://schemas.microsoft.com/office/drawing/2014/main" id="{5A608B4B-B225-4410-B793-22CBFAF2FBF4}"/>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cxnSp>
        <p:nvCxnSpPr>
          <p:cNvPr id="9" name="Straight Connector 8">
            <a:extLst>
              <a:ext uri="{FF2B5EF4-FFF2-40B4-BE49-F238E27FC236}">
                <a16:creationId xmlns:a16="http://schemas.microsoft.com/office/drawing/2014/main" id="{50F4CE1B-B03B-A83C-7A9A-C6677B0AD99B}"/>
              </a:ext>
              <a:ext uri="{C183D7F6-B498-43B3-948B-1728B52AA6E4}">
                <adec:decorative xmlns:adec="http://schemas.microsoft.com/office/drawing/2017/decorative" val="1"/>
              </a:ext>
            </a:extLst>
          </p:cNvPr>
          <p:cNvCxnSpPr/>
          <p:nvPr/>
        </p:nvCxnSpPr>
        <p:spPr>
          <a:xfrm>
            <a:off x="6096000" y="1576354"/>
            <a:ext cx="0" cy="4308880"/>
          </a:xfrm>
          <a:prstGeom prst="line">
            <a:avLst/>
          </a:prstGeom>
        </p:spPr>
        <p:style>
          <a:lnRef idx="1">
            <a:schemeClr val="dk1"/>
          </a:lnRef>
          <a:fillRef idx="0">
            <a:schemeClr val="dk1"/>
          </a:fillRef>
          <a:effectRef idx="0">
            <a:schemeClr val="dk1"/>
          </a:effectRef>
          <a:fontRef idx="minor">
            <a:schemeClr val="tx1"/>
          </a:fontRef>
        </p:style>
      </p:cxnSp>
      <p:sp>
        <p:nvSpPr>
          <p:cNvPr id="8" name="Right Brace 7">
            <a:extLst>
              <a:ext uri="{FF2B5EF4-FFF2-40B4-BE49-F238E27FC236}">
                <a16:creationId xmlns:a16="http://schemas.microsoft.com/office/drawing/2014/main" id="{927BB36C-B75F-3488-877A-5BD5FFCE52BB}"/>
              </a:ext>
              <a:ext uri="{C183D7F6-B498-43B3-948B-1728B52AA6E4}">
                <adec:decorative xmlns:adec="http://schemas.microsoft.com/office/drawing/2017/decorative" val="1"/>
              </a:ext>
            </a:extLst>
          </p:cNvPr>
          <p:cNvSpPr/>
          <p:nvPr/>
        </p:nvSpPr>
        <p:spPr>
          <a:xfrm>
            <a:off x="10791825" y="5002139"/>
            <a:ext cx="209549" cy="575118"/>
          </a:xfrm>
          <a:prstGeom prst="rightBrace">
            <a:avLst/>
          </a:prstGeom>
          <a:ln w="19050">
            <a:solidFill>
              <a:srgbClr val="FF000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sp>
        <p:nvSpPr>
          <p:cNvPr id="10" name="TextBox 9">
            <a:extLst>
              <a:ext uri="{FF2B5EF4-FFF2-40B4-BE49-F238E27FC236}">
                <a16:creationId xmlns:a16="http://schemas.microsoft.com/office/drawing/2014/main" id="{0170DE8E-0B0C-60F7-F918-CC590CBCEE74}"/>
              </a:ext>
            </a:extLst>
          </p:cNvPr>
          <p:cNvSpPr txBox="1"/>
          <p:nvPr/>
        </p:nvSpPr>
        <p:spPr>
          <a:xfrm>
            <a:off x="10894690" y="5135809"/>
            <a:ext cx="681703" cy="307777"/>
          </a:xfrm>
          <a:prstGeom prst="rect">
            <a:avLst/>
          </a:prstGeom>
          <a:noFill/>
        </p:spPr>
        <p:txBody>
          <a:bodyPr wrap="square" rtlCol="0">
            <a:spAutoFit/>
          </a:bodyPr>
          <a:lstStyle/>
          <a:p>
            <a:pPr algn="ctr">
              <a:defRPr lang="en-US" sz="1400" b="0" i="0" u="none" strike="noStrike" kern="1200" baseline="0">
                <a:solidFill>
                  <a:srgbClr val="5C5B5A"/>
                </a:solidFill>
                <a:latin typeface="+mn-lt"/>
                <a:ea typeface="+mn-ea"/>
                <a:cs typeface="+mn-cs"/>
              </a:defRPr>
            </a:pPr>
            <a:r>
              <a:rPr lang="en-GB" sz="1400" b="1" dirty="0">
                <a:solidFill>
                  <a:srgbClr val="5C5B5A"/>
                </a:solidFill>
              </a:rPr>
              <a:t>13%</a:t>
            </a:r>
          </a:p>
        </p:txBody>
      </p:sp>
      <p:sp>
        <p:nvSpPr>
          <p:cNvPr id="5" name="Right Brace 4">
            <a:extLst>
              <a:ext uri="{FF2B5EF4-FFF2-40B4-BE49-F238E27FC236}">
                <a16:creationId xmlns:a16="http://schemas.microsoft.com/office/drawing/2014/main" id="{E461FFE7-0685-0841-6950-C3C9EEA80F73}"/>
              </a:ext>
              <a:ext uri="{C183D7F6-B498-43B3-948B-1728B52AA6E4}">
                <adec:decorative xmlns:adec="http://schemas.microsoft.com/office/drawing/2017/decorative" val="1"/>
              </a:ext>
            </a:extLst>
          </p:cNvPr>
          <p:cNvSpPr/>
          <p:nvPr/>
        </p:nvSpPr>
        <p:spPr>
          <a:xfrm>
            <a:off x="9081420" y="5033123"/>
            <a:ext cx="209549" cy="575118"/>
          </a:xfrm>
          <a:prstGeom prst="rightBrace">
            <a:avLst/>
          </a:prstGeom>
          <a:ln w="19050">
            <a:solidFill>
              <a:srgbClr val="FF000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sp>
        <p:nvSpPr>
          <p:cNvPr id="14" name="TextBox 13">
            <a:extLst>
              <a:ext uri="{FF2B5EF4-FFF2-40B4-BE49-F238E27FC236}">
                <a16:creationId xmlns:a16="http://schemas.microsoft.com/office/drawing/2014/main" id="{28C045BF-34BB-9972-6DE2-01FCF25D984E}"/>
              </a:ext>
            </a:extLst>
          </p:cNvPr>
          <p:cNvSpPr txBox="1"/>
          <p:nvPr/>
        </p:nvSpPr>
        <p:spPr>
          <a:xfrm>
            <a:off x="9184285" y="5166793"/>
            <a:ext cx="681703" cy="307777"/>
          </a:xfrm>
          <a:prstGeom prst="rect">
            <a:avLst/>
          </a:prstGeom>
          <a:noFill/>
        </p:spPr>
        <p:txBody>
          <a:bodyPr wrap="square" rtlCol="0">
            <a:spAutoFit/>
          </a:bodyPr>
          <a:lstStyle/>
          <a:p>
            <a:pPr algn="ctr">
              <a:defRPr lang="en-US" sz="1400" b="0" i="0" u="none" strike="noStrike" kern="1200" baseline="0">
                <a:solidFill>
                  <a:srgbClr val="5C5B5A"/>
                </a:solidFill>
                <a:latin typeface="+mn-lt"/>
                <a:ea typeface="+mn-ea"/>
                <a:cs typeface="+mn-cs"/>
              </a:defRPr>
            </a:pPr>
            <a:r>
              <a:rPr lang="en-GB" sz="1400" b="1" dirty="0">
                <a:solidFill>
                  <a:srgbClr val="5C5B5A"/>
                </a:solidFill>
              </a:rPr>
              <a:t>16%</a:t>
            </a:r>
          </a:p>
        </p:txBody>
      </p:sp>
    </p:spTree>
    <p:extLst>
      <p:ext uri="{BB962C8B-B14F-4D97-AF65-F5344CB8AC3E}">
        <p14:creationId xmlns:p14="http://schemas.microsoft.com/office/powerpoint/2010/main" val="39556618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3">
            <a:extLst>
              <a:ext uri="{FF2B5EF4-FFF2-40B4-BE49-F238E27FC236}">
                <a16:creationId xmlns:a16="http://schemas.microsoft.com/office/drawing/2014/main" id="{449F2028-4CEE-5A12-B3A6-0EEED010B720}"/>
              </a:ext>
            </a:extLst>
          </p:cNvPr>
          <p:cNvSpPr>
            <a:spLocks noGrp="1"/>
          </p:cNvSpPr>
          <p:nvPr>
            <p:ph type="title"/>
          </p:nvPr>
        </p:nvSpPr>
        <p:spPr>
          <a:xfrm>
            <a:off x="359757" y="164305"/>
            <a:ext cx="11483900" cy="553998"/>
          </a:xfrm>
        </p:spPr>
        <p:txBody>
          <a:bodyPr vert="horz" wrap="square" lIns="0" tIns="0" rIns="0" bIns="0" rtlCol="0" anchor="t" anchorCtr="0">
            <a:spAutoFit/>
          </a:bodyPr>
          <a:lstStyle/>
          <a:p>
            <a:pPr>
              <a:lnSpc>
                <a:spcPct val="100000"/>
              </a:lnSpc>
            </a:pPr>
            <a:r>
              <a:rPr lang="en-GB" sz="1800" b="1" dirty="0">
                <a:solidFill>
                  <a:srgbClr val="5C5B5A"/>
                </a:solidFill>
                <a:latin typeface="Arial"/>
                <a:ea typeface="+mn-ea"/>
                <a:cs typeface="+mn-cs"/>
              </a:rPr>
              <a:t>Those </a:t>
            </a:r>
            <a:r>
              <a:rPr lang="en-GB" sz="1800" b="1" dirty="0">
                <a:solidFill>
                  <a:srgbClr val="009690"/>
                </a:solidFill>
                <a:latin typeface="Arial"/>
                <a:ea typeface="+mn-ea"/>
                <a:cs typeface="+mn-cs"/>
              </a:rPr>
              <a:t>more likely to feel unhopeful or treated very unfairly by society </a:t>
            </a:r>
            <a:r>
              <a:rPr lang="en-GB" sz="1800" b="1" dirty="0">
                <a:solidFill>
                  <a:srgbClr val="5C5B5A"/>
                </a:solidFill>
                <a:latin typeface="Arial"/>
                <a:ea typeface="+mn-ea"/>
                <a:cs typeface="+mn-cs"/>
              </a:rPr>
              <a:t>include those with long term health conditions and those with low household incomes</a:t>
            </a:r>
          </a:p>
        </p:txBody>
      </p:sp>
      <p:sp>
        <p:nvSpPr>
          <p:cNvPr id="8" name="Text Placeholder 7">
            <a:extLst>
              <a:ext uri="{FF2B5EF4-FFF2-40B4-BE49-F238E27FC236}">
                <a16:creationId xmlns:a16="http://schemas.microsoft.com/office/drawing/2014/main" id="{CA4B96AC-7507-17B4-5286-3A3BEE1B746F}"/>
              </a:ext>
            </a:extLst>
          </p:cNvPr>
          <p:cNvSpPr txBox="1">
            <a:spLocks/>
          </p:cNvSpPr>
          <p:nvPr/>
        </p:nvSpPr>
        <p:spPr>
          <a:xfrm>
            <a:off x="585288" y="903555"/>
            <a:ext cx="5400000" cy="448346"/>
          </a:xfrm>
          <a:prstGeom prst="rect">
            <a:avLst/>
          </a:prstGeom>
          <a:solidFill>
            <a:srgbClr val="5C5B5A"/>
          </a:solidFill>
          <a:ln>
            <a:solidFill>
              <a:srgbClr val="5C5B5A"/>
            </a:solidFill>
          </a:ln>
        </p:spPr>
        <p:txBody>
          <a:bodyPr vert="horz" lIns="91440" tIns="45720" rIns="91440" bIns="45720" rtlCol="0" anchor="ctr">
            <a:noAutofit/>
          </a:bodyPr>
          <a:lstStyle>
            <a:defPPr>
              <a:defRPr lang="en-US"/>
            </a:defPPr>
            <a:lvl1pPr indent="0" algn="ctr">
              <a:lnSpc>
                <a:spcPct val="100000"/>
              </a:lnSpc>
              <a:spcBef>
                <a:spcPts val="0"/>
              </a:spcBef>
              <a:buFont typeface="Arial" panose="020B0604020202020204" pitchFamily="34" charset="0"/>
              <a:buNone/>
              <a:defRPr sz="1200" b="1">
                <a:solidFill>
                  <a:srgbClr val="FFFFFF"/>
                </a:solidFill>
                <a:latin typeface="Aria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0" indent="0" algn="ctr" defTabSz="914400" rtl="0" eaLnBrk="1" fontAlgn="auto" latinLnBrk="0" hangingPunct="1">
              <a:lnSpc>
                <a:spcPct val="100000"/>
              </a:lnSpc>
              <a:spcBef>
                <a:spcPts val="0"/>
              </a:spcBef>
              <a:spcAft>
                <a:spcPts val="400"/>
              </a:spcAft>
              <a:buClrTx/>
              <a:buSzTx/>
              <a:buFontTx/>
              <a:buNone/>
              <a:tabLst/>
              <a:defRPr/>
            </a:pPr>
            <a:r>
              <a:rPr kumimoji="0" lang="en-GB" b="1" i="0" u="none" strike="noStrike" kern="1200" cap="none" spc="0" normalizeH="0" baseline="0" noProof="0" dirty="0">
                <a:ln>
                  <a:noFill/>
                </a:ln>
                <a:solidFill>
                  <a:schemeClr val="bg1"/>
                </a:solidFill>
                <a:effectLst/>
                <a:uLnTx/>
                <a:uFillTx/>
                <a:latin typeface="Arial"/>
                <a:cs typeface="Arial"/>
              </a:rPr>
              <a:t>% with higher levels of ‘</a:t>
            </a:r>
            <a:r>
              <a:rPr lang="en-GB" dirty="0">
                <a:solidFill>
                  <a:schemeClr val="bg1"/>
                </a:solidFill>
                <a:cs typeface="Arial"/>
              </a:rPr>
              <a:t>low</a:t>
            </a:r>
            <a:r>
              <a:rPr kumimoji="0" lang="en-GB" b="1" i="0" u="none" strike="noStrike" kern="1200" cap="none" spc="0" normalizeH="0" baseline="0" noProof="0" dirty="0">
                <a:ln>
                  <a:noFill/>
                </a:ln>
                <a:solidFill>
                  <a:schemeClr val="bg1"/>
                </a:solidFill>
                <a:effectLst/>
                <a:uLnTx/>
                <a:uFillTx/>
                <a:latin typeface="Arial"/>
                <a:cs typeface="Arial"/>
              </a:rPr>
              <a:t>’ </a:t>
            </a:r>
            <a:r>
              <a:rPr lang="en-GB" dirty="0">
                <a:solidFill>
                  <a:schemeClr val="bg1"/>
                </a:solidFill>
                <a:cs typeface="Arial"/>
              </a:rPr>
              <a:t>hopefulness</a:t>
            </a:r>
            <a:r>
              <a:rPr kumimoji="0" lang="en-GB" b="1" i="0" u="none" strike="noStrike" kern="1200" cap="none" spc="0" normalizeH="0" baseline="0" noProof="0" dirty="0">
                <a:ln>
                  <a:noFill/>
                </a:ln>
                <a:solidFill>
                  <a:schemeClr val="bg1"/>
                </a:solidFill>
                <a:effectLst/>
                <a:uLnTx/>
                <a:uFillTx/>
                <a:latin typeface="Arial"/>
                <a:cs typeface="Arial"/>
              </a:rPr>
              <a:t> compared to GM average (14%)*:</a:t>
            </a:r>
          </a:p>
        </p:txBody>
      </p:sp>
      <p:sp>
        <p:nvSpPr>
          <p:cNvPr id="9" name="Text Placeholder 4">
            <a:extLst>
              <a:ext uri="{FF2B5EF4-FFF2-40B4-BE49-F238E27FC236}">
                <a16:creationId xmlns:a16="http://schemas.microsoft.com/office/drawing/2014/main" id="{450F37F1-3B2D-71FA-66A9-C7F960E7FBD3}"/>
              </a:ext>
            </a:extLst>
          </p:cNvPr>
          <p:cNvSpPr txBox="1">
            <a:spLocks/>
          </p:cNvSpPr>
          <p:nvPr/>
        </p:nvSpPr>
        <p:spPr>
          <a:xfrm>
            <a:off x="586006" y="1352647"/>
            <a:ext cx="5400000" cy="4462151"/>
          </a:xfrm>
          <a:prstGeom prst="rect">
            <a:avLst/>
          </a:prstGeom>
          <a:ln>
            <a:solidFill>
              <a:srgbClr val="5C5B5A"/>
            </a:solidFill>
          </a:ln>
        </p:spPr>
        <p:txBody>
          <a:bodyPr vert="horz" lIns="91440" tIns="108000" rIns="91440" bIns="45720" numCol="1" spcCol="457200" rtlCol="0" anchor="t">
            <a:noAutofit/>
          </a:bodyPr>
          <a:lstStyle>
            <a:lvl1pPr marL="171450" indent="-171450" algn="l" defTabSz="914400" rtl="0" eaLnBrk="1" latinLnBrk="0" hangingPunct="1">
              <a:lnSpc>
                <a:spcPct val="100000"/>
              </a:lnSpc>
              <a:spcBef>
                <a:spcPts val="0"/>
              </a:spcBef>
              <a:spcAft>
                <a:spcPts val="600"/>
              </a:spcAft>
              <a:buFont typeface="Arial" panose="020B0604020202020204" pitchFamily="34" charset="0"/>
              <a:buChar char="•"/>
              <a:defRPr lang="en-US" sz="1600" kern="1200" dirty="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GB" sz="1200" b="1" i="0" u="none" strike="noStrike" kern="1200" cap="none" spc="0" normalizeH="0" baseline="0" noProof="0" dirty="0">
                <a:ln>
                  <a:noFill/>
                </a:ln>
                <a:solidFill>
                  <a:srgbClr val="009690"/>
                </a:solidFill>
                <a:effectLst/>
                <a:uLnTx/>
                <a:uFillTx/>
                <a:latin typeface="Arial"/>
                <a:cs typeface="Arial"/>
              </a:rPr>
              <a:t>Demographics:</a:t>
            </a:r>
            <a:endParaRPr lang="en-GB" sz="1200" b="1" i="0" u="none" strike="noStrike" kern="1200" cap="none" spc="0" normalizeH="0" baseline="0" noProof="0" dirty="0">
              <a:ln>
                <a:noFill/>
              </a:ln>
              <a:solidFill>
                <a:srgbClr val="009690"/>
              </a:solidFill>
              <a:effectLst/>
              <a:uLnTx/>
              <a:uFillTx/>
              <a:latin typeface="Arial"/>
              <a:cs typeface="Arial"/>
            </a:endParaRPr>
          </a:p>
          <a:p>
            <a:pPr marL="171450" indent="-171450">
              <a:spcAft>
                <a:spcPts val="400"/>
              </a:spcAft>
              <a:buFont typeface="Arial" panose="020B0604020202020204" pitchFamily="34" charset="0"/>
              <a:buChar char="•"/>
              <a:defRPr/>
            </a:pPr>
            <a:r>
              <a:rPr lang="en-GB" sz="1200" dirty="0">
                <a:solidFill>
                  <a:srgbClr val="5C5B5A"/>
                </a:solidFill>
                <a:latin typeface="Arial"/>
                <a:cs typeface="Arial"/>
              </a:rPr>
              <a:t>Those with a disability (28%) including a learning disability (28%), mental ill health (41%), or a mobility disability (29%)</a:t>
            </a:r>
          </a:p>
          <a:p>
            <a:pPr marL="0" indent="0">
              <a:spcAft>
                <a:spcPts val="400"/>
              </a:spcAft>
              <a:buNone/>
              <a:defRPr/>
            </a:pPr>
            <a:r>
              <a:rPr kumimoji="0" lang="en-GB" sz="1200" b="1" i="0" u="none" strike="noStrike" kern="1200" cap="none" spc="0" normalizeH="0" baseline="0" noProof="0" dirty="0">
                <a:ln>
                  <a:noFill/>
                </a:ln>
                <a:solidFill>
                  <a:srgbClr val="009690"/>
                </a:solidFill>
                <a:effectLst/>
                <a:uLnTx/>
                <a:uFillTx/>
                <a:latin typeface="Arial"/>
                <a:cs typeface="Arial"/>
              </a:rPr>
              <a:t>Individual and/or family circumstance:</a:t>
            </a:r>
            <a:endParaRPr lang="en-GB" sz="1200" dirty="0">
              <a:solidFill>
                <a:srgbClr val="5C5B5A"/>
              </a:solidFill>
              <a:latin typeface="Arial"/>
              <a:cs typeface="Arial"/>
            </a:endParaRP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dirty="0">
                <a:solidFill>
                  <a:srgbClr val="5C5B5A"/>
                </a:solidFill>
                <a:latin typeface="Arial"/>
                <a:cs typeface="Arial"/>
              </a:rPr>
              <a:t>Those with low levels of life satisfaction (61%)</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dirty="0">
                <a:solidFill>
                  <a:srgbClr val="5C5B5A"/>
                </a:solidFill>
                <a:latin typeface="Arial"/>
                <a:cs typeface="Arial"/>
              </a:rPr>
              <a:t>Those who do not feel that the things they do in their life are worthwhile (61%)</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dirty="0">
                <a:solidFill>
                  <a:srgbClr val="5C5B5A"/>
                </a:solidFill>
                <a:latin typeface="Arial"/>
                <a:cs typeface="Arial"/>
              </a:rPr>
              <a:t>Those who do not agree that they can look after their own health (49%)</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dirty="0">
                <a:solidFill>
                  <a:srgbClr val="5C5B5A"/>
                </a:solidFill>
                <a:latin typeface="Arial"/>
                <a:cs typeface="Arial"/>
              </a:rPr>
              <a:t>Those who feel they are treated unfairly by society (30%)</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dirty="0">
                <a:solidFill>
                  <a:srgbClr val="5C5B5A"/>
                </a:solidFill>
                <a:latin typeface="Arial"/>
                <a:cs typeface="Arial"/>
              </a:rPr>
              <a:t>Those earning up to £15,599 (23%)</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dirty="0">
                <a:solidFill>
                  <a:srgbClr val="5C5B5A"/>
                </a:solidFill>
                <a:latin typeface="Arial"/>
                <a:cs typeface="Arial"/>
              </a:rPr>
              <a:t>Those renting their home from a Housing Association / Trust (22%)</a:t>
            </a:r>
          </a:p>
          <a:p>
            <a:pPr>
              <a:spcAft>
                <a:spcPts val="400"/>
              </a:spcAft>
              <a:defRPr/>
            </a:pPr>
            <a:r>
              <a:rPr lang="en-GB" sz="1200" dirty="0">
                <a:solidFill>
                  <a:srgbClr val="5C5B5A"/>
                </a:solidFill>
                <a:latin typeface="Arial"/>
                <a:cs typeface="Arial"/>
              </a:rPr>
              <a:t>Those with a physical or mental condition lasting longer than 12 months (22%) whose condition reduces their ability to do activities by a lot (32%) or a little (20%)</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dirty="0">
                <a:solidFill>
                  <a:srgbClr val="5C5B5A"/>
                </a:solidFill>
                <a:latin typeface="Arial"/>
                <a:cs typeface="Arial"/>
              </a:rPr>
              <a:t>Those living in a single person household (19%)</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dirty="0">
                <a:solidFill>
                  <a:srgbClr val="5C5B5A"/>
                </a:solidFill>
                <a:latin typeface="Arial"/>
                <a:cs typeface="Arial"/>
              </a:rPr>
              <a:t>Those not in employment (18%), including those not in work due to ill health or disability (35%)</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dirty="0">
                <a:solidFill>
                  <a:srgbClr val="5C5B5A"/>
                </a:solidFill>
                <a:latin typeface="Arial"/>
                <a:cs typeface="Arial"/>
              </a:rPr>
              <a:t>Those who have had to use more money or credit in the last month (17%)</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dirty="0">
                <a:solidFill>
                  <a:srgbClr val="5C5B5A"/>
                </a:solidFill>
                <a:latin typeface="Arial"/>
                <a:cs typeface="Arial"/>
              </a:rPr>
              <a:t>Those who have no religion (17%)</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endParaRPr lang="en-GB" sz="1200" dirty="0">
              <a:solidFill>
                <a:srgbClr val="5C5B5A"/>
              </a:solidFill>
              <a:latin typeface="Arial"/>
              <a:cs typeface="Arial"/>
            </a:endParaRP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endParaRPr lang="en-GB" sz="1200" dirty="0">
              <a:solidFill>
                <a:srgbClr val="5C5B5A"/>
              </a:solidFill>
              <a:latin typeface="Arial"/>
              <a:cs typeface="Arial"/>
            </a:endParaRP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endParaRPr lang="en-GB" sz="1200" dirty="0">
              <a:solidFill>
                <a:srgbClr val="5C5B5A"/>
              </a:solidFill>
              <a:latin typeface="Arial"/>
              <a:cs typeface="Arial"/>
            </a:endParaRP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endParaRPr lang="en-GB" sz="1200" dirty="0">
              <a:solidFill>
                <a:srgbClr val="5C5B5A"/>
              </a:solidFill>
              <a:latin typeface="Arial"/>
              <a:cs typeface="Arial"/>
            </a:endParaRP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endParaRPr lang="en-GB" sz="1200" dirty="0">
              <a:solidFill>
                <a:srgbClr val="5C5B5A"/>
              </a:solidFill>
              <a:highlight>
                <a:srgbClr val="FFFF00"/>
              </a:highlight>
              <a:latin typeface="Arial"/>
              <a:cs typeface="Arial"/>
            </a:endParaRP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endParaRPr lang="en-GB" sz="1200" dirty="0">
              <a:solidFill>
                <a:srgbClr val="5C5B5A"/>
              </a:solidFill>
              <a:highlight>
                <a:srgbClr val="FFFF00"/>
              </a:highlight>
              <a:latin typeface="Arial"/>
              <a:cs typeface="Arial"/>
            </a:endParaRP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endParaRPr lang="en-GB" sz="1200" dirty="0">
              <a:solidFill>
                <a:srgbClr val="5C5B5A"/>
              </a:solidFill>
              <a:highlight>
                <a:srgbClr val="FFFF00"/>
              </a:highlight>
              <a:latin typeface="Arial"/>
              <a:cs typeface="Arial"/>
            </a:endParaRP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kumimoji="0" lang="en-GB" sz="1200" b="0"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endParaRPr>
          </a:p>
        </p:txBody>
      </p:sp>
      <p:sp>
        <p:nvSpPr>
          <p:cNvPr id="10" name="Text Placeholder 7">
            <a:extLst>
              <a:ext uri="{FF2B5EF4-FFF2-40B4-BE49-F238E27FC236}">
                <a16:creationId xmlns:a16="http://schemas.microsoft.com/office/drawing/2014/main" id="{BE79A8E9-64E5-A3D8-F20A-F0F44542550A}"/>
              </a:ext>
            </a:extLst>
          </p:cNvPr>
          <p:cNvSpPr txBox="1">
            <a:spLocks/>
          </p:cNvSpPr>
          <p:nvPr/>
        </p:nvSpPr>
        <p:spPr>
          <a:xfrm>
            <a:off x="6206302" y="903555"/>
            <a:ext cx="5400000" cy="448346"/>
          </a:xfrm>
          <a:prstGeom prst="rect">
            <a:avLst/>
          </a:prstGeom>
          <a:solidFill>
            <a:srgbClr val="5C5B5A"/>
          </a:solidFill>
          <a:ln>
            <a:solidFill>
              <a:srgbClr val="5C5B5A"/>
            </a:solidFill>
          </a:ln>
        </p:spPr>
        <p:txBody>
          <a:bodyPr vert="horz" lIns="91440" tIns="45720" rIns="91440" bIns="45720" rtlCol="0" anchor="ctr">
            <a:noAutofit/>
          </a:bodyPr>
          <a:lstStyle>
            <a:defPPr>
              <a:defRPr lang="en-US"/>
            </a:defPPr>
            <a:lvl1pPr indent="0" algn="ctr">
              <a:lnSpc>
                <a:spcPct val="100000"/>
              </a:lnSpc>
              <a:spcBef>
                <a:spcPts val="0"/>
              </a:spcBef>
              <a:buFont typeface="Arial" panose="020B0604020202020204" pitchFamily="34" charset="0"/>
              <a:buNone/>
              <a:defRPr sz="1200" b="1">
                <a:solidFill>
                  <a:srgbClr val="FFFFFF"/>
                </a:solidFill>
                <a:latin typeface="Aria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0" indent="0" algn="ctr" defTabSz="914400" rtl="0" eaLnBrk="1" fontAlgn="auto" latinLnBrk="0" hangingPunct="1">
              <a:lnSpc>
                <a:spcPct val="100000"/>
              </a:lnSpc>
              <a:spcBef>
                <a:spcPts val="0"/>
              </a:spcBef>
              <a:spcAft>
                <a:spcPts val="400"/>
              </a:spcAft>
              <a:buClrTx/>
              <a:buSzTx/>
              <a:buFontTx/>
              <a:buNone/>
              <a:tabLst/>
              <a:defRPr/>
            </a:pPr>
            <a:r>
              <a:rPr kumimoji="0" lang="en-GB" b="1" i="0" u="none" strike="noStrike" kern="1200" cap="none" spc="0" normalizeH="0" baseline="0" noProof="0" dirty="0">
                <a:ln>
                  <a:noFill/>
                </a:ln>
                <a:solidFill>
                  <a:schemeClr val="bg1"/>
                </a:solidFill>
                <a:effectLst/>
                <a:uLnTx/>
                <a:uFillTx/>
                <a:latin typeface="Arial"/>
                <a:cs typeface="Arial"/>
              </a:rPr>
              <a:t>% </a:t>
            </a:r>
            <a:r>
              <a:rPr lang="en-GB" b="1" dirty="0">
                <a:solidFill>
                  <a:schemeClr val="bg1"/>
                </a:solidFill>
                <a:latin typeface="Arial"/>
                <a:cs typeface="Arial"/>
              </a:rPr>
              <a:t>who felt society treats them ‘unfairly’ </a:t>
            </a:r>
            <a:r>
              <a:rPr kumimoji="0" lang="en-GB" b="1" i="0" u="none" strike="noStrike" kern="1200" cap="none" spc="0" normalizeH="0" baseline="0" noProof="0" dirty="0">
                <a:ln>
                  <a:noFill/>
                </a:ln>
                <a:solidFill>
                  <a:schemeClr val="bg1"/>
                </a:solidFill>
                <a:effectLst/>
                <a:uLnTx/>
                <a:uFillTx/>
                <a:latin typeface="Arial"/>
                <a:cs typeface="Arial"/>
              </a:rPr>
              <a:t>compared to GM average (16%) is higher among*:</a:t>
            </a:r>
          </a:p>
        </p:txBody>
      </p:sp>
      <p:sp>
        <p:nvSpPr>
          <p:cNvPr id="11" name="Text Placeholder 4">
            <a:extLst>
              <a:ext uri="{FF2B5EF4-FFF2-40B4-BE49-F238E27FC236}">
                <a16:creationId xmlns:a16="http://schemas.microsoft.com/office/drawing/2014/main" id="{B4CE1FF6-873A-A3A9-52C3-D0A9307AEB87}"/>
              </a:ext>
            </a:extLst>
          </p:cNvPr>
          <p:cNvSpPr txBox="1">
            <a:spLocks/>
          </p:cNvSpPr>
          <p:nvPr/>
        </p:nvSpPr>
        <p:spPr>
          <a:xfrm>
            <a:off x="6209414" y="1352647"/>
            <a:ext cx="5400000" cy="4462151"/>
          </a:xfrm>
          <a:prstGeom prst="rect">
            <a:avLst/>
          </a:prstGeom>
          <a:ln>
            <a:solidFill>
              <a:srgbClr val="5C5B5A"/>
            </a:solidFill>
          </a:ln>
        </p:spPr>
        <p:txBody>
          <a:bodyPr vert="horz" lIns="91440" tIns="108000" rIns="91440" bIns="45720" numCol="1" spcCol="457200" rtlCol="0">
            <a:noAutofit/>
          </a:bodyPr>
          <a:lstStyle>
            <a:lvl1pPr marL="171450" indent="-171450" algn="l" defTabSz="914400" rtl="0" eaLnBrk="1" latinLnBrk="0" hangingPunct="1">
              <a:lnSpc>
                <a:spcPct val="100000"/>
              </a:lnSpc>
              <a:spcBef>
                <a:spcPts val="0"/>
              </a:spcBef>
              <a:spcAft>
                <a:spcPts val="600"/>
              </a:spcAft>
              <a:buFont typeface="Arial" panose="020B0604020202020204" pitchFamily="34" charset="0"/>
              <a:buChar char="•"/>
              <a:defRPr lang="en-US" sz="1600" kern="1200" dirty="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400"/>
              </a:spcAft>
              <a:buNone/>
              <a:defRPr/>
            </a:pPr>
            <a:r>
              <a:rPr kumimoji="0" lang="en-GB" sz="1200" b="1" i="0" u="none" strike="noStrike" kern="1200" cap="none" spc="0" normalizeH="0" baseline="0" noProof="0" dirty="0">
                <a:ln>
                  <a:noFill/>
                </a:ln>
                <a:solidFill>
                  <a:srgbClr val="009690"/>
                </a:solidFill>
                <a:effectLst/>
                <a:uLnTx/>
                <a:uFillTx/>
                <a:latin typeface="Arial"/>
                <a:cs typeface="Arial"/>
              </a:rPr>
              <a:t>Demographics:</a:t>
            </a:r>
            <a:r>
              <a:rPr lang="en-GB" sz="1200" b="1" dirty="0">
                <a:solidFill>
                  <a:srgbClr val="009690"/>
                </a:solidFill>
                <a:latin typeface="Arial"/>
                <a:cs typeface="Arial"/>
              </a:rPr>
              <a:t> </a:t>
            </a:r>
            <a:endParaRPr lang="en-GB" sz="1200" dirty="0">
              <a:solidFill>
                <a:srgbClr val="009690"/>
              </a:solidFill>
              <a:latin typeface="Arial"/>
              <a:cs typeface="Arial"/>
            </a:endParaRPr>
          </a:p>
          <a:p>
            <a:pPr>
              <a:spcAft>
                <a:spcPts val="400"/>
              </a:spcAft>
              <a:defRPr/>
            </a:pPr>
            <a:r>
              <a:rPr lang="en-GB" sz="1200" dirty="0">
                <a:solidFill>
                  <a:srgbClr val="5C5B5A"/>
                </a:solidFill>
                <a:latin typeface="Arial"/>
                <a:cs typeface="Arial"/>
              </a:rPr>
              <a:t>Those with a disability (28%), including those with mental ill health (35%), or a mobility disability (26%)</a:t>
            </a:r>
          </a:p>
          <a:p>
            <a:pPr marL="0" indent="0">
              <a:spcAft>
                <a:spcPts val="400"/>
              </a:spcAft>
              <a:buNone/>
              <a:defRPr/>
            </a:pPr>
            <a:r>
              <a:rPr lang="en-GB" sz="1200" b="1" dirty="0">
                <a:solidFill>
                  <a:srgbClr val="009690"/>
                </a:solidFill>
                <a:latin typeface="Arial"/>
                <a:cs typeface="Arial"/>
              </a:rPr>
              <a:t>Individual and/or family circumstance:</a:t>
            </a:r>
          </a:p>
          <a:p>
            <a:pPr>
              <a:spcAft>
                <a:spcPts val="400"/>
              </a:spcAft>
              <a:defRPr/>
            </a:pPr>
            <a:r>
              <a:rPr lang="en-GB" sz="1200" dirty="0">
                <a:solidFill>
                  <a:srgbClr val="5C5B5A"/>
                </a:solidFill>
                <a:latin typeface="Arial"/>
                <a:cs typeface="Arial"/>
              </a:rPr>
              <a:t>Those who do not feel able to look after their own health (39%)</a:t>
            </a:r>
          </a:p>
          <a:p>
            <a:pPr>
              <a:spcAft>
                <a:spcPts val="400"/>
              </a:spcAft>
              <a:defRPr/>
            </a:pPr>
            <a:r>
              <a:rPr lang="en-GB" sz="1200" dirty="0">
                <a:solidFill>
                  <a:srgbClr val="5C5B5A"/>
                </a:solidFill>
                <a:latin typeface="Arial"/>
                <a:cs typeface="Arial"/>
              </a:rPr>
              <a:t>Those who do not know enough about their own health (39%)</a:t>
            </a:r>
          </a:p>
          <a:p>
            <a:pPr>
              <a:spcAft>
                <a:spcPts val="400"/>
              </a:spcAft>
              <a:defRPr/>
            </a:pPr>
            <a:r>
              <a:rPr lang="en-GB" sz="1200" dirty="0">
                <a:solidFill>
                  <a:srgbClr val="5C5B5A"/>
                </a:solidFill>
                <a:latin typeface="Arial"/>
                <a:cs typeface="Arial"/>
              </a:rPr>
              <a:t>Those with very low levels of hopefulness (39%)</a:t>
            </a:r>
          </a:p>
          <a:p>
            <a:pPr>
              <a:spcAft>
                <a:spcPts val="400"/>
              </a:spcAft>
              <a:defRPr/>
            </a:pPr>
            <a:r>
              <a:rPr lang="en-GB" sz="1200" dirty="0">
                <a:solidFill>
                  <a:srgbClr val="5C5B5A"/>
                </a:solidFill>
                <a:latin typeface="Arial"/>
                <a:cs typeface="Arial"/>
              </a:rPr>
              <a:t>Those with low levels of life satisfaction (35%)</a:t>
            </a:r>
          </a:p>
          <a:p>
            <a:pPr>
              <a:spcAft>
                <a:spcPts val="400"/>
              </a:spcAft>
              <a:defRPr/>
            </a:pPr>
            <a:r>
              <a:rPr lang="en-GB" sz="1200" dirty="0">
                <a:solidFill>
                  <a:srgbClr val="5C5B5A"/>
                </a:solidFill>
                <a:latin typeface="Arial"/>
                <a:cs typeface="Arial"/>
              </a:rPr>
              <a:t>Those who do not feel that their life is worthwhile (32%)</a:t>
            </a:r>
          </a:p>
          <a:p>
            <a:pPr>
              <a:spcAft>
                <a:spcPts val="400"/>
              </a:spcAft>
              <a:defRPr/>
            </a:pPr>
            <a:r>
              <a:rPr lang="en-GB" sz="1200" dirty="0">
                <a:solidFill>
                  <a:srgbClr val="5C5B5A"/>
                </a:solidFill>
                <a:latin typeface="Arial"/>
                <a:cs typeface="Arial"/>
              </a:rPr>
              <a:t>Those with low levels of happiness (30%)</a:t>
            </a:r>
          </a:p>
          <a:p>
            <a:pPr>
              <a:spcAft>
                <a:spcPts val="400"/>
              </a:spcAft>
              <a:defRPr/>
            </a:pPr>
            <a:r>
              <a:rPr lang="en-GB" sz="1200" dirty="0">
                <a:solidFill>
                  <a:srgbClr val="5C5B5A"/>
                </a:solidFill>
                <a:latin typeface="Arial"/>
                <a:cs typeface="Arial"/>
              </a:rPr>
              <a:t>Those not in work due to ill health or disability (30%)</a:t>
            </a:r>
          </a:p>
          <a:p>
            <a:pPr>
              <a:spcAft>
                <a:spcPts val="400"/>
              </a:spcAft>
              <a:defRPr/>
            </a:pPr>
            <a:r>
              <a:rPr lang="en-GB" sz="1200" dirty="0">
                <a:solidFill>
                  <a:srgbClr val="5C5B5A"/>
                </a:solidFill>
                <a:latin typeface="Arial"/>
                <a:cs typeface="Arial"/>
              </a:rPr>
              <a:t>Those finding it difficult to afford their rent (24%)</a:t>
            </a:r>
          </a:p>
          <a:p>
            <a:pPr>
              <a:spcAft>
                <a:spcPts val="400"/>
              </a:spcAft>
              <a:defRPr/>
            </a:pPr>
            <a:r>
              <a:rPr lang="en-GB" sz="1200" dirty="0">
                <a:solidFill>
                  <a:srgbClr val="5C5B5A"/>
                </a:solidFill>
                <a:latin typeface="Arial"/>
                <a:cs typeface="Arial"/>
              </a:rPr>
              <a:t>Those who do not feel able to save any money in the next 12 months (23%)</a:t>
            </a:r>
          </a:p>
          <a:p>
            <a:pPr>
              <a:spcAft>
                <a:spcPts val="400"/>
              </a:spcAft>
              <a:defRPr/>
            </a:pPr>
            <a:r>
              <a:rPr lang="en-GB" sz="1200" dirty="0">
                <a:solidFill>
                  <a:srgbClr val="5C5B5A"/>
                </a:solidFill>
                <a:latin typeface="Arial"/>
                <a:cs typeface="Arial"/>
              </a:rPr>
              <a:t>Those with a physical or mental condition lasting longer than 12 months (22%), including those whose condition reduced my their ability to do activities a lot (32%) or a little (23%)</a:t>
            </a:r>
          </a:p>
          <a:p>
            <a:pPr>
              <a:spcAft>
                <a:spcPts val="400"/>
              </a:spcAft>
              <a:defRPr/>
            </a:pPr>
            <a:r>
              <a:rPr lang="en-GB" sz="1200" dirty="0">
                <a:solidFill>
                  <a:srgbClr val="5C5B5A"/>
                </a:solidFill>
                <a:latin typeface="Arial"/>
                <a:cs typeface="Arial"/>
              </a:rPr>
              <a:t>Those with high anxiety (22%)</a:t>
            </a:r>
          </a:p>
          <a:p>
            <a:pPr>
              <a:spcAft>
                <a:spcPts val="400"/>
              </a:spcAft>
              <a:defRPr/>
            </a:pPr>
            <a:r>
              <a:rPr lang="en-GB" sz="1200" dirty="0">
                <a:solidFill>
                  <a:srgbClr val="5C5B5A"/>
                </a:solidFill>
                <a:latin typeface="Arial"/>
                <a:cs typeface="Arial"/>
              </a:rPr>
              <a:t>Those renting their home (19%) including those </a:t>
            </a:r>
          </a:p>
          <a:p>
            <a:pPr>
              <a:spcAft>
                <a:spcPts val="400"/>
              </a:spcAft>
              <a:defRPr/>
            </a:pPr>
            <a:endParaRPr lang="en-GB" sz="1200" dirty="0">
              <a:solidFill>
                <a:srgbClr val="5C5B5A"/>
              </a:solidFill>
              <a:latin typeface="Arial"/>
              <a:cs typeface="Arial"/>
            </a:endParaRPr>
          </a:p>
          <a:p>
            <a:pPr marL="171450" marR="0" lvl="0" indent="-171450"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endParaRPr lang="en-GB" sz="1200" dirty="0">
              <a:solidFill>
                <a:srgbClr val="5C5B5A"/>
              </a:solidFill>
              <a:highlight>
                <a:srgbClr val="FFFF00"/>
              </a:highlight>
              <a:latin typeface="Arial"/>
              <a:cs typeface="Arial"/>
            </a:endParaRPr>
          </a:p>
          <a:p>
            <a:pPr marL="171450" marR="0" lvl="0" indent="-171450"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endParaRPr lang="en-GB" sz="1200" dirty="0">
              <a:solidFill>
                <a:srgbClr val="5C5B5A"/>
              </a:solidFill>
              <a:highlight>
                <a:srgbClr val="FFFF00"/>
              </a:highlight>
              <a:latin typeface="Arial"/>
              <a:cs typeface="Arial"/>
            </a:endParaRP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kumimoji="0" lang="en-GB" sz="1200" b="0"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endParaRPr>
          </a:p>
        </p:txBody>
      </p:sp>
      <p:sp>
        <p:nvSpPr>
          <p:cNvPr id="3" name="Footer Placeholder 4">
            <a:extLst>
              <a:ext uri="{FF2B5EF4-FFF2-40B4-BE49-F238E27FC236}">
                <a16:creationId xmlns:a16="http://schemas.microsoft.com/office/drawing/2014/main" id="{8910D59F-75A6-C05E-BD6A-51B76EC082F0}"/>
              </a:ext>
            </a:extLst>
          </p:cNvPr>
          <p:cNvSpPr txBox="1">
            <a:spLocks/>
          </p:cNvSpPr>
          <p:nvPr/>
        </p:nvSpPr>
        <p:spPr>
          <a:xfrm>
            <a:off x="443111" y="6199317"/>
            <a:ext cx="10604334" cy="53009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rPr>
              <a:t>A1. Where 0 is “not at all” and 10 is “completely”… A2. Where 0 is “not at all” and 10 is “completely”… Unweighted base: Greater Manchester Residents Surveys 13, 1540</a:t>
            </a:r>
          </a:p>
        </p:txBody>
      </p:sp>
    </p:spTree>
    <p:custDataLst>
      <p:tags r:id="rId1"/>
    </p:custDataLst>
    <p:extLst>
      <p:ext uri="{BB962C8B-B14F-4D97-AF65-F5344CB8AC3E}">
        <p14:creationId xmlns:p14="http://schemas.microsoft.com/office/powerpoint/2010/main" val="25853338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4A2F112-8492-A3AC-B7E2-F38CE15C1D5E}"/>
              </a:ext>
            </a:extLst>
          </p:cNvPr>
          <p:cNvSpPr>
            <a:spLocks noGrp="1"/>
          </p:cNvSpPr>
          <p:nvPr>
            <p:ph type="title"/>
          </p:nvPr>
        </p:nvSpPr>
        <p:spPr>
          <a:xfrm>
            <a:off x="586800" y="163750"/>
            <a:ext cx="5495023" cy="1116000"/>
          </a:xfrm>
        </p:spPr>
        <p:txBody>
          <a:bodyPr>
            <a:normAutofit/>
          </a:bodyPr>
          <a:lstStyle/>
          <a:p>
            <a:r>
              <a:rPr lang="en-GB" sz="4400" b="1">
                <a:latin typeface="Arial" panose="020B0604020202020204" pitchFamily="34" charset="0"/>
                <a:cs typeface="Arial" panose="020B0604020202020204" pitchFamily="34" charset="0"/>
              </a:rPr>
              <a:t>Report contents</a:t>
            </a:r>
          </a:p>
        </p:txBody>
      </p:sp>
      <p:graphicFrame>
        <p:nvGraphicFramePr>
          <p:cNvPr id="3" name="Table 3">
            <a:extLst>
              <a:ext uri="{FF2B5EF4-FFF2-40B4-BE49-F238E27FC236}">
                <a16:creationId xmlns:a16="http://schemas.microsoft.com/office/drawing/2014/main" id="{8EB00543-B238-4289-B19F-0A41ADC004F4}"/>
              </a:ext>
            </a:extLst>
          </p:cNvPr>
          <p:cNvGraphicFramePr>
            <a:graphicFrameLocks noGrp="1"/>
          </p:cNvGraphicFramePr>
          <p:nvPr>
            <p:extLst>
              <p:ext uri="{D42A27DB-BD31-4B8C-83A1-F6EECF244321}">
                <p14:modId xmlns:p14="http://schemas.microsoft.com/office/powerpoint/2010/main" val="2724386023"/>
              </p:ext>
            </p:extLst>
          </p:nvPr>
        </p:nvGraphicFramePr>
        <p:xfrm>
          <a:off x="586800" y="1279750"/>
          <a:ext cx="5728275" cy="4352652"/>
        </p:xfrm>
        <a:graphic>
          <a:graphicData uri="http://schemas.openxmlformats.org/drawingml/2006/table">
            <a:tbl>
              <a:tblPr firstRow="1" bandRow="1">
                <a:tableStyleId>{5C22544A-7EE6-4342-B048-85BDC9FD1C3A}</a:tableStyleId>
              </a:tblPr>
              <a:tblGrid>
                <a:gridCol w="5023556">
                  <a:extLst>
                    <a:ext uri="{9D8B030D-6E8A-4147-A177-3AD203B41FA5}">
                      <a16:colId xmlns:a16="http://schemas.microsoft.com/office/drawing/2014/main" val="493758898"/>
                    </a:ext>
                  </a:extLst>
                </a:gridCol>
                <a:gridCol w="704719">
                  <a:extLst>
                    <a:ext uri="{9D8B030D-6E8A-4147-A177-3AD203B41FA5}">
                      <a16:colId xmlns:a16="http://schemas.microsoft.com/office/drawing/2014/main" val="1751834853"/>
                    </a:ext>
                  </a:extLst>
                </a:gridCol>
              </a:tblGrid>
              <a:tr h="4714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2000" b="1">
                          <a:solidFill>
                            <a:schemeClr val="bg1"/>
                          </a:solidFill>
                          <a:latin typeface="Arial"/>
                          <a:cs typeface="Arial"/>
                        </a:rPr>
                        <a:t>Introduction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000" b="0" dirty="0">
                          <a:solidFill>
                            <a:schemeClr val="bg1"/>
                          </a:solidFill>
                          <a:latin typeface="Arial"/>
                          <a:cs typeface="Arial"/>
                          <a:hlinkClick r:id="rId4" action="ppaction://hlinksldjump">
                            <a:extLst>
                              <a:ext uri="{A12FA001-AC4F-418D-AE19-62706E023703}">
                                <ahyp:hlinkClr xmlns:ahyp="http://schemas.microsoft.com/office/drawing/2018/hyperlinkcolor" val="tx"/>
                              </a:ext>
                            </a:extLst>
                          </a:hlinkClick>
                        </a:rPr>
                        <a:t>3</a:t>
                      </a:r>
                      <a:endParaRPr lang="en-US" sz="2000" b="0" dirty="0">
                        <a:solidFill>
                          <a:schemeClr val="bg1"/>
                        </a:solidFill>
                        <a:latin typeface="Arial"/>
                        <a:cs typeface="Aria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59480044"/>
                  </a:ext>
                </a:extLst>
              </a:tr>
              <a:tr h="471442">
                <a:tc>
                  <a:txBody>
                    <a:bodyPr/>
                    <a:lstStyle/>
                    <a:p>
                      <a:r>
                        <a:rPr lang="en-IN" sz="2000" b="1">
                          <a:solidFill>
                            <a:schemeClr val="bg1"/>
                          </a:solidFill>
                          <a:latin typeface="Arial"/>
                          <a:cs typeface="Arial"/>
                        </a:rPr>
                        <a:t>Health and wellbeing</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a:lnSpc>
                          <a:spcPct val="100000"/>
                        </a:lnSpc>
                        <a:spcBef>
                          <a:spcPts val="0"/>
                        </a:spcBef>
                        <a:spcAft>
                          <a:spcPts val="0"/>
                        </a:spcAft>
                        <a:buNone/>
                        <a:tabLst/>
                        <a:defRPr/>
                      </a:pPr>
                      <a:r>
                        <a:rPr lang="en-US" sz="2000" b="0" kern="1200" dirty="0">
                          <a:solidFill>
                            <a:schemeClr val="bg1"/>
                          </a:solidFill>
                          <a:latin typeface="Arial"/>
                          <a:ea typeface="+mn-ea"/>
                          <a:cs typeface="Arial"/>
                          <a:hlinkClick r:id="rId5" action="ppaction://hlinksldjump">
                            <a:extLst>
                              <a:ext uri="{A12FA001-AC4F-418D-AE19-62706E023703}">
                                <ahyp:hlinkClr xmlns:ahyp="http://schemas.microsoft.com/office/drawing/2018/hyperlinkcolor" val="tx"/>
                              </a:ext>
                            </a:extLst>
                          </a:hlinkClick>
                        </a:rPr>
                        <a:t>7</a:t>
                      </a:r>
                      <a:endParaRPr lang="en-US" sz="2000" b="0" kern="1200" dirty="0">
                        <a:solidFill>
                          <a:schemeClr val="bg1"/>
                        </a:solidFill>
                        <a:latin typeface="Arial"/>
                        <a:ea typeface="+mn-ea"/>
                        <a:cs typeface="Aria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88010538"/>
                  </a:ext>
                </a:extLst>
              </a:tr>
              <a:tr h="471442">
                <a:tc>
                  <a:txBody>
                    <a:bodyPr/>
                    <a:lstStyle/>
                    <a:p>
                      <a:r>
                        <a:rPr lang="en-IN" sz="2000" b="1" dirty="0">
                          <a:solidFill>
                            <a:schemeClr val="bg1"/>
                          </a:solidFill>
                          <a:latin typeface="Arial"/>
                          <a:cs typeface="Arial"/>
                        </a:rPr>
                        <a:t>Poverty proofing: access to NHS services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a:lnSpc>
                          <a:spcPct val="100000"/>
                        </a:lnSpc>
                        <a:spcBef>
                          <a:spcPts val="0"/>
                        </a:spcBef>
                        <a:spcAft>
                          <a:spcPts val="0"/>
                        </a:spcAft>
                        <a:buNone/>
                        <a:tabLst/>
                        <a:defRPr/>
                      </a:pPr>
                      <a:r>
                        <a:rPr lang="en-US" sz="2000" b="0" kern="1200" dirty="0">
                          <a:solidFill>
                            <a:schemeClr val="bg1"/>
                          </a:solidFill>
                          <a:latin typeface="Arial"/>
                          <a:ea typeface="+mn-ea"/>
                          <a:cs typeface="Arial"/>
                          <a:hlinkClick r:id="rId6" action="ppaction://hlinksldjump">
                            <a:extLst>
                              <a:ext uri="{A12FA001-AC4F-418D-AE19-62706E023703}">
                                <ahyp:hlinkClr xmlns:ahyp="http://schemas.microsoft.com/office/drawing/2018/hyperlinkcolor" val="tx"/>
                              </a:ext>
                            </a:extLst>
                          </a:hlinkClick>
                        </a:rPr>
                        <a:t>25</a:t>
                      </a:r>
                      <a:endParaRPr lang="en-US" sz="2000" b="0" kern="1200" dirty="0">
                        <a:solidFill>
                          <a:schemeClr val="bg1"/>
                        </a:solidFill>
                        <a:latin typeface="Arial"/>
                        <a:ea typeface="+mn-ea"/>
                        <a:cs typeface="Aria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57583369"/>
                  </a:ext>
                </a:extLst>
              </a:tr>
              <a:tr h="4714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2000" b="1" kern="1200" dirty="0">
                          <a:solidFill>
                            <a:schemeClr val="bg1"/>
                          </a:solidFill>
                          <a:latin typeface="Arial"/>
                          <a:ea typeface="+mn-ea"/>
                          <a:cs typeface="Arial"/>
                        </a:rPr>
                        <a:t>Local area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000" b="0" kern="1200" dirty="0">
                          <a:solidFill>
                            <a:schemeClr val="bg1"/>
                          </a:solidFill>
                          <a:latin typeface="Arial"/>
                          <a:ea typeface="+mn-ea"/>
                          <a:cs typeface="Arial"/>
                          <a:hlinkClick r:id="rId7" action="ppaction://hlinksldjump">
                            <a:extLst>
                              <a:ext uri="{A12FA001-AC4F-418D-AE19-62706E023703}">
                                <ahyp:hlinkClr xmlns:ahyp="http://schemas.microsoft.com/office/drawing/2018/hyperlinkcolor" val="tx"/>
                              </a:ext>
                            </a:extLst>
                          </a:hlinkClick>
                        </a:rPr>
                        <a:t>32</a:t>
                      </a:r>
                      <a:endParaRPr lang="en-US" sz="2000" b="0" kern="1200" dirty="0">
                        <a:solidFill>
                          <a:schemeClr val="bg1"/>
                        </a:solidFill>
                        <a:latin typeface="Arial"/>
                        <a:ea typeface="+mn-ea"/>
                        <a:cs typeface="Aria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51502925"/>
                  </a:ext>
                </a:extLst>
              </a:tr>
              <a:tr h="471442">
                <a:tc>
                  <a:txBody>
                    <a:bodyPr/>
                    <a:lstStyle/>
                    <a:p>
                      <a:r>
                        <a:rPr lang="en-IN" sz="2000" b="1">
                          <a:solidFill>
                            <a:schemeClr val="bg1"/>
                          </a:solidFill>
                          <a:latin typeface="Arial"/>
                          <a:cs typeface="Arial"/>
                        </a:rPr>
                        <a:t>Cost of living</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000" b="0" kern="1200" dirty="0">
                          <a:solidFill>
                            <a:schemeClr val="bg1"/>
                          </a:solidFill>
                          <a:latin typeface="Arial"/>
                          <a:ea typeface="+mn-ea"/>
                          <a:cs typeface="Arial"/>
                          <a:hlinkClick r:id="rId8" action="ppaction://hlinksldjump">
                            <a:extLst>
                              <a:ext uri="{A12FA001-AC4F-418D-AE19-62706E023703}">
                                <ahyp:hlinkClr xmlns:ahyp="http://schemas.microsoft.com/office/drawing/2018/hyperlinkcolor" val="tx"/>
                              </a:ext>
                            </a:extLst>
                          </a:hlinkClick>
                        </a:rPr>
                        <a:t>48</a:t>
                      </a:r>
                      <a:endParaRPr lang="en-US" sz="2000" b="0" kern="1200" dirty="0">
                        <a:solidFill>
                          <a:schemeClr val="bg1"/>
                        </a:solidFill>
                        <a:latin typeface="Arial"/>
                        <a:ea typeface="+mn-ea"/>
                        <a:cs typeface="Aria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70206585"/>
                  </a:ext>
                </a:extLst>
              </a:tr>
              <a:tr h="4714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2000" b="1" kern="1200" dirty="0">
                          <a:solidFill>
                            <a:schemeClr val="bg1"/>
                          </a:solidFill>
                          <a:latin typeface="Arial"/>
                          <a:ea typeface="+mn-ea"/>
                          <a:cs typeface="Arial"/>
                        </a:rPr>
                        <a:t>Digital inclusion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a:lnSpc>
                          <a:spcPct val="100000"/>
                        </a:lnSpc>
                        <a:spcBef>
                          <a:spcPts val="0"/>
                        </a:spcBef>
                        <a:spcAft>
                          <a:spcPts val="0"/>
                        </a:spcAft>
                        <a:buNone/>
                        <a:tabLst/>
                        <a:defRPr/>
                      </a:pPr>
                      <a:r>
                        <a:rPr lang="en-US" sz="2000" b="0" kern="1200" dirty="0">
                          <a:solidFill>
                            <a:schemeClr val="bg1"/>
                          </a:solidFill>
                          <a:latin typeface="Arial"/>
                          <a:ea typeface="+mn-ea"/>
                          <a:cs typeface="Arial"/>
                          <a:hlinkClick r:id="rId9" action="ppaction://hlinksldjump">
                            <a:extLst>
                              <a:ext uri="{A12FA001-AC4F-418D-AE19-62706E023703}">
                                <ahyp:hlinkClr xmlns:ahyp="http://schemas.microsoft.com/office/drawing/2018/hyperlinkcolor" val="tx"/>
                              </a:ext>
                            </a:extLst>
                          </a:hlinkClick>
                        </a:rPr>
                        <a:t>67</a:t>
                      </a:r>
                      <a:endParaRPr lang="en-US" sz="2000" b="0" kern="1200" dirty="0">
                        <a:solidFill>
                          <a:schemeClr val="bg1"/>
                        </a:solidFill>
                        <a:latin typeface="Arial"/>
                        <a:ea typeface="+mn-ea"/>
                        <a:cs typeface="Aria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76503143"/>
                  </a:ext>
                </a:extLst>
              </a:tr>
              <a:tr h="4714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2000" b="1" kern="1200" dirty="0">
                          <a:solidFill>
                            <a:schemeClr val="bg1"/>
                          </a:solidFill>
                          <a:latin typeface="Arial"/>
                          <a:ea typeface="+mn-ea"/>
                          <a:cs typeface="Arial"/>
                        </a:rPr>
                        <a:t>District summaries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a:lnSpc>
                          <a:spcPct val="100000"/>
                        </a:lnSpc>
                        <a:spcBef>
                          <a:spcPts val="0"/>
                        </a:spcBef>
                        <a:spcAft>
                          <a:spcPts val="0"/>
                        </a:spcAft>
                        <a:buNone/>
                        <a:tabLst/>
                        <a:defRPr/>
                      </a:pPr>
                      <a:r>
                        <a:rPr lang="en-US" sz="2000" b="0" kern="1200" dirty="0">
                          <a:solidFill>
                            <a:schemeClr val="bg1"/>
                          </a:solidFill>
                          <a:latin typeface="Arial"/>
                          <a:ea typeface="+mn-ea"/>
                          <a:cs typeface="Arial"/>
                          <a:hlinkClick r:id="rId10" action="ppaction://hlinksldjump">
                            <a:extLst>
                              <a:ext uri="{A12FA001-AC4F-418D-AE19-62706E023703}">
                                <ahyp:hlinkClr xmlns:ahyp="http://schemas.microsoft.com/office/drawing/2018/hyperlinkcolor" val="tx"/>
                              </a:ext>
                            </a:extLst>
                          </a:hlinkClick>
                        </a:rPr>
                        <a:t>77</a:t>
                      </a:r>
                      <a:endParaRPr lang="en-US" sz="2000" b="0" kern="1200" dirty="0">
                        <a:solidFill>
                          <a:schemeClr val="bg1"/>
                        </a:solidFill>
                        <a:latin typeface="Arial"/>
                        <a:ea typeface="+mn-ea"/>
                        <a:cs typeface="Aria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47220837"/>
                  </a:ext>
                </a:extLst>
              </a:tr>
              <a:tr h="4714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2000" b="1" kern="1200" dirty="0">
                          <a:solidFill>
                            <a:schemeClr val="bg1"/>
                          </a:solidFill>
                          <a:latin typeface="Arial"/>
                          <a:ea typeface="+mn-ea"/>
                          <a:cs typeface="Arial"/>
                        </a:rPr>
                        <a:t>Appendix</a:t>
                      </a:r>
                    </a:p>
                    <a:p>
                      <a:pPr marL="0" marR="0" lvl="0" indent="0" algn="l" defTabSz="914400" rtl="0" eaLnBrk="1" fontAlgn="auto" latinLnBrk="0" hangingPunct="1">
                        <a:lnSpc>
                          <a:spcPct val="100000"/>
                        </a:lnSpc>
                        <a:spcBef>
                          <a:spcPts val="0"/>
                        </a:spcBef>
                        <a:spcAft>
                          <a:spcPts val="0"/>
                        </a:spcAft>
                        <a:buClrTx/>
                        <a:buSzTx/>
                        <a:buFontTx/>
                        <a:buNone/>
                        <a:tabLst/>
                        <a:defRPr/>
                      </a:pPr>
                      <a:r>
                        <a:rPr lang="en-IN" sz="1400" b="0" kern="1200" dirty="0">
                          <a:solidFill>
                            <a:schemeClr val="bg1"/>
                          </a:solidFill>
                          <a:latin typeface="Arial"/>
                          <a:ea typeface="+mn-ea"/>
                          <a:cs typeface="Arial"/>
                        </a:rPr>
                        <a:t>(</a:t>
                      </a:r>
                      <a:r>
                        <a:rPr lang="en-GB" sz="1400" b="0" kern="1200" dirty="0">
                          <a:solidFill>
                            <a:schemeClr val="bg1"/>
                          </a:solidFill>
                          <a:latin typeface="Arial"/>
                          <a:ea typeface="+mn-ea"/>
                          <a:cs typeface="Arial"/>
                        </a:rPr>
                        <a:t>further information on methodology, sample, key demographics and significance testing / statistical difference) </a:t>
                      </a:r>
                      <a:endParaRPr lang="en-IN" sz="1400" b="0" kern="1200" dirty="0">
                        <a:solidFill>
                          <a:schemeClr val="bg1"/>
                        </a:solidFill>
                        <a:latin typeface="Arial"/>
                        <a:ea typeface="+mn-ea"/>
                        <a:cs typeface="Aria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a:lnSpc>
                          <a:spcPct val="100000"/>
                        </a:lnSpc>
                        <a:spcBef>
                          <a:spcPts val="0"/>
                        </a:spcBef>
                        <a:spcAft>
                          <a:spcPts val="0"/>
                        </a:spcAft>
                        <a:buNone/>
                        <a:tabLst/>
                        <a:defRPr/>
                      </a:pPr>
                      <a:r>
                        <a:rPr lang="en-US" sz="2000" b="0" kern="1200" dirty="0">
                          <a:solidFill>
                            <a:schemeClr val="bg1"/>
                          </a:solidFill>
                          <a:latin typeface="Arial"/>
                          <a:ea typeface="+mn-ea"/>
                          <a:cs typeface="Arial"/>
                          <a:hlinkClick r:id="rId10" action="ppaction://hlinksldjump">
                            <a:extLst>
                              <a:ext uri="{A12FA001-AC4F-418D-AE19-62706E023703}">
                                <ahyp:hlinkClr xmlns:ahyp="http://schemas.microsoft.com/office/drawing/2018/hyperlinkcolor" val="tx"/>
                              </a:ext>
                            </a:extLst>
                          </a:hlinkClick>
                        </a:rPr>
                        <a:t>91</a:t>
                      </a:r>
                      <a:endParaRPr lang="en-US" sz="2000" b="0" kern="1200" dirty="0">
                        <a:solidFill>
                          <a:schemeClr val="bg1"/>
                        </a:solidFill>
                        <a:latin typeface="Arial"/>
                        <a:ea typeface="+mn-ea"/>
                        <a:cs typeface="Aria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52236722"/>
                  </a:ext>
                </a:extLst>
              </a:tr>
            </a:tbl>
          </a:graphicData>
        </a:graphic>
      </p:graphicFrame>
    </p:spTree>
    <p:custDataLst>
      <p:tags r:id="rId1"/>
    </p:custDataLst>
    <p:extLst>
      <p:ext uri="{BB962C8B-B14F-4D97-AF65-F5344CB8AC3E}">
        <p14:creationId xmlns:p14="http://schemas.microsoft.com/office/powerpoint/2010/main" val="8524885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A5BA24C1-76DE-57D6-C21A-CAD0D30C78C2}"/>
              </a:ext>
            </a:extLst>
          </p:cNvPr>
          <p:cNvSpPr>
            <a:spLocks noGrp="1"/>
          </p:cNvSpPr>
          <p:nvPr>
            <p:ph type="title"/>
          </p:nvPr>
        </p:nvSpPr>
        <p:spPr>
          <a:xfrm>
            <a:off x="596667" y="287836"/>
            <a:ext cx="11187952" cy="586800"/>
          </a:xfrm>
        </p:spPr>
        <p:txBody>
          <a:bodyPr>
            <a:noAutofit/>
          </a:bodyPr>
          <a:lstStyle/>
          <a:p>
            <a:r>
              <a:rPr lang="en-GB" sz="1800" b="1" dirty="0">
                <a:solidFill>
                  <a:srgbClr val="009690"/>
                </a:solidFill>
                <a:latin typeface="Arial"/>
              </a:rPr>
              <a:t>Greater Manchester's health confidence score </a:t>
            </a:r>
            <a:r>
              <a:rPr lang="en-GB" sz="1800" b="1" dirty="0">
                <a:solidFill>
                  <a:srgbClr val="5C5B5A"/>
                </a:solidFill>
                <a:latin typeface="Arial"/>
              </a:rPr>
              <a:t>has fallen slightly, but not significantly. While the score for ‘knowledge’ (knowing enough about my health’) has fallen, it has increased in the ‘access’ measurement (</a:t>
            </a:r>
            <a:r>
              <a:rPr lang="en-GB" sz="1800" b="1" dirty="0">
                <a:solidFill>
                  <a:srgbClr val="5C5B5A"/>
                </a:solidFill>
                <a:latin typeface="Arial"/>
                <a:cs typeface="Arial"/>
              </a:rPr>
              <a:t>feeling able to get the right help if I need it).</a:t>
            </a:r>
            <a:endParaRPr lang="en-GB" sz="1800" b="1" dirty="0">
              <a:solidFill>
                <a:srgbClr val="5C5B5A"/>
              </a:solidFill>
              <a:latin typeface="Arial"/>
            </a:endParaRPr>
          </a:p>
        </p:txBody>
      </p:sp>
      <p:sp>
        <p:nvSpPr>
          <p:cNvPr id="20" name="Content Placeholder 32">
            <a:extLst>
              <a:ext uri="{FF2B5EF4-FFF2-40B4-BE49-F238E27FC236}">
                <a16:creationId xmlns:a16="http://schemas.microsoft.com/office/drawing/2014/main" id="{90868EAE-8D20-A5FE-9930-41F16AD311AA}"/>
              </a:ext>
            </a:extLst>
          </p:cNvPr>
          <p:cNvSpPr txBox="1">
            <a:spLocks/>
          </p:cNvSpPr>
          <p:nvPr/>
        </p:nvSpPr>
        <p:spPr>
          <a:xfrm>
            <a:off x="1208576" y="1497604"/>
            <a:ext cx="3017339" cy="2185215"/>
          </a:xfrm>
          <a:prstGeom prst="rect">
            <a:avLst/>
          </a:prstGeom>
          <a:solidFill>
            <a:schemeClr val="bg1"/>
          </a:solidFill>
          <a:ln>
            <a:noFill/>
          </a:ln>
        </p:spPr>
        <p:txBody>
          <a:bodyPr wrap="square" lIns="90000" tIns="90000" rIns="90000" bIns="9000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300"/>
              </a:spcBef>
              <a:spcAft>
                <a:spcPts val="300"/>
              </a:spcAft>
              <a:buNone/>
              <a:defRPr/>
            </a:pPr>
            <a:r>
              <a:rPr lang="en-GB" sz="1400">
                <a:solidFill>
                  <a:srgbClr val="5C5B5A"/>
                </a:solidFill>
                <a:latin typeface="Arial"/>
                <a:cs typeface="Arial"/>
              </a:rPr>
              <a:t>An overall Health Confidence Score (HCS) is calculated based on responses to four questions, each covering one of four dimensions – access, knowledge, self-management, shared decisions </a:t>
            </a:r>
            <a:endParaRPr lang="en-GB" sz="1400">
              <a:solidFill>
                <a:srgbClr val="5C5B5A"/>
              </a:solidFill>
              <a:latin typeface="Arial" panose="020B0604020202020204" pitchFamily="34" charset="0"/>
              <a:cs typeface="Arial" panose="020B0604020202020204" pitchFamily="34" charset="0"/>
            </a:endParaRPr>
          </a:p>
          <a:p>
            <a:pPr marL="0" indent="0" algn="ctr">
              <a:spcBef>
                <a:spcPts val="300"/>
              </a:spcBef>
              <a:spcAft>
                <a:spcPts val="300"/>
              </a:spcAft>
              <a:buNone/>
              <a:defRPr/>
            </a:pPr>
            <a:r>
              <a:rPr lang="en-GB" sz="1400">
                <a:solidFill>
                  <a:srgbClr val="5C5B5A"/>
                </a:solidFill>
                <a:latin typeface="Arial"/>
                <a:cs typeface="Arial"/>
              </a:rPr>
              <a:t>On a 0-100 scale, these thresholds are given the following interpretations:</a:t>
            </a:r>
          </a:p>
          <a:p>
            <a:pPr marL="0" indent="0" algn="ctr">
              <a:spcBef>
                <a:spcPts val="300"/>
              </a:spcBef>
              <a:spcAft>
                <a:spcPts val="300"/>
              </a:spcAft>
              <a:buNone/>
              <a:defRPr/>
            </a:pPr>
            <a:endParaRPr lang="en-GB" sz="1400">
              <a:solidFill>
                <a:srgbClr val="5C5B5A"/>
              </a:solidFill>
              <a:latin typeface="Arial" panose="020B0604020202020204" pitchFamily="34" charset="0"/>
              <a:cs typeface="Arial" panose="020B0604020202020204" pitchFamily="34" charset="0"/>
            </a:endParaRPr>
          </a:p>
          <a:p>
            <a:pPr marL="0" indent="0" algn="ctr">
              <a:spcBef>
                <a:spcPts val="300"/>
              </a:spcBef>
              <a:spcAft>
                <a:spcPts val="300"/>
              </a:spcAft>
              <a:buNone/>
              <a:defRPr/>
            </a:pPr>
            <a:endParaRPr lang="en-GB" sz="1400">
              <a:solidFill>
                <a:srgbClr val="5C5B5A"/>
              </a:solidFill>
              <a:latin typeface="Arial" panose="020B0604020202020204" pitchFamily="34" charset="0"/>
              <a:cs typeface="Arial" panose="020B0604020202020204" pitchFamily="34" charset="0"/>
            </a:endParaRPr>
          </a:p>
        </p:txBody>
      </p:sp>
      <p:graphicFrame>
        <p:nvGraphicFramePr>
          <p:cNvPr id="4" name="Table 3">
            <a:extLst>
              <a:ext uri="{FF2B5EF4-FFF2-40B4-BE49-F238E27FC236}">
                <a16:creationId xmlns:a16="http://schemas.microsoft.com/office/drawing/2014/main" id="{BBE790CA-D8CC-ECB0-FDC7-AC5F14572495}"/>
              </a:ext>
            </a:extLst>
          </p:cNvPr>
          <p:cNvGraphicFramePr>
            <a:graphicFrameLocks noGrp="1"/>
          </p:cNvGraphicFramePr>
          <p:nvPr/>
        </p:nvGraphicFramePr>
        <p:xfrm>
          <a:off x="1434352" y="3529853"/>
          <a:ext cx="2679653" cy="1722605"/>
        </p:xfrm>
        <a:graphic>
          <a:graphicData uri="http://schemas.openxmlformats.org/drawingml/2006/table">
            <a:tbl>
              <a:tblPr firstRow="1" bandRow="1">
                <a:tableStyleId>{073A0DAA-6AF3-43AB-8588-CEC1D06C72B9}</a:tableStyleId>
              </a:tblPr>
              <a:tblGrid>
                <a:gridCol w="1683600">
                  <a:extLst>
                    <a:ext uri="{9D8B030D-6E8A-4147-A177-3AD203B41FA5}">
                      <a16:colId xmlns:a16="http://schemas.microsoft.com/office/drawing/2014/main" val="588151101"/>
                    </a:ext>
                  </a:extLst>
                </a:gridCol>
                <a:gridCol w="996053">
                  <a:extLst>
                    <a:ext uri="{9D8B030D-6E8A-4147-A177-3AD203B41FA5}">
                      <a16:colId xmlns:a16="http://schemas.microsoft.com/office/drawing/2014/main" val="311082748"/>
                    </a:ext>
                  </a:extLst>
                </a:gridCol>
              </a:tblGrid>
              <a:tr h="354956">
                <a:tc>
                  <a:txBody>
                    <a:bodyPr/>
                    <a:lstStyle/>
                    <a:p>
                      <a:pPr marL="0" algn="ctr" defTabSz="914400" rtl="0" eaLnBrk="1" latinLnBrk="0" hangingPunct="1"/>
                      <a:r>
                        <a:rPr lang="en-GB" sz="1400" b="0" kern="1200">
                          <a:solidFill>
                            <a:schemeClr val="dk1"/>
                          </a:solidFill>
                          <a:latin typeface="Arial"/>
                          <a:ea typeface="+mn-ea"/>
                          <a:cs typeface="Arial"/>
                        </a:rPr>
                        <a:t>High</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E7E7E7"/>
                    </a:solidFill>
                  </a:tcPr>
                </a:tc>
                <a:tc>
                  <a:txBody>
                    <a:bodyPr/>
                    <a:lstStyle/>
                    <a:p>
                      <a:pPr marL="0" algn="ctr" defTabSz="914400" rtl="0" eaLnBrk="1" latinLnBrk="0" hangingPunct="1"/>
                      <a:r>
                        <a:rPr lang="en-GB" sz="1400" b="0" kern="1200">
                          <a:solidFill>
                            <a:schemeClr val="dk1"/>
                          </a:solidFill>
                          <a:latin typeface="Arial"/>
                          <a:ea typeface="+mn-ea"/>
                          <a:cs typeface="Arial"/>
                        </a:rPr>
                        <a:t>80-100</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E7E7E7"/>
                    </a:solidFill>
                  </a:tcPr>
                </a:tc>
                <a:extLst>
                  <a:ext uri="{0D108BD9-81ED-4DB2-BD59-A6C34878D82A}">
                    <a16:rowId xmlns:a16="http://schemas.microsoft.com/office/drawing/2014/main" val="2623962131"/>
                  </a:ext>
                </a:extLst>
              </a:tr>
              <a:tr h="455883">
                <a:tc>
                  <a:txBody>
                    <a:bodyPr/>
                    <a:lstStyle/>
                    <a:p>
                      <a:pPr algn="ctr"/>
                      <a:r>
                        <a:rPr lang="en-GB" sz="1400">
                          <a:latin typeface="Arial"/>
                          <a:cs typeface="Arial"/>
                        </a:rPr>
                        <a:t>Moderate</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a:r>
                        <a:rPr lang="en-GB" sz="1400">
                          <a:latin typeface="Arial"/>
                          <a:cs typeface="Arial"/>
                        </a:rPr>
                        <a:t>60-79</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97851260"/>
                  </a:ext>
                </a:extLst>
              </a:tr>
              <a:tr h="455883">
                <a:tc>
                  <a:txBody>
                    <a:bodyPr/>
                    <a:lstStyle/>
                    <a:p>
                      <a:pPr algn="ctr"/>
                      <a:r>
                        <a:rPr lang="en-GB" sz="1400">
                          <a:latin typeface="Arial"/>
                          <a:cs typeface="Arial"/>
                        </a:rPr>
                        <a:t>Low</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1400">
                          <a:latin typeface="Arial"/>
                          <a:cs typeface="Arial"/>
                        </a:rPr>
                        <a:t>40-59</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233901213"/>
                  </a:ext>
                </a:extLst>
              </a:tr>
              <a:tr h="455883">
                <a:tc>
                  <a:txBody>
                    <a:bodyPr/>
                    <a:lstStyle/>
                    <a:p>
                      <a:pPr algn="ctr"/>
                      <a:r>
                        <a:rPr lang="en-GB" sz="1400">
                          <a:latin typeface="Arial"/>
                          <a:cs typeface="Arial"/>
                        </a:rPr>
                        <a:t>Very low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1400">
                          <a:latin typeface="Arial"/>
                          <a:cs typeface="Arial"/>
                        </a:rPr>
                        <a:t>0-39</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88217459"/>
                  </a:ext>
                </a:extLst>
              </a:tr>
            </a:tbl>
          </a:graphicData>
        </a:graphic>
      </p:graphicFrame>
      <p:sp>
        <p:nvSpPr>
          <p:cNvPr id="3" name="TextBox 2">
            <a:extLst>
              <a:ext uri="{FF2B5EF4-FFF2-40B4-BE49-F238E27FC236}">
                <a16:creationId xmlns:a16="http://schemas.microsoft.com/office/drawing/2014/main" id="{4F75B90B-01B3-370B-2CD9-6295C1F881A2}"/>
              </a:ext>
            </a:extLst>
          </p:cNvPr>
          <p:cNvSpPr txBox="1"/>
          <p:nvPr/>
        </p:nvSpPr>
        <p:spPr>
          <a:xfrm>
            <a:off x="9740542" y="1250556"/>
            <a:ext cx="1402408" cy="135421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rgbClr val="5C5B5A"/>
                </a:solidFill>
                <a:latin typeface="Arial"/>
              </a:rPr>
              <a:t>Access</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dirty="0">
                <a:solidFill>
                  <a:srgbClr val="009690"/>
                </a:solidFill>
                <a:latin typeface="Arial"/>
              </a:rPr>
              <a:t>67.4</a:t>
            </a:r>
            <a:endParaRPr lang="en-GB" sz="1600" b="1" dirty="0">
              <a:solidFill>
                <a:srgbClr val="009690"/>
              </a:solidFill>
              <a:latin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rgbClr val="009690"/>
                </a:solidFill>
                <a:latin typeface="Arial"/>
              </a:rPr>
              <a:t>+1.3</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rgbClr val="009690"/>
                </a:solidFill>
                <a:latin typeface="Arial"/>
              </a:rPr>
              <a:t>(since May)</a:t>
            </a:r>
            <a:endParaRPr lang="en-GB" sz="1600" dirty="0">
              <a:solidFill>
                <a:srgbClr val="009690"/>
              </a:solidFill>
              <a:latin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rgbClr val="5C5B5A"/>
                </a:solidFill>
                <a:latin typeface="Arial"/>
              </a:rPr>
              <a:t>‘I can get the right help if I need it’</a:t>
            </a:r>
            <a:endParaRPr kumimoji="0" lang="en-GB" sz="1200" i="0" strike="noStrike" kern="1200" cap="none" spc="0" normalizeH="0" baseline="0" noProof="0" dirty="0">
              <a:ln>
                <a:noFill/>
              </a:ln>
              <a:solidFill>
                <a:srgbClr val="5C5B5A"/>
              </a:solidFill>
              <a:effectLst/>
              <a:uLnTx/>
              <a:uFillTx/>
              <a:latin typeface="Arial"/>
              <a:ea typeface="+mn-ea"/>
              <a:cs typeface="+mn-cs"/>
            </a:endParaRPr>
          </a:p>
        </p:txBody>
      </p:sp>
      <p:sp>
        <p:nvSpPr>
          <p:cNvPr id="6" name="TextBox 5">
            <a:extLst>
              <a:ext uri="{FF2B5EF4-FFF2-40B4-BE49-F238E27FC236}">
                <a16:creationId xmlns:a16="http://schemas.microsoft.com/office/drawing/2014/main" id="{FD80643F-152A-0699-39B2-2C384AB32ECC}"/>
              </a:ext>
            </a:extLst>
          </p:cNvPr>
          <p:cNvSpPr txBox="1"/>
          <p:nvPr/>
        </p:nvSpPr>
        <p:spPr>
          <a:xfrm>
            <a:off x="7884996" y="1250556"/>
            <a:ext cx="1313683" cy="135421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rgbClr val="5C5B5A"/>
                </a:solidFill>
                <a:latin typeface="Arial"/>
              </a:rPr>
              <a:t>Knowledge</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dirty="0">
                <a:solidFill>
                  <a:srgbClr val="009690"/>
                </a:solidFill>
                <a:latin typeface="Arial"/>
              </a:rPr>
              <a:t>66.6</a:t>
            </a:r>
            <a:endParaRPr lang="en-GB" sz="1600" b="1" dirty="0">
              <a:solidFill>
                <a:srgbClr val="009690"/>
              </a:solidFill>
              <a:latin typeface="Arial"/>
            </a:endParaRPr>
          </a:p>
          <a:p>
            <a:pPr algn="ctr">
              <a:defRPr/>
            </a:pPr>
            <a:r>
              <a:rPr lang="en-GB" sz="1200" dirty="0">
                <a:solidFill>
                  <a:srgbClr val="009690"/>
                </a:solidFill>
                <a:latin typeface="Arial"/>
              </a:rPr>
              <a:t>-1.5</a:t>
            </a:r>
          </a:p>
          <a:p>
            <a:pPr algn="ctr">
              <a:defRPr/>
            </a:pPr>
            <a:r>
              <a:rPr lang="en-GB" sz="1200" dirty="0">
                <a:solidFill>
                  <a:srgbClr val="009690"/>
                </a:solidFill>
                <a:latin typeface="Arial"/>
              </a:rPr>
              <a:t>(since May)</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rgbClr val="5C5B5A"/>
                </a:solidFill>
                <a:latin typeface="Arial"/>
              </a:rPr>
              <a:t>‘I know enough about my health’</a:t>
            </a:r>
            <a:endParaRPr kumimoji="0" lang="en-GB" sz="1200" i="0" strike="noStrike" kern="1200" cap="none" spc="0" normalizeH="0" baseline="0" noProof="0" dirty="0">
              <a:ln>
                <a:noFill/>
              </a:ln>
              <a:solidFill>
                <a:srgbClr val="5C5B5A"/>
              </a:solidFill>
              <a:effectLst/>
              <a:uLnTx/>
              <a:uFillTx/>
              <a:latin typeface="Arial"/>
              <a:ea typeface="+mn-ea"/>
              <a:cs typeface="+mn-cs"/>
            </a:endParaRPr>
          </a:p>
        </p:txBody>
      </p:sp>
      <p:sp>
        <p:nvSpPr>
          <p:cNvPr id="7" name="TextBox 6">
            <a:extLst>
              <a:ext uri="{FF2B5EF4-FFF2-40B4-BE49-F238E27FC236}">
                <a16:creationId xmlns:a16="http://schemas.microsoft.com/office/drawing/2014/main" id="{B005FD88-884B-54AD-DBFD-EB6EDC948771}"/>
              </a:ext>
            </a:extLst>
          </p:cNvPr>
          <p:cNvSpPr txBox="1"/>
          <p:nvPr/>
        </p:nvSpPr>
        <p:spPr>
          <a:xfrm>
            <a:off x="5882919" y="1250556"/>
            <a:ext cx="1731146" cy="135421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rgbClr val="5C5B5A"/>
                </a:solidFill>
                <a:latin typeface="Arial"/>
              </a:rPr>
              <a:t>Self-management</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dirty="0">
                <a:solidFill>
                  <a:srgbClr val="009690"/>
                </a:solidFill>
                <a:latin typeface="Arial"/>
              </a:rPr>
              <a:t>71.2</a:t>
            </a:r>
            <a:endParaRPr lang="en-GB" sz="1600" b="1" dirty="0">
              <a:solidFill>
                <a:srgbClr val="009690"/>
              </a:solidFill>
              <a:latin typeface="Arial"/>
            </a:endParaRPr>
          </a:p>
          <a:p>
            <a:pPr algn="ctr">
              <a:defRPr/>
            </a:pPr>
            <a:r>
              <a:rPr lang="en-GB" sz="1200" dirty="0">
                <a:solidFill>
                  <a:srgbClr val="009690"/>
                </a:solidFill>
                <a:latin typeface="Arial"/>
              </a:rPr>
              <a:t>-0.2</a:t>
            </a:r>
          </a:p>
          <a:p>
            <a:pPr algn="ctr">
              <a:defRPr/>
            </a:pPr>
            <a:r>
              <a:rPr lang="en-GB" sz="1200" dirty="0">
                <a:solidFill>
                  <a:srgbClr val="009690"/>
                </a:solidFill>
                <a:latin typeface="Arial"/>
              </a:rPr>
              <a:t>(since May)</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rgbClr val="5C5B5A"/>
                </a:solidFill>
                <a:latin typeface="Arial"/>
              </a:rPr>
              <a:t>‘I can look after my health’</a:t>
            </a:r>
            <a:endParaRPr kumimoji="0" lang="en-GB" sz="1200" i="0" strike="noStrike" kern="1200" cap="none" spc="0" normalizeH="0" baseline="0" noProof="0" dirty="0">
              <a:ln>
                <a:noFill/>
              </a:ln>
              <a:solidFill>
                <a:srgbClr val="5C5B5A"/>
              </a:solidFill>
              <a:effectLst/>
              <a:uLnTx/>
              <a:uFillTx/>
              <a:latin typeface="Arial"/>
              <a:ea typeface="+mn-ea"/>
              <a:cs typeface="+mn-cs"/>
            </a:endParaRPr>
          </a:p>
        </p:txBody>
      </p:sp>
      <p:sp>
        <p:nvSpPr>
          <p:cNvPr id="9" name="TextBox 8">
            <a:extLst>
              <a:ext uri="{FF2B5EF4-FFF2-40B4-BE49-F238E27FC236}">
                <a16:creationId xmlns:a16="http://schemas.microsoft.com/office/drawing/2014/main" id="{C90FE1DF-7FC1-FD88-470E-BAA24B5C9970}"/>
              </a:ext>
            </a:extLst>
          </p:cNvPr>
          <p:cNvSpPr txBox="1"/>
          <p:nvPr/>
        </p:nvSpPr>
        <p:spPr>
          <a:xfrm>
            <a:off x="4076774" y="1254373"/>
            <a:ext cx="1863520" cy="1354217"/>
          </a:xfrm>
          <a:prstGeom prst="rect">
            <a:avLst/>
          </a:prstGeom>
          <a:noFill/>
        </p:spPr>
        <p:txBody>
          <a:bodyPr wrap="square" rtlCol="0">
            <a:spAutoFit/>
          </a:bodyPr>
          <a:lstStyle/>
          <a:p>
            <a:pPr algn="ctr">
              <a:defRPr/>
            </a:pPr>
            <a:r>
              <a:rPr lang="en-GB" sz="1400" b="1" dirty="0">
                <a:solidFill>
                  <a:srgbClr val="5C5B5A"/>
                </a:solidFill>
                <a:latin typeface="Arial"/>
              </a:rPr>
              <a:t>Shared decision</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dirty="0">
                <a:solidFill>
                  <a:srgbClr val="009690"/>
                </a:solidFill>
                <a:latin typeface="Arial"/>
              </a:rPr>
              <a:t>81.3</a:t>
            </a:r>
            <a:endParaRPr lang="en-GB" sz="1600" b="1" dirty="0">
              <a:solidFill>
                <a:srgbClr val="009690"/>
              </a:solidFill>
              <a:latin typeface="Arial"/>
            </a:endParaRPr>
          </a:p>
          <a:p>
            <a:pPr algn="ctr">
              <a:defRPr/>
            </a:pPr>
            <a:r>
              <a:rPr lang="en-GB" sz="1200" dirty="0">
                <a:solidFill>
                  <a:srgbClr val="009690"/>
                </a:solidFill>
                <a:latin typeface="Arial"/>
              </a:rPr>
              <a:t>-1.0</a:t>
            </a:r>
          </a:p>
          <a:p>
            <a:pPr algn="ctr">
              <a:defRPr/>
            </a:pPr>
            <a:r>
              <a:rPr lang="en-GB" sz="1200" dirty="0">
                <a:solidFill>
                  <a:srgbClr val="009690"/>
                </a:solidFill>
                <a:latin typeface="Arial"/>
              </a:rPr>
              <a:t>(since May)</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rgbClr val="5C5B5A"/>
                </a:solidFill>
                <a:latin typeface="Arial"/>
              </a:rPr>
              <a:t>‘I am involved in decisions about me’</a:t>
            </a:r>
            <a:endParaRPr kumimoji="0" lang="en-GB" sz="1200" i="0" strike="noStrike" kern="1200" cap="none" spc="0" normalizeH="0" baseline="0" noProof="0" dirty="0">
              <a:ln>
                <a:noFill/>
              </a:ln>
              <a:solidFill>
                <a:srgbClr val="5C5B5A"/>
              </a:solidFill>
              <a:effectLst/>
              <a:uLnTx/>
              <a:uFillTx/>
              <a:latin typeface="Arial"/>
              <a:ea typeface="+mn-ea"/>
              <a:cs typeface="+mn-cs"/>
            </a:endParaRPr>
          </a:p>
        </p:txBody>
      </p:sp>
      <p:sp>
        <p:nvSpPr>
          <p:cNvPr id="10" name="TextBox 9">
            <a:extLst>
              <a:ext uri="{FF2B5EF4-FFF2-40B4-BE49-F238E27FC236}">
                <a16:creationId xmlns:a16="http://schemas.microsoft.com/office/drawing/2014/main" id="{746AEDAC-A90B-2AF6-378C-66B1012C4918}"/>
              </a:ext>
            </a:extLst>
          </p:cNvPr>
          <p:cNvSpPr txBox="1"/>
          <p:nvPr/>
        </p:nvSpPr>
        <p:spPr>
          <a:xfrm>
            <a:off x="5301274" y="3151979"/>
            <a:ext cx="4900114" cy="2739211"/>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strike="noStrike" kern="1200" cap="none" spc="0" normalizeH="0" baseline="0" noProof="0" dirty="0">
                <a:ln>
                  <a:noFill/>
                </a:ln>
                <a:solidFill>
                  <a:srgbClr val="5C5B5A"/>
                </a:solidFill>
                <a:effectLst/>
                <a:uLnTx/>
                <a:uFillTx/>
                <a:latin typeface="Arial"/>
                <a:ea typeface="+mn-ea"/>
                <a:cs typeface="+mn-cs"/>
              </a:rPr>
              <a:t>Overall</a:t>
            </a:r>
            <a:r>
              <a:rPr lang="en-GB" sz="1600" b="1" dirty="0">
                <a:solidFill>
                  <a:srgbClr val="5C5B5A"/>
                </a:solidFill>
                <a:latin typeface="Arial"/>
              </a:rPr>
              <a:t> Greater Manchester health</a:t>
            </a:r>
            <a:r>
              <a:rPr kumimoji="0" lang="en-GB" sz="1600" b="1" i="0" strike="noStrike" kern="1200" cap="none" spc="0" normalizeH="0" baseline="0" noProof="0" dirty="0">
                <a:ln>
                  <a:noFill/>
                </a:ln>
                <a:solidFill>
                  <a:srgbClr val="5C5B5A"/>
                </a:solidFill>
                <a:effectLst/>
                <a:uLnTx/>
                <a:uFillTx/>
                <a:latin typeface="Arial"/>
                <a:ea typeface="+mn-ea"/>
                <a:cs typeface="+mn-cs"/>
              </a:rPr>
              <a:t> confidence score (out of 100)</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6000" b="1" dirty="0">
                <a:solidFill>
                  <a:srgbClr val="009690"/>
                </a:solidFill>
                <a:latin typeface="Arial"/>
              </a:rPr>
              <a:t>71.6</a:t>
            </a:r>
            <a:endParaRPr lang="en-GB" sz="6000" b="1" dirty="0">
              <a:solidFill>
                <a:srgbClr val="009690"/>
              </a:solidFill>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rgbClr val="5C5B5A"/>
                </a:solidFill>
                <a:latin typeface="Arial"/>
              </a:rPr>
              <a:t>This is</a:t>
            </a:r>
            <a:endParaRPr lang="en-GB" sz="1400" b="1" dirty="0">
              <a:solidFill>
                <a:srgbClr val="009690"/>
              </a:solidFill>
              <a:latin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1" dirty="0">
                <a:solidFill>
                  <a:srgbClr val="009690"/>
                </a:solidFill>
                <a:latin typeface="Arial"/>
                <a:cs typeface="Arial"/>
              </a:rPr>
              <a:t>-0.8</a:t>
            </a:r>
          </a:p>
          <a:p>
            <a:pPr algn="ctr">
              <a:defRPr/>
            </a:pPr>
            <a:r>
              <a:rPr lang="en-GB" sz="1400" b="1" dirty="0">
                <a:solidFill>
                  <a:srgbClr val="5C5B5A"/>
                </a:solidFill>
                <a:latin typeface="Arial"/>
              </a:rPr>
              <a:t>points lower than in May 2024 (72.4) but 1.1 points higher than in May 2023 (70.5) - see slide 22 for full trend over time</a:t>
            </a:r>
          </a:p>
        </p:txBody>
      </p:sp>
      <p:sp>
        <p:nvSpPr>
          <p:cNvPr id="25" name="Footer Placeholder 4">
            <a:extLst>
              <a:ext uri="{FF2B5EF4-FFF2-40B4-BE49-F238E27FC236}">
                <a16:creationId xmlns:a16="http://schemas.microsoft.com/office/drawing/2014/main" id="{670832CC-9A38-4C83-A464-A40CFEF8D30A}"/>
              </a:ext>
            </a:extLst>
          </p:cNvPr>
          <p:cNvSpPr txBox="1">
            <a:spLocks/>
          </p:cNvSpPr>
          <p:nvPr/>
        </p:nvSpPr>
        <p:spPr>
          <a:xfrm>
            <a:off x="391549" y="6342397"/>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S14. To what extent do you agree or disagree with the following statements?</a:t>
            </a:r>
          </a:p>
          <a:p>
            <a:pPr>
              <a:defRPr/>
            </a:pPr>
            <a:r>
              <a:rPr lang="en-GB" sz="1000" dirty="0">
                <a:solidFill>
                  <a:srgbClr val="FFFFFF">
                    <a:lumMod val="50000"/>
                  </a:srgbClr>
                </a:solidFill>
                <a:latin typeface="Arial"/>
                <a:cs typeface="Arial" panose="020B0604020202020204" pitchFamily="34" charset="0"/>
              </a:rPr>
              <a:t>Unweighted base: All respondents Survey 13, 1,540 (Valid responses)</a:t>
            </a:r>
            <a:endParaRPr kumimoji="0" lang="en-GB" sz="1000" b="0" i="1" u="none" strike="noStrike" kern="1200" cap="none" spc="0" normalizeH="0" baseline="0" noProof="0" dirty="0">
              <a:ln>
                <a:noFill/>
              </a:ln>
              <a:solidFill>
                <a:srgbClr val="0039A6"/>
              </a:solidFill>
              <a:effectLst/>
              <a:uLnTx/>
              <a:uFillTx/>
              <a:latin typeface="Arial"/>
              <a:ea typeface="+mn-ea"/>
              <a:cs typeface="Arial" panose="020B0604020202020204" pitchFamily="34" charset="0"/>
            </a:endParaRPr>
          </a:p>
        </p:txBody>
      </p:sp>
      <p:sp>
        <p:nvSpPr>
          <p:cNvPr id="40" name="Slide Number Placeholder 4">
            <a:extLst>
              <a:ext uri="{FF2B5EF4-FFF2-40B4-BE49-F238E27FC236}">
                <a16:creationId xmlns:a16="http://schemas.microsoft.com/office/drawing/2014/main" id="{BFDDA40A-C568-4D72-B229-0FA6A80D17A5}"/>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20</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grpSp>
        <p:nvGrpSpPr>
          <p:cNvPr id="19" name="Group 18">
            <a:extLst>
              <a:ext uri="{FF2B5EF4-FFF2-40B4-BE49-F238E27FC236}">
                <a16:creationId xmlns:a16="http://schemas.microsoft.com/office/drawing/2014/main" id="{52D339F3-6B0A-A0CC-E675-B0F121D19631}"/>
              </a:ext>
              <a:ext uri="{C183D7F6-B498-43B3-948B-1728B52AA6E4}">
                <adec:decorative xmlns:adec="http://schemas.microsoft.com/office/drawing/2017/decorative" val="1"/>
              </a:ext>
            </a:extLst>
          </p:cNvPr>
          <p:cNvGrpSpPr/>
          <p:nvPr/>
        </p:nvGrpSpPr>
        <p:grpSpPr>
          <a:xfrm>
            <a:off x="5045816" y="2558600"/>
            <a:ext cx="5395930" cy="513333"/>
            <a:chOff x="4789717" y="3277154"/>
            <a:chExt cx="5395930" cy="513333"/>
          </a:xfrm>
        </p:grpSpPr>
        <p:grpSp>
          <p:nvGrpSpPr>
            <p:cNvPr id="2" name="Group 1">
              <a:extLst>
                <a:ext uri="{FF2B5EF4-FFF2-40B4-BE49-F238E27FC236}">
                  <a16:creationId xmlns:a16="http://schemas.microsoft.com/office/drawing/2014/main" id="{2548C8D0-37D3-0809-B43E-7262AA6A6537}"/>
                </a:ext>
                <a:ext uri="{C183D7F6-B498-43B3-948B-1728B52AA6E4}">
                  <adec:decorative xmlns:adec="http://schemas.microsoft.com/office/drawing/2017/decorative" val="1"/>
                </a:ext>
              </a:extLst>
            </p:cNvPr>
            <p:cNvGrpSpPr/>
            <p:nvPr/>
          </p:nvGrpSpPr>
          <p:grpSpPr>
            <a:xfrm>
              <a:off x="4789717" y="3277154"/>
              <a:ext cx="5395930" cy="513333"/>
              <a:chOff x="5704114" y="3277154"/>
              <a:chExt cx="5395930" cy="513333"/>
            </a:xfrm>
          </p:grpSpPr>
          <p:cxnSp>
            <p:nvCxnSpPr>
              <p:cNvPr id="11" name="Connector: Elbow 10">
                <a:extLst>
                  <a:ext uri="{FF2B5EF4-FFF2-40B4-BE49-F238E27FC236}">
                    <a16:creationId xmlns:a16="http://schemas.microsoft.com/office/drawing/2014/main" id="{87EE73D2-F0D0-57B8-4B6F-29A32CECF188}"/>
                  </a:ext>
                  <a:ext uri="{C183D7F6-B498-43B3-948B-1728B52AA6E4}">
                    <adec:decorative xmlns:adec="http://schemas.microsoft.com/office/drawing/2017/decorative" val="1"/>
                  </a:ext>
                </a:extLst>
              </p:cNvPr>
              <p:cNvCxnSpPr>
                <a:cxnSpLocks/>
              </p:cNvCxnSpPr>
              <p:nvPr/>
            </p:nvCxnSpPr>
            <p:spPr>
              <a:xfrm rot="16200000" flipH="1">
                <a:off x="6755569" y="2256279"/>
                <a:ext cx="482752" cy="2585662"/>
              </a:xfrm>
              <a:prstGeom prst="bentConnector3">
                <a:avLst/>
              </a:prstGeom>
              <a:ln w="22225">
                <a:solidFill>
                  <a:srgbClr val="00969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nector: Elbow 12">
                <a:extLst>
                  <a:ext uri="{FF2B5EF4-FFF2-40B4-BE49-F238E27FC236}">
                    <a16:creationId xmlns:a16="http://schemas.microsoft.com/office/drawing/2014/main" id="{FF318B21-BC41-05FF-1037-8CD50395E1D1}"/>
                  </a:ext>
                  <a:ext uri="{C183D7F6-B498-43B3-948B-1728B52AA6E4}">
                    <adec:decorative xmlns:adec="http://schemas.microsoft.com/office/drawing/2017/decorative" val="1"/>
                  </a:ext>
                </a:extLst>
              </p:cNvPr>
              <p:cNvCxnSpPr>
                <a:cxnSpLocks/>
              </p:cNvCxnSpPr>
              <p:nvPr/>
            </p:nvCxnSpPr>
            <p:spPr>
              <a:xfrm rot="16200000" flipH="1">
                <a:off x="7566193" y="3066903"/>
                <a:ext cx="482752" cy="964414"/>
              </a:xfrm>
              <a:prstGeom prst="bentConnector3">
                <a:avLst>
                  <a:gd name="adj1" fmla="val 50000"/>
                </a:avLst>
              </a:prstGeom>
              <a:ln w="22225">
                <a:solidFill>
                  <a:srgbClr val="00969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nector: Elbow 13">
                <a:extLst>
                  <a:ext uri="{FF2B5EF4-FFF2-40B4-BE49-F238E27FC236}">
                    <a16:creationId xmlns:a16="http://schemas.microsoft.com/office/drawing/2014/main" id="{B5081828-8241-8476-A33F-7A025662875A}"/>
                  </a:ext>
                  <a:ext uri="{C183D7F6-B498-43B3-948B-1728B52AA6E4}">
                    <adec:decorative xmlns:adec="http://schemas.microsoft.com/office/drawing/2017/decorative" val="1"/>
                  </a:ext>
                </a:extLst>
              </p:cNvPr>
              <p:cNvCxnSpPr>
                <a:cxnSpLocks/>
              </p:cNvCxnSpPr>
              <p:nvPr/>
            </p:nvCxnSpPr>
            <p:spPr>
              <a:xfrm rot="5400000">
                <a:off x="8481183" y="3116328"/>
                <a:ext cx="482752" cy="865565"/>
              </a:xfrm>
              <a:prstGeom prst="bentConnector3">
                <a:avLst>
                  <a:gd name="adj1" fmla="val 50000"/>
                </a:avLst>
              </a:prstGeom>
              <a:ln w="22225">
                <a:solidFill>
                  <a:srgbClr val="00969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E54D8615-5963-A51B-AFFA-7A9A11B14F8F}"/>
                  </a:ext>
                  <a:ext uri="{C183D7F6-B498-43B3-948B-1728B52AA6E4}">
                    <adec:decorative xmlns:adec="http://schemas.microsoft.com/office/drawing/2017/decorative" val="1"/>
                  </a:ext>
                </a:extLst>
              </p:cNvPr>
              <p:cNvCxnSpPr>
                <a:cxnSpLocks/>
              </p:cNvCxnSpPr>
              <p:nvPr/>
            </p:nvCxnSpPr>
            <p:spPr>
              <a:xfrm flipV="1">
                <a:off x="11100044" y="3277154"/>
                <a:ext cx="0" cy="271955"/>
              </a:xfrm>
              <a:prstGeom prst="line">
                <a:avLst/>
              </a:prstGeom>
              <a:ln w="22225">
                <a:solidFill>
                  <a:srgbClr val="009690"/>
                </a:solidFill>
              </a:ln>
            </p:spPr>
            <p:style>
              <a:lnRef idx="1">
                <a:schemeClr val="accent1"/>
              </a:lnRef>
              <a:fillRef idx="0">
                <a:schemeClr val="accent1"/>
              </a:fillRef>
              <a:effectRef idx="0">
                <a:schemeClr val="accent1"/>
              </a:effectRef>
              <a:fontRef idx="minor">
                <a:schemeClr val="tx1"/>
              </a:fontRef>
            </p:style>
          </p:cxnSp>
        </p:grpSp>
        <p:cxnSp>
          <p:nvCxnSpPr>
            <p:cNvPr id="18" name="Straight Connector 17">
              <a:extLst>
                <a:ext uri="{FF2B5EF4-FFF2-40B4-BE49-F238E27FC236}">
                  <a16:creationId xmlns:a16="http://schemas.microsoft.com/office/drawing/2014/main" id="{8CD2ABFC-DB9E-8773-764D-C84683756EDB}"/>
                </a:ext>
              </a:extLst>
            </p:cNvPr>
            <p:cNvCxnSpPr/>
            <p:nvPr/>
          </p:nvCxnSpPr>
          <p:spPr>
            <a:xfrm>
              <a:off x="8240944" y="3549109"/>
              <a:ext cx="1944703" cy="0"/>
            </a:xfrm>
            <a:prstGeom prst="line">
              <a:avLst/>
            </a:prstGeom>
            <a:ln w="19050">
              <a:solidFill>
                <a:srgbClr val="009690"/>
              </a:solidFill>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17173152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7">
            <a:extLst>
              <a:ext uri="{FF2B5EF4-FFF2-40B4-BE49-F238E27FC236}">
                <a16:creationId xmlns:a16="http://schemas.microsoft.com/office/drawing/2014/main" id="{C770407A-5541-004C-3EF6-59859E637568}"/>
              </a:ext>
            </a:extLst>
          </p:cNvPr>
          <p:cNvSpPr txBox="1">
            <a:spLocks noGrp="1"/>
          </p:cNvSpPr>
          <p:nvPr>
            <p:ph type="title" idx="4294967295"/>
          </p:nvPr>
        </p:nvSpPr>
        <p:spPr>
          <a:xfrm>
            <a:off x="352071" y="249803"/>
            <a:ext cx="11328898" cy="107786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rgbClr val="5C5B5A"/>
                </a:solidFill>
                <a:latin typeface="+mj-lt"/>
                <a:ea typeface="+mj-ea"/>
                <a:cs typeface="+mj-cs"/>
              </a:defRPr>
            </a:lvl1pPr>
          </a:lstStyle>
          <a:p>
            <a:pPr>
              <a:defRPr/>
            </a:pPr>
            <a:r>
              <a:rPr lang="en-GB" sz="1800" b="1" dirty="0">
                <a:latin typeface="Arial"/>
              </a:rPr>
              <a:t>The majority of respondents continue to agree that they can </a:t>
            </a:r>
            <a:r>
              <a:rPr lang="en-GB" sz="1800" b="1" dirty="0">
                <a:solidFill>
                  <a:srgbClr val="009690"/>
                </a:solidFill>
                <a:latin typeface="Arial"/>
              </a:rPr>
              <a:t>manage their own health</a:t>
            </a:r>
            <a:r>
              <a:rPr lang="en-GB" sz="1800" b="1" dirty="0">
                <a:solidFill>
                  <a:schemeClr val="tx1">
                    <a:lumMod val="65000"/>
                    <a:lumOff val="35000"/>
                  </a:schemeClr>
                </a:solidFill>
                <a:latin typeface="Arial"/>
              </a:rPr>
              <a:t>. Whilst most measures have remained stable with May, there has been a slight – but not significant – increase in those who agree they can get the right help if they need it </a:t>
            </a:r>
          </a:p>
        </p:txBody>
      </p:sp>
      <p:graphicFrame>
        <p:nvGraphicFramePr>
          <p:cNvPr id="28" name="Table 30">
            <a:extLst>
              <a:ext uri="{FF2B5EF4-FFF2-40B4-BE49-F238E27FC236}">
                <a16:creationId xmlns:a16="http://schemas.microsoft.com/office/drawing/2014/main" id="{5818AA77-77E6-FB2C-336F-A3AC948E0608}"/>
              </a:ext>
            </a:extLst>
          </p:cNvPr>
          <p:cNvGraphicFramePr>
            <a:graphicFrameLocks noGrp="1"/>
          </p:cNvGraphicFramePr>
          <p:nvPr>
            <p:extLst>
              <p:ext uri="{D42A27DB-BD31-4B8C-83A1-F6EECF244321}">
                <p14:modId xmlns:p14="http://schemas.microsoft.com/office/powerpoint/2010/main" val="2398937467"/>
              </p:ext>
            </p:extLst>
          </p:nvPr>
        </p:nvGraphicFramePr>
        <p:xfrm>
          <a:off x="1181459" y="1842110"/>
          <a:ext cx="9829083" cy="731520"/>
        </p:xfrm>
        <a:graphic>
          <a:graphicData uri="http://schemas.openxmlformats.org/drawingml/2006/table">
            <a:tbl>
              <a:tblPr firstRow="1" bandRow="1">
                <a:tableStyleId>{5C22544A-7EE6-4342-B048-85BDC9FD1C3A}</a:tableStyleId>
              </a:tblPr>
              <a:tblGrid>
                <a:gridCol w="2208286">
                  <a:extLst>
                    <a:ext uri="{9D8B030D-6E8A-4147-A177-3AD203B41FA5}">
                      <a16:colId xmlns:a16="http://schemas.microsoft.com/office/drawing/2014/main" val="2131349772"/>
                    </a:ext>
                  </a:extLst>
                </a:gridCol>
                <a:gridCol w="2558473">
                  <a:extLst>
                    <a:ext uri="{9D8B030D-6E8A-4147-A177-3AD203B41FA5}">
                      <a16:colId xmlns:a16="http://schemas.microsoft.com/office/drawing/2014/main" val="3996033155"/>
                    </a:ext>
                  </a:extLst>
                </a:gridCol>
                <a:gridCol w="2605053">
                  <a:extLst>
                    <a:ext uri="{9D8B030D-6E8A-4147-A177-3AD203B41FA5}">
                      <a16:colId xmlns:a16="http://schemas.microsoft.com/office/drawing/2014/main" val="1509185081"/>
                    </a:ext>
                  </a:extLst>
                </a:gridCol>
                <a:gridCol w="2457271">
                  <a:extLst>
                    <a:ext uri="{9D8B030D-6E8A-4147-A177-3AD203B41FA5}">
                      <a16:colId xmlns:a16="http://schemas.microsoft.com/office/drawing/2014/main" val="206490998"/>
                    </a:ext>
                  </a:extLst>
                </a:gridCol>
              </a:tblGrid>
              <a:tr h="370840">
                <a:tc>
                  <a:txBody>
                    <a:bodyPr/>
                    <a:lstStyle/>
                    <a:p>
                      <a:pPr algn="ctr"/>
                      <a:r>
                        <a:rPr lang="en-GB" sz="1400" b="1" kern="1200" dirty="0">
                          <a:solidFill>
                            <a:srgbClr val="009690"/>
                          </a:solidFill>
                          <a:latin typeface="Arial"/>
                          <a:ea typeface="+mn-ea"/>
                          <a:cs typeface="+mn-cs"/>
                        </a:rPr>
                        <a:t>Shared decision: </a:t>
                      </a:r>
                      <a:r>
                        <a:rPr lang="en-GB" sz="1400" b="1" kern="1200" dirty="0">
                          <a:solidFill>
                            <a:srgbClr val="5C5B5A"/>
                          </a:solidFill>
                          <a:latin typeface="Arial"/>
                          <a:ea typeface="+mn-ea"/>
                          <a:cs typeface="+mn-cs"/>
                        </a:rPr>
                        <a:t>I am involved in decisions about me</a:t>
                      </a:r>
                    </a:p>
                  </a:txBody>
                  <a:tcPr>
                    <a:noFill/>
                  </a:tcPr>
                </a:tc>
                <a:tc>
                  <a:txBody>
                    <a:bodyPr/>
                    <a:lstStyle/>
                    <a:p>
                      <a:pPr algn="ctr"/>
                      <a:r>
                        <a:rPr lang="en-GB" sz="1400" b="1" kern="1200" dirty="0">
                          <a:solidFill>
                            <a:srgbClr val="009690"/>
                          </a:solidFill>
                          <a:latin typeface="Arial"/>
                          <a:ea typeface="+mn-ea"/>
                          <a:cs typeface="+mn-cs"/>
                        </a:rPr>
                        <a:t>Self-management:</a:t>
                      </a:r>
                      <a:r>
                        <a:rPr lang="en-GB" sz="1400" b="1" kern="1200" dirty="0">
                          <a:solidFill>
                            <a:srgbClr val="5C5B5A"/>
                          </a:solidFill>
                          <a:latin typeface="Arial"/>
                          <a:ea typeface="+mn-ea"/>
                          <a:cs typeface="+mn-cs"/>
                        </a:rPr>
                        <a:t> I can look after my health</a:t>
                      </a:r>
                    </a:p>
                  </a:txBody>
                  <a:tcPr>
                    <a:noFill/>
                  </a:tcPr>
                </a:tc>
                <a:tc>
                  <a:txBody>
                    <a:bodyPr/>
                    <a:lstStyle/>
                    <a:p>
                      <a:pPr algn="ctr"/>
                      <a:r>
                        <a:rPr lang="en-GB" sz="1400" b="1" kern="1200" dirty="0">
                          <a:solidFill>
                            <a:srgbClr val="009690"/>
                          </a:solidFill>
                          <a:latin typeface="Arial"/>
                          <a:ea typeface="+mn-ea"/>
                          <a:cs typeface="+mn-cs"/>
                        </a:rPr>
                        <a:t>Knowledge:</a:t>
                      </a:r>
                      <a:r>
                        <a:rPr lang="en-GB" sz="1400" b="1" kern="1200" dirty="0">
                          <a:solidFill>
                            <a:srgbClr val="5C5B5A"/>
                          </a:solidFill>
                          <a:latin typeface="Arial"/>
                          <a:ea typeface="+mn-ea"/>
                          <a:cs typeface="+mn-cs"/>
                        </a:rPr>
                        <a:t> I know enough about my health</a:t>
                      </a:r>
                    </a:p>
                  </a:txBody>
                  <a:tcPr>
                    <a:noFill/>
                  </a:tcPr>
                </a:tc>
                <a:tc>
                  <a:txBody>
                    <a:bodyPr/>
                    <a:lstStyle/>
                    <a:p>
                      <a:pPr algn="ctr"/>
                      <a:r>
                        <a:rPr lang="en-GB" sz="1400" b="1" kern="1200" dirty="0">
                          <a:solidFill>
                            <a:srgbClr val="009690"/>
                          </a:solidFill>
                          <a:latin typeface="Arial"/>
                          <a:ea typeface="+mn-ea"/>
                          <a:cs typeface="+mn-cs"/>
                        </a:rPr>
                        <a:t>Access: </a:t>
                      </a:r>
                      <a:r>
                        <a:rPr lang="en-GB" sz="1400" b="1" kern="1200" dirty="0">
                          <a:solidFill>
                            <a:srgbClr val="5C5B5A"/>
                          </a:solidFill>
                          <a:latin typeface="Arial"/>
                          <a:ea typeface="+mn-ea"/>
                          <a:cs typeface="+mn-cs"/>
                        </a:rPr>
                        <a:t>I can get the right help if I need it </a:t>
                      </a:r>
                    </a:p>
                  </a:txBody>
                  <a:tcPr>
                    <a:noFill/>
                  </a:tcPr>
                </a:tc>
                <a:extLst>
                  <a:ext uri="{0D108BD9-81ED-4DB2-BD59-A6C34878D82A}">
                    <a16:rowId xmlns:a16="http://schemas.microsoft.com/office/drawing/2014/main" val="4109808692"/>
                  </a:ext>
                </a:extLst>
              </a:tr>
            </a:tbl>
          </a:graphicData>
        </a:graphic>
      </p:graphicFrame>
      <p:graphicFrame>
        <p:nvGraphicFramePr>
          <p:cNvPr id="10" name="Chart 9" descr="The chart shows a stacked bar chart with 4 statements, and the percentage who agree. &#10;I am involved in decisions about me, 93% agree. &#10;I can look after my health, 84% agree. &#10;I know enough about my health, 79% agree.&#10;I can get the right help if I need it, 77% agree.">
            <a:extLst>
              <a:ext uri="{FF2B5EF4-FFF2-40B4-BE49-F238E27FC236}">
                <a16:creationId xmlns:a16="http://schemas.microsoft.com/office/drawing/2014/main" id="{E89470C3-29C9-70EE-C1B6-546B8E49D8BA}"/>
              </a:ext>
            </a:extLst>
          </p:cNvPr>
          <p:cNvGraphicFramePr/>
          <p:nvPr>
            <p:extLst>
              <p:ext uri="{D42A27DB-BD31-4B8C-83A1-F6EECF244321}">
                <p14:modId xmlns:p14="http://schemas.microsoft.com/office/powerpoint/2010/main" val="1357882490"/>
              </p:ext>
            </p:extLst>
          </p:nvPr>
        </p:nvGraphicFramePr>
        <p:xfrm>
          <a:off x="805106" y="2109007"/>
          <a:ext cx="10163102" cy="4466609"/>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a:extLst>
              <a:ext uri="{FF2B5EF4-FFF2-40B4-BE49-F238E27FC236}">
                <a16:creationId xmlns:a16="http://schemas.microsoft.com/office/drawing/2014/main" id="{B15AE757-1D81-969B-B51D-13D19CB02C5C}"/>
              </a:ext>
              <a:ext uri="{C183D7F6-B498-43B3-948B-1728B52AA6E4}">
                <adec:decorative xmlns:adec="http://schemas.microsoft.com/office/drawing/2017/decorative" val="1"/>
              </a:ext>
            </a:extLst>
          </p:cNvPr>
          <p:cNvSpPr txBox="1"/>
          <p:nvPr/>
        </p:nvSpPr>
        <p:spPr>
          <a:xfrm>
            <a:off x="1848195" y="3366496"/>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(+1pp)</a:t>
            </a:r>
          </a:p>
        </p:txBody>
      </p:sp>
      <p:sp>
        <p:nvSpPr>
          <p:cNvPr id="8" name="TextBox 7">
            <a:extLst>
              <a:ext uri="{FF2B5EF4-FFF2-40B4-BE49-F238E27FC236}">
                <a16:creationId xmlns:a16="http://schemas.microsoft.com/office/drawing/2014/main" id="{2E2C18DF-5289-A18B-9DA1-AEFB5D123CF2}"/>
              </a:ext>
              <a:ext uri="{C183D7F6-B498-43B3-948B-1728B52AA6E4}">
                <adec:decorative xmlns:adec="http://schemas.microsoft.com/office/drawing/2017/decorative" val="1"/>
              </a:ext>
            </a:extLst>
          </p:cNvPr>
          <p:cNvSpPr txBox="1"/>
          <p:nvPr/>
        </p:nvSpPr>
        <p:spPr>
          <a:xfrm>
            <a:off x="1830562" y="4628677"/>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(+2pp)</a:t>
            </a:r>
          </a:p>
        </p:txBody>
      </p:sp>
      <p:sp>
        <p:nvSpPr>
          <p:cNvPr id="18" name="Right Brace 17">
            <a:extLst>
              <a:ext uri="{FF2B5EF4-FFF2-40B4-BE49-F238E27FC236}">
                <a16:creationId xmlns:a16="http://schemas.microsoft.com/office/drawing/2014/main" id="{6FC18889-96D3-7CB6-5D16-246C35072EF8}"/>
              </a:ext>
              <a:ext uri="{C183D7F6-B498-43B3-948B-1728B52AA6E4}">
                <adec:decorative xmlns:adec="http://schemas.microsoft.com/office/drawing/2017/decorative" val="1"/>
              </a:ext>
            </a:extLst>
          </p:cNvPr>
          <p:cNvSpPr/>
          <p:nvPr/>
        </p:nvSpPr>
        <p:spPr>
          <a:xfrm>
            <a:off x="2627120" y="2622743"/>
            <a:ext cx="199642" cy="2531166"/>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9" name="TextBox 8">
            <a:extLst>
              <a:ext uri="{FF2B5EF4-FFF2-40B4-BE49-F238E27FC236}">
                <a16:creationId xmlns:a16="http://schemas.microsoft.com/office/drawing/2014/main" id="{4ACAD196-F1C4-5F16-F97D-8FFF0522EC00}"/>
              </a:ext>
              <a:ext uri="{C183D7F6-B498-43B3-948B-1728B52AA6E4}">
                <adec:decorative xmlns:adec="http://schemas.microsoft.com/office/drawing/2017/decorative" val="1"/>
              </a:ext>
            </a:extLst>
          </p:cNvPr>
          <p:cNvSpPr txBox="1"/>
          <p:nvPr/>
        </p:nvSpPr>
        <p:spPr>
          <a:xfrm>
            <a:off x="2023726" y="5074376"/>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rgbClr val="5C5B5A"/>
                </a:solidFill>
                <a:latin typeface="Arial" panose="020B0604020202020204"/>
              </a:rPr>
              <a:t>(-1</a:t>
            </a:r>
            <a:r>
              <a:rPr kumimoji="0" lang="en-GB" sz="1100" b="0" i="0" u="none" strike="noStrike" kern="1200" cap="none" spc="0" normalizeH="0" baseline="0" noProof="0">
                <a:ln>
                  <a:noFill/>
                </a:ln>
                <a:solidFill>
                  <a:srgbClr val="5C5B5A"/>
                </a:solidFill>
                <a:effectLst/>
                <a:uLnTx/>
                <a:uFillTx/>
                <a:latin typeface="Arial" panose="020B0604020202020204"/>
                <a:ea typeface="+mn-ea"/>
                <a:cs typeface="+mn-cs"/>
              </a:rPr>
              <a:t>pp)</a:t>
            </a:r>
          </a:p>
        </p:txBody>
      </p:sp>
      <p:sp>
        <p:nvSpPr>
          <p:cNvPr id="19" name="TextBox 18">
            <a:extLst>
              <a:ext uri="{FF2B5EF4-FFF2-40B4-BE49-F238E27FC236}">
                <a16:creationId xmlns:a16="http://schemas.microsoft.com/office/drawing/2014/main" id="{1B1BC5B1-B983-3140-9ED2-6E7F4BF5F33A}"/>
              </a:ext>
              <a:ext uri="{C183D7F6-B498-43B3-948B-1728B52AA6E4}">
                <adec:decorative xmlns:adec="http://schemas.microsoft.com/office/drawing/2017/decorative" val="1"/>
              </a:ext>
            </a:extLst>
          </p:cNvPr>
          <p:cNvSpPr txBox="1"/>
          <p:nvPr/>
        </p:nvSpPr>
        <p:spPr>
          <a:xfrm>
            <a:off x="2802637" y="3688580"/>
            <a:ext cx="1386926" cy="276999"/>
          </a:xfrm>
          <a:prstGeom prst="rect">
            <a:avLst/>
          </a:prstGeom>
          <a:noFill/>
        </p:spPr>
        <p:txBody>
          <a:bodyPr wrap="square" lIns="91440" tIns="45720" rIns="91440" bIns="45720" rtlCol="0" anchor="t">
            <a:spAutoFit/>
          </a:bodyPr>
          <a:lstStyle/>
          <a:p>
            <a:r>
              <a:rPr lang="en-GB" sz="1200" b="1" dirty="0">
                <a:solidFill>
                  <a:srgbClr val="5C5B5A"/>
                </a:solidFill>
                <a:latin typeface="Arial"/>
              </a:rPr>
              <a:t>93% </a:t>
            </a:r>
            <a:r>
              <a:rPr lang="en-GB" sz="1200" dirty="0">
                <a:solidFill>
                  <a:srgbClr val="5C5B5A"/>
                </a:solidFill>
                <a:latin typeface="Arial"/>
              </a:rPr>
              <a:t>(+/-0pp)</a:t>
            </a:r>
            <a:endParaRPr lang="en-GB" sz="1200" dirty="0">
              <a:solidFill>
                <a:srgbClr val="5C5B5A"/>
              </a:solidFill>
              <a:latin typeface="Arial"/>
              <a:cs typeface="Arial"/>
            </a:endParaRPr>
          </a:p>
        </p:txBody>
      </p:sp>
      <p:sp>
        <p:nvSpPr>
          <p:cNvPr id="13" name="TextBox 12">
            <a:extLst>
              <a:ext uri="{FF2B5EF4-FFF2-40B4-BE49-F238E27FC236}">
                <a16:creationId xmlns:a16="http://schemas.microsoft.com/office/drawing/2014/main" id="{51EEA2CA-C0B1-337A-982E-17512E59BFCD}"/>
              </a:ext>
              <a:ext uri="{C183D7F6-B498-43B3-948B-1728B52AA6E4}">
                <adec:decorative xmlns:adec="http://schemas.microsoft.com/office/drawing/2017/decorative" val="1"/>
              </a:ext>
            </a:extLst>
          </p:cNvPr>
          <p:cNvSpPr txBox="1"/>
          <p:nvPr/>
        </p:nvSpPr>
        <p:spPr>
          <a:xfrm>
            <a:off x="4338040" y="3136193"/>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(-1pp)</a:t>
            </a:r>
          </a:p>
        </p:txBody>
      </p:sp>
      <p:sp>
        <p:nvSpPr>
          <p:cNvPr id="14" name="TextBox 13">
            <a:extLst>
              <a:ext uri="{FF2B5EF4-FFF2-40B4-BE49-F238E27FC236}">
                <a16:creationId xmlns:a16="http://schemas.microsoft.com/office/drawing/2014/main" id="{DB3DDD07-0FCF-3D1B-A874-4FFCCEC750FC}"/>
              </a:ext>
              <a:ext uri="{C183D7F6-B498-43B3-948B-1728B52AA6E4}">
                <adec:decorative xmlns:adec="http://schemas.microsoft.com/office/drawing/2017/decorative" val="1"/>
              </a:ext>
            </a:extLst>
          </p:cNvPr>
          <p:cNvSpPr txBox="1"/>
          <p:nvPr/>
        </p:nvSpPr>
        <p:spPr>
          <a:xfrm>
            <a:off x="4320015" y="4264112"/>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(+2pp)</a:t>
            </a:r>
          </a:p>
        </p:txBody>
      </p:sp>
      <p:sp>
        <p:nvSpPr>
          <p:cNvPr id="15" name="TextBox 14">
            <a:extLst>
              <a:ext uri="{FF2B5EF4-FFF2-40B4-BE49-F238E27FC236}">
                <a16:creationId xmlns:a16="http://schemas.microsoft.com/office/drawing/2014/main" id="{F7865E1E-A120-B5E6-8647-0BEF4E0FEE69}"/>
              </a:ext>
              <a:ext uri="{C183D7F6-B498-43B3-948B-1728B52AA6E4}">
                <adec:decorative xmlns:adec="http://schemas.microsoft.com/office/drawing/2017/decorative" val="1"/>
              </a:ext>
            </a:extLst>
          </p:cNvPr>
          <p:cNvSpPr txBox="1"/>
          <p:nvPr/>
        </p:nvSpPr>
        <p:spPr>
          <a:xfrm>
            <a:off x="4362495" y="4997554"/>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5C5B5A"/>
                </a:solidFill>
                <a:effectLst/>
                <a:uLnTx/>
                <a:uFillTx/>
                <a:latin typeface="Arial" panose="020B0604020202020204"/>
                <a:ea typeface="+mn-ea"/>
                <a:cs typeface="+mn-cs"/>
              </a:rPr>
              <a:t>(+/-0pp)</a:t>
            </a:r>
          </a:p>
        </p:txBody>
      </p:sp>
      <p:sp>
        <p:nvSpPr>
          <p:cNvPr id="27" name="TextBox 26">
            <a:extLst>
              <a:ext uri="{FF2B5EF4-FFF2-40B4-BE49-F238E27FC236}">
                <a16:creationId xmlns:a16="http://schemas.microsoft.com/office/drawing/2014/main" id="{B00810C5-4EC5-20CC-96D7-8F4A27F3A490}"/>
              </a:ext>
              <a:ext uri="{C183D7F6-B498-43B3-948B-1728B52AA6E4}">
                <adec:decorative xmlns:adec="http://schemas.microsoft.com/office/drawing/2017/decorative" val="1"/>
              </a:ext>
            </a:extLst>
          </p:cNvPr>
          <p:cNvSpPr txBox="1"/>
          <p:nvPr/>
        </p:nvSpPr>
        <p:spPr>
          <a:xfrm>
            <a:off x="4513067" y="5153909"/>
            <a:ext cx="559769" cy="261610"/>
          </a:xfrm>
          <a:prstGeom prst="rect">
            <a:avLst/>
          </a:prstGeom>
          <a:noFill/>
        </p:spPr>
        <p:txBody>
          <a:bodyPr wrap="none" rtlCol="0">
            <a:spAutoFit/>
          </a:bodyPr>
          <a:lstStyle>
            <a:defPPr>
              <a:defRPr lang="en-US"/>
            </a:defPPr>
            <a:lvl1pPr marR="0" lvl="0" indent="0" fontAlgn="auto">
              <a:lnSpc>
                <a:spcPct val="100000"/>
              </a:lnSpc>
              <a:spcBef>
                <a:spcPts val="0"/>
              </a:spcBef>
              <a:spcAft>
                <a:spcPts val="0"/>
              </a:spcAft>
              <a:buClrTx/>
              <a:buSzTx/>
              <a:buFontTx/>
              <a:buNone/>
              <a:tabLst/>
              <a:defRPr kumimoji="0" sz="1100" b="0" i="0" u="none" strike="noStrike" cap="none" spc="0" normalizeH="0" baseline="0">
                <a:ln>
                  <a:noFill/>
                </a:ln>
                <a:solidFill>
                  <a:srgbClr val="5C5B5A"/>
                </a:solidFill>
                <a:effectLst/>
                <a:uLnTx/>
                <a:uFillTx/>
                <a:latin typeface="Arial" panose="020B0604020202020204"/>
              </a:defRPr>
            </a:lvl1pPr>
          </a:lstStyle>
          <a:p>
            <a:r>
              <a:rPr lang="en-GB">
                <a:solidFill>
                  <a:schemeClr val="bg1"/>
                </a:solidFill>
              </a:rPr>
              <a:t>(-1pp)</a:t>
            </a:r>
          </a:p>
        </p:txBody>
      </p:sp>
      <p:sp>
        <p:nvSpPr>
          <p:cNvPr id="5" name="Right Brace 4">
            <a:extLst>
              <a:ext uri="{FF2B5EF4-FFF2-40B4-BE49-F238E27FC236}">
                <a16:creationId xmlns:a16="http://schemas.microsoft.com/office/drawing/2014/main" id="{5556DC6B-910D-2D2B-266D-CB140E0C854E}"/>
              </a:ext>
              <a:ext uri="{C183D7F6-B498-43B3-948B-1728B52AA6E4}">
                <adec:decorative xmlns:adec="http://schemas.microsoft.com/office/drawing/2017/decorative" val="1"/>
              </a:ext>
            </a:extLst>
          </p:cNvPr>
          <p:cNvSpPr/>
          <p:nvPr/>
        </p:nvSpPr>
        <p:spPr>
          <a:xfrm>
            <a:off x="5165409" y="2608167"/>
            <a:ext cx="186288" cy="2282119"/>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 name="TextBox 1">
            <a:extLst>
              <a:ext uri="{FF2B5EF4-FFF2-40B4-BE49-F238E27FC236}">
                <a16:creationId xmlns:a16="http://schemas.microsoft.com/office/drawing/2014/main" id="{1C4E1328-CF6F-0F91-A781-9C44634F61AC}"/>
              </a:ext>
              <a:ext uri="{C183D7F6-B498-43B3-948B-1728B52AA6E4}">
                <adec:decorative xmlns:adec="http://schemas.microsoft.com/office/drawing/2017/decorative" val="1"/>
              </a:ext>
            </a:extLst>
          </p:cNvPr>
          <p:cNvSpPr txBox="1"/>
          <p:nvPr/>
        </p:nvSpPr>
        <p:spPr>
          <a:xfrm>
            <a:off x="5368554" y="3566699"/>
            <a:ext cx="1082947" cy="276999"/>
          </a:xfrm>
          <a:prstGeom prst="rect">
            <a:avLst/>
          </a:prstGeom>
          <a:noFill/>
        </p:spPr>
        <p:txBody>
          <a:bodyPr wrap="square" lIns="91440" tIns="45720" rIns="91440" bIns="45720" rtlCol="0" anchor="t">
            <a:spAutoFit/>
          </a:bodyPr>
          <a:lstStyle/>
          <a:p>
            <a:pPr algn="ctr"/>
            <a:r>
              <a:rPr lang="en-GB" sz="1200" b="1" dirty="0">
                <a:solidFill>
                  <a:srgbClr val="5C5B5A"/>
                </a:solidFill>
                <a:latin typeface="Arial"/>
              </a:rPr>
              <a:t>84% </a:t>
            </a:r>
            <a:r>
              <a:rPr lang="en-GB" sz="1200" dirty="0">
                <a:solidFill>
                  <a:srgbClr val="5C5B5A"/>
                </a:solidFill>
                <a:latin typeface="Arial"/>
              </a:rPr>
              <a:t>(+/-0pp)</a:t>
            </a:r>
          </a:p>
        </p:txBody>
      </p:sp>
      <p:sp>
        <p:nvSpPr>
          <p:cNvPr id="20" name="TextBox 19">
            <a:extLst>
              <a:ext uri="{FF2B5EF4-FFF2-40B4-BE49-F238E27FC236}">
                <a16:creationId xmlns:a16="http://schemas.microsoft.com/office/drawing/2014/main" id="{DB3AA235-D082-A993-781E-E3A13C549CE1}"/>
              </a:ext>
              <a:ext uri="{C183D7F6-B498-43B3-948B-1728B52AA6E4}">
                <adec:decorative xmlns:adec="http://schemas.microsoft.com/office/drawing/2017/decorative" val="1"/>
              </a:ext>
            </a:extLst>
          </p:cNvPr>
          <p:cNvSpPr txBox="1"/>
          <p:nvPr/>
        </p:nvSpPr>
        <p:spPr>
          <a:xfrm>
            <a:off x="6900160" y="3033183"/>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(+/-0pp)</a:t>
            </a:r>
          </a:p>
        </p:txBody>
      </p:sp>
      <p:sp>
        <p:nvSpPr>
          <p:cNvPr id="21" name="TextBox 20">
            <a:extLst>
              <a:ext uri="{FF2B5EF4-FFF2-40B4-BE49-F238E27FC236}">
                <a16:creationId xmlns:a16="http://schemas.microsoft.com/office/drawing/2014/main" id="{5890E164-645E-A352-98A1-1D8A386029E4}"/>
              </a:ext>
              <a:ext uri="{C183D7F6-B498-43B3-948B-1728B52AA6E4}">
                <adec:decorative xmlns:adec="http://schemas.microsoft.com/office/drawing/2017/decorative" val="1"/>
              </a:ext>
            </a:extLst>
          </p:cNvPr>
          <p:cNvSpPr txBox="1"/>
          <p:nvPr/>
        </p:nvSpPr>
        <p:spPr>
          <a:xfrm>
            <a:off x="6914325" y="4150245"/>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(+1pp)</a:t>
            </a:r>
          </a:p>
        </p:txBody>
      </p:sp>
      <p:sp>
        <p:nvSpPr>
          <p:cNvPr id="22" name="TextBox 21">
            <a:extLst>
              <a:ext uri="{FF2B5EF4-FFF2-40B4-BE49-F238E27FC236}">
                <a16:creationId xmlns:a16="http://schemas.microsoft.com/office/drawing/2014/main" id="{6E77B3B2-059C-1B8B-BCD3-F0CD88654245}"/>
              </a:ext>
              <a:ext uri="{C183D7F6-B498-43B3-948B-1728B52AA6E4}">
                <adec:decorative xmlns:adec="http://schemas.microsoft.com/office/drawing/2017/decorative" val="1"/>
              </a:ext>
            </a:extLst>
          </p:cNvPr>
          <p:cNvSpPr txBox="1"/>
          <p:nvPr/>
        </p:nvSpPr>
        <p:spPr>
          <a:xfrm>
            <a:off x="6900160" y="4925285"/>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5C5B5A"/>
                </a:solidFill>
                <a:effectLst/>
                <a:uLnTx/>
                <a:uFillTx/>
                <a:latin typeface="Arial" panose="020B0604020202020204"/>
                <a:ea typeface="+mn-ea"/>
                <a:cs typeface="+mn-cs"/>
              </a:rPr>
              <a:t>(+/-0pp)</a:t>
            </a:r>
          </a:p>
        </p:txBody>
      </p:sp>
      <p:sp>
        <p:nvSpPr>
          <p:cNvPr id="29" name="TextBox 28">
            <a:extLst>
              <a:ext uri="{FF2B5EF4-FFF2-40B4-BE49-F238E27FC236}">
                <a16:creationId xmlns:a16="http://schemas.microsoft.com/office/drawing/2014/main" id="{DCA4E2D3-C939-F5D3-1706-5E47F8DFBCFA}"/>
              </a:ext>
              <a:ext uri="{C183D7F6-B498-43B3-948B-1728B52AA6E4}">
                <adec:decorative xmlns:adec="http://schemas.microsoft.com/office/drawing/2017/decorative" val="1"/>
              </a:ext>
            </a:extLst>
          </p:cNvPr>
          <p:cNvSpPr txBox="1"/>
          <p:nvPr/>
        </p:nvSpPr>
        <p:spPr>
          <a:xfrm>
            <a:off x="7086989" y="5104024"/>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(+/-0</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7" name="Right Brace 6">
            <a:extLst>
              <a:ext uri="{FF2B5EF4-FFF2-40B4-BE49-F238E27FC236}">
                <a16:creationId xmlns:a16="http://schemas.microsoft.com/office/drawing/2014/main" id="{4B3E9698-0759-4DAE-B17A-01F88165C30C}"/>
              </a:ext>
              <a:ext uri="{C183D7F6-B498-43B3-948B-1728B52AA6E4}">
                <adec:decorative xmlns:adec="http://schemas.microsoft.com/office/drawing/2017/decorative" val="1"/>
              </a:ext>
            </a:extLst>
          </p:cNvPr>
          <p:cNvSpPr/>
          <p:nvPr/>
        </p:nvSpPr>
        <p:spPr>
          <a:xfrm>
            <a:off x="7673369" y="2617801"/>
            <a:ext cx="195363" cy="2121991"/>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1" name="TextBox 10">
            <a:extLst>
              <a:ext uri="{FF2B5EF4-FFF2-40B4-BE49-F238E27FC236}">
                <a16:creationId xmlns:a16="http://schemas.microsoft.com/office/drawing/2014/main" id="{8D4B2C73-3841-B9B7-720E-D75DAF6CA9C9}"/>
              </a:ext>
              <a:ext uri="{C183D7F6-B498-43B3-948B-1728B52AA6E4}">
                <adec:decorative xmlns:adec="http://schemas.microsoft.com/office/drawing/2017/decorative" val="1"/>
              </a:ext>
            </a:extLst>
          </p:cNvPr>
          <p:cNvSpPr txBox="1"/>
          <p:nvPr/>
        </p:nvSpPr>
        <p:spPr>
          <a:xfrm>
            <a:off x="7709589" y="3542286"/>
            <a:ext cx="1197965" cy="276999"/>
          </a:xfrm>
          <a:prstGeom prst="rect">
            <a:avLst/>
          </a:prstGeom>
          <a:noFill/>
        </p:spPr>
        <p:txBody>
          <a:bodyPr wrap="square" lIns="91440" tIns="45720" rIns="91440" bIns="45720" rtlCol="0" anchor="t">
            <a:spAutoFit/>
          </a:bodyPr>
          <a:lstStyle/>
          <a:p>
            <a:pPr algn="ctr"/>
            <a:r>
              <a:rPr lang="en-GB" sz="1200" b="1" dirty="0">
                <a:solidFill>
                  <a:srgbClr val="5C5B5A"/>
                </a:solidFill>
                <a:latin typeface="Arial"/>
              </a:rPr>
              <a:t>79% </a:t>
            </a:r>
            <a:r>
              <a:rPr lang="en-GB" sz="1200" dirty="0">
                <a:solidFill>
                  <a:srgbClr val="5C5B5A"/>
                </a:solidFill>
                <a:latin typeface="Arial"/>
              </a:rPr>
              <a:t>(-1pp)</a:t>
            </a:r>
          </a:p>
        </p:txBody>
      </p:sp>
      <p:sp>
        <p:nvSpPr>
          <p:cNvPr id="23" name="TextBox 22">
            <a:extLst>
              <a:ext uri="{FF2B5EF4-FFF2-40B4-BE49-F238E27FC236}">
                <a16:creationId xmlns:a16="http://schemas.microsoft.com/office/drawing/2014/main" id="{F1EE14DE-8285-284E-5B5B-BD35B37143B1}"/>
              </a:ext>
              <a:ext uri="{C183D7F6-B498-43B3-948B-1728B52AA6E4}">
                <adec:decorative xmlns:adec="http://schemas.microsoft.com/office/drawing/2017/decorative" val="1"/>
              </a:ext>
            </a:extLst>
          </p:cNvPr>
          <p:cNvSpPr txBox="1"/>
          <p:nvPr/>
        </p:nvSpPr>
        <p:spPr>
          <a:xfrm>
            <a:off x="9420083" y="3066136"/>
            <a:ext cx="679994" cy="261610"/>
          </a:xfrm>
          <a:prstGeom prst="rect">
            <a:avLst/>
          </a:prstGeom>
          <a:noFill/>
        </p:spPr>
        <p:txBody>
          <a:bodyPr wrap="non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(+/-0pp</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a:t>
            </a:r>
          </a:p>
        </p:txBody>
      </p:sp>
      <p:sp>
        <p:nvSpPr>
          <p:cNvPr id="24" name="TextBox 23">
            <a:extLst>
              <a:ext uri="{FF2B5EF4-FFF2-40B4-BE49-F238E27FC236}">
                <a16:creationId xmlns:a16="http://schemas.microsoft.com/office/drawing/2014/main" id="{007BBE88-F2EB-8900-D798-FE28099C244F}"/>
              </a:ext>
              <a:ext uri="{C183D7F6-B498-43B3-948B-1728B52AA6E4}">
                <adec:decorative xmlns:adec="http://schemas.microsoft.com/office/drawing/2017/decorative" val="1"/>
              </a:ext>
            </a:extLst>
          </p:cNvPr>
          <p:cNvSpPr txBox="1"/>
          <p:nvPr/>
        </p:nvSpPr>
        <p:spPr>
          <a:xfrm>
            <a:off x="9428454" y="4076819"/>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chemeClr val="bg1"/>
                </a:solidFill>
                <a:effectLst/>
                <a:uLnTx/>
                <a:uFillTx/>
                <a:latin typeface="Arial" panose="020B0604020202020204"/>
                <a:ea typeface="+mn-ea"/>
                <a:cs typeface="+mn-cs"/>
              </a:rPr>
              <a:t>(+3pp)</a:t>
            </a:r>
          </a:p>
        </p:txBody>
      </p:sp>
      <p:sp>
        <p:nvSpPr>
          <p:cNvPr id="26" name="TextBox 25">
            <a:extLst>
              <a:ext uri="{FF2B5EF4-FFF2-40B4-BE49-F238E27FC236}">
                <a16:creationId xmlns:a16="http://schemas.microsoft.com/office/drawing/2014/main" id="{771902B5-A0A6-233A-4DB1-8AF425D599DA}"/>
              </a:ext>
              <a:ext uri="{C183D7F6-B498-43B3-948B-1728B52AA6E4}">
                <adec:decorative xmlns:adec="http://schemas.microsoft.com/office/drawing/2017/decorative" val="1"/>
              </a:ext>
            </a:extLst>
          </p:cNvPr>
          <p:cNvSpPr txBox="1"/>
          <p:nvPr/>
        </p:nvSpPr>
        <p:spPr>
          <a:xfrm>
            <a:off x="9420083" y="4909241"/>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5C5B5A"/>
                </a:solidFill>
                <a:effectLst/>
                <a:uLnTx/>
                <a:uFillTx/>
                <a:latin typeface="Arial" panose="020B0604020202020204"/>
                <a:ea typeface="+mn-ea"/>
                <a:cs typeface="+mn-cs"/>
              </a:rPr>
              <a:t>(+1pp)</a:t>
            </a:r>
          </a:p>
        </p:txBody>
      </p:sp>
      <p:sp>
        <p:nvSpPr>
          <p:cNvPr id="30" name="TextBox 29">
            <a:extLst>
              <a:ext uri="{FF2B5EF4-FFF2-40B4-BE49-F238E27FC236}">
                <a16:creationId xmlns:a16="http://schemas.microsoft.com/office/drawing/2014/main" id="{8E6EFD79-F614-1EE2-D9B1-95B90BDD5FE9}"/>
              </a:ext>
              <a:ext uri="{C183D7F6-B498-43B3-948B-1728B52AA6E4}">
                <adec:decorative xmlns:adec="http://schemas.microsoft.com/office/drawing/2017/decorative" val="1"/>
              </a:ext>
            </a:extLst>
          </p:cNvPr>
          <p:cNvSpPr txBox="1"/>
          <p:nvPr/>
        </p:nvSpPr>
        <p:spPr>
          <a:xfrm>
            <a:off x="9573152" y="5103108"/>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(-2</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16" name="Right Brace 15">
            <a:extLst>
              <a:ext uri="{FF2B5EF4-FFF2-40B4-BE49-F238E27FC236}">
                <a16:creationId xmlns:a16="http://schemas.microsoft.com/office/drawing/2014/main" id="{F59AB082-BC69-BEFB-1244-DD07CF3670C8}"/>
              </a:ext>
              <a:ext uri="{C183D7F6-B498-43B3-948B-1728B52AA6E4}">
                <adec:decorative xmlns:adec="http://schemas.microsoft.com/office/drawing/2017/decorative" val="1"/>
              </a:ext>
            </a:extLst>
          </p:cNvPr>
          <p:cNvSpPr/>
          <p:nvPr/>
        </p:nvSpPr>
        <p:spPr>
          <a:xfrm>
            <a:off x="10184413" y="2613002"/>
            <a:ext cx="186288" cy="2086167"/>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7" name="TextBox 16">
            <a:extLst>
              <a:ext uri="{FF2B5EF4-FFF2-40B4-BE49-F238E27FC236}">
                <a16:creationId xmlns:a16="http://schemas.microsoft.com/office/drawing/2014/main" id="{90990FBB-80CF-29DE-5263-BFFB1904EF6A}"/>
              </a:ext>
              <a:ext uri="{C183D7F6-B498-43B3-948B-1728B52AA6E4}">
                <adec:decorative xmlns:adec="http://schemas.microsoft.com/office/drawing/2017/decorative" val="0"/>
              </a:ext>
            </a:extLst>
          </p:cNvPr>
          <p:cNvSpPr txBox="1"/>
          <p:nvPr/>
        </p:nvSpPr>
        <p:spPr>
          <a:xfrm>
            <a:off x="10160719" y="3462543"/>
            <a:ext cx="1439565" cy="276999"/>
          </a:xfrm>
          <a:prstGeom prst="rect">
            <a:avLst/>
          </a:prstGeom>
          <a:noFill/>
        </p:spPr>
        <p:txBody>
          <a:bodyPr wrap="square" lIns="91440" tIns="45720" rIns="91440" bIns="45720" rtlCol="0" anchor="t">
            <a:spAutoFit/>
          </a:bodyPr>
          <a:lstStyle/>
          <a:p>
            <a:pPr algn="ctr"/>
            <a:r>
              <a:rPr lang="en-GB" sz="1200" b="1" dirty="0">
                <a:solidFill>
                  <a:srgbClr val="5C5B5A"/>
                </a:solidFill>
                <a:latin typeface="Arial"/>
              </a:rPr>
              <a:t>77% </a:t>
            </a:r>
            <a:r>
              <a:rPr lang="en-GB" sz="1200" dirty="0">
                <a:solidFill>
                  <a:srgbClr val="5C5B5A"/>
                </a:solidFill>
                <a:latin typeface="Arial"/>
              </a:rPr>
              <a:t>(+2pp) </a:t>
            </a:r>
          </a:p>
        </p:txBody>
      </p:sp>
      <p:sp>
        <p:nvSpPr>
          <p:cNvPr id="12" name="TextBox 11">
            <a:extLst>
              <a:ext uri="{FF2B5EF4-FFF2-40B4-BE49-F238E27FC236}">
                <a16:creationId xmlns:a16="http://schemas.microsoft.com/office/drawing/2014/main" id="{24C9E37D-09E2-45BD-10AC-DA539EA02BF6}"/>
              </a:ext>
              <a:ext uri="{C183D7F6-B498-43B3-948B-1728B52AA6E4}">
                <adec:decorative xmlns:adec="http://schemas.microsoft.com/office/drawing/2017/decorative" val="0"/>
              </a:ext>
            </a:extLst>
          </p:cNvPr>
          <p:cNvSpPr txBox="1"/>
          <p:nvPr/>
        </p:nvSpPr>
        <p:spPr>
          <a:xfrm>
            <a:off x="8375608" y="6062386"/>
            <a:ext cx="3148918" cy="153888"/>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solidFill>
                  <a:srgbClr val="5C5B5A"/>
                </a:solidFill>
                <a:latin typeface="Arial"/>
              </a:rPr>
              <a:t>Figures in brackets show change since May (S12)</a:t>
            </a:r>
            <a:endParaRPr kumimoji="0" lang="en-GB" sz="1000" i="0" u="none" strike="noStrike" kern="1200" cap="none" spc="0" normalizeH="0" baseline="0" noProof="0" dirty="0">
              <a:ln>
                <a:noFill/>
              </a:ln>
              <a:solidFill>
                <a:srgbClr val="5C5B5A"/>
              </a:solidFill>
              <a:effectLst/>
              <a:uLnTx/>
              <a:uFillTx/>
              <a:latin typeface="Arial"/>
              <a:ea typeface="+mn-ea"/>
              <a:cs typeface="+mn-cs"/>
            </a:endParaRPr>
          </a:p>
        </p:txBody>
      </p:sp>
      <p:sp>
        <p:nvSpPr>
          <p:cNvPr id="25" name="Footer Placeholder 4">
            <a:extLst>
              <a:ext uri="{FF2B5EF4-FFF2-40B4-BE49-F238E27FC236}">
                <a16:creationId xmlns:a16="http://schemas.microsoft.com/office/drawing/2014/main" id="{670832CC-9A38-4C83-A464-A40CFEF8D30A}"/>
              </a:ext>
            </a:extLst>
          </p:cNvPr>
          <p:cNvSpPr txBox="1">
            <a:spLocks/>
          </p:cNvSpPr>
          <p:nvPr/>
        </p:nvSpPr>
        <p:spPr>
          <a:xfrm>
            <a:off x="391549" y="6342397"/>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S14. To what extent do you agree or disagree with the following statements?</a:t>
            </a:r>
          </a:p>
          <a:p>
            <a:pPr>
              <a:defRPr/>
            </a:pPr>
            <a:r>
              <a:rPr lang="en-GB" sz="1000" dirty="0">
                <a:solidFill>
                  <a:srgbClr val="FFFFFF">
                    <a:lumMod val="50000"/>
                  </a:srgbClr>
                </a:solidFill>
                <a:latin typeface="Arial"/>
                <a:cs typeface="Arial" panose="020B0604020202020204" pitchFamily="34" charset="0"/>
              </a:rPr>
              <a:t>Unweighted base: All respondents Survey 13, 1540 (All responses)</a:t>
            </a:r>
            <a:endParaRPr kumimoji="0" lang="en-GB" sz="1000" b="0" i="1" u="none" strike="noStrike" kern="1200" cap="none" spc="0" normalizeH="0" baseline="0" noProof="0" dirty="0">
              <a:ln>
                <a:noFill/>
              </a:ln>
              <a:solidFill>
                <a:srgbClr val="0039A6"/>
              </a:solidFill>
              <a:effectLst/>
              <a:uLnTx/>
              <a:uFillTx/>
              <a:latin typeface="Arial"/>
              <a:ea typeface="+mn-ea"/>
              <a:cs typeface="Arial" panose="020B0604020202020204" pitchFamily="34" charset="0"/>
            </a:endParaRPr>
          </a:p>
        </p:txBody>
      </p:sp>
      <p:sp>
        <p:nvSpPr>
          <p:cNvPr id="40" name="Slide Number Placeholder 4">
            <a:extLst>
              <a:ext uri="{FF2B5EF4-FFF2-40B4-BE49-F238E27FC236}">
                <a16:creationId xmlns:a16="http://schemas.microsoft.com/office/drawing/2014/main" id="{BFDDA40A-C568-4D72-B229-0FA6A80D17A5}"/>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21</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13465558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32">
            <a:extLst>
              <a:ext uri="{FF2B5EF4-FFF2-40B4-BE49-F238E27FC236}">
                <a16:creationId xmlns:a16="http://schemas.microsoft.com/office/drawing/2014/main" id="{EED8C5B4-BF23-2E08-956A-D616048672C4}"/>
              </a:ext>
            </a:extLst>
          </p:cNvPr>
          <p:cNvSpPr txBox="1">
            <a:spLocks noGrp="1"/>
          </p:cNvSpPr>
          <p:nvPr>
            <p:ph type="title" idx="4294967295"/>
          </p:nvPr>
        </p:nvSpPr>
        <p:spPr>
          <a:xfrm>
            <a:off x="249279" y="181946"/>
            <a:ext cx="11787023" cy="892630"/>
          </a:xfrm>
          <a:prstGeom prst="rect">
            <a:avLst/>
          </a:prstGeom>
          <a:noFill/>
          <a:ln>
            <a:noFill/>
            <a:prstDash/>
          </a:ln>
          <a:effectLst/>
        </p:spPr>
        <p:txBody>
          <a:bodyPr rot="0" spcFirstLastPara="0" vertOverflow="overflow" horzOverflow="overflow" vert="horz" wrap="square" lIns="90000" tIns="90000" rIns="90000" bIns="90000" numCol="1" spcCol="0" rtlCol="0" fromWordArt="0" anchor="t" anchorCtr="0" forceAA="0" compatLnSpc="1">
            <a:prstTxWarp prst="textNoShape">
              <a:avLst/>
            </a:prstTxWarp>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300"/>
              </a:spcBef>
              <a:spcAft>
                <a:spcPts val="300"/>
              </a:spcAft>
              <a:buClrTx/>
              <a:buSzTx/>
              <a:buFont typeface="Arial" panose="020B0604020202020204" pitchFamily="34" charset="0"/>
              <a:buNone/>
              <a:tabLst/>
              <a:defRPr/>
            </a:pPr>
            <a:r>
              <a:rPr kumimoji="0" lang="en-GB" sz="1800" b="1" i="0" u="none" strike="noStrike" kern="1200" cap="none" spc="0" normalizeH="0" baseline="0" noProof="0" dirty="0">
                <a:ln>
                  <a:noFill/>
                </a:ln>
                <a:solidFill>
                  <a:srgbClr val="5C5B5A"/>
                </a:solidFill>
                <a:effectLst/>
                <a:uLnTx/>
                <a:uFillTx/>
                <a:latin typeface="Arial"/>
                <a:ea typeface="+mn-ea"/>
                <a:cs typeface="Arial"/>
              </a:rPr>
              <a:t>After increases in May, all </a:t>
            </a:r>
            <a:r>
              <a:rPr kumimoji="0" lang="en-GB" sz="1800" b="1" i="0" u="none" strike="noStrike" kern="1200" cap="none" spc="0" normalizeH="0" baseline="0" noProof="0" dirty="0">
                <a:ln>
                  <a:noFill/>
                </a:ln>
                <a:solidFill>
                  <a:srgbClr val="009690"/>
                </a:solidFill>
                <a:effectLst/>
                <a:uLnTx/>
                <a:uFillTx/>
                <a:latin typeface="Arial"/>
                <a:ea typeface="+mn-ea"/>
                <a:cs typeface="Arial"/>
              </a:rPr>
              <a:t>dimensions of Health Confidence </a:t>
            </a:r>
            <a:r>
              <a:rPr lang="en-GB" sz="1800" b="1" dirty="0">
                <a:solidFill>
                  <a:srgbClr val="5C5B5A"/>
                </a:solidFill>
                <a:latin typeface="Arial"/>
                <a:cs typeface="Arial"/>
              </a:rPr>
              <a:t>have fallen back to levels seen in February – except for access (feeling able to get the right help if I need it), which has risen to its highest recorded value. </a:t>
            </a:r>
            <a:endParaRPr lang="en-GB" sz="1800" b="1" dirty="0">
              <a:solidFill>
                <a:srgbClr val="009690"/>
              </a:solidFill>
              <a:latin typeface="Arial"/>
              <a:ea typeface="+mj-ea"/>
              <a:cs typeface="+mj-cs"/>
            </a:endParaRPr>
          </a:p>
        </p:txBody>
      </p:sp>
      <p:sp>
        <p:nvSpPr>
          <p:cNvPr id="3" name="TextBox 2">
            <a:extLst>
              <a:ext uri="{FF2B5EF4-FFF2-40B4-BE49-F238E27FC236}">
                <a16:creationId xmlns:a16="http://schemas.microsoft.com/office/drawing/2014/main" id="{547211CD-25AF-E69A-027C-4FEEE2D6CAA7}"/>
              </a:ext>
            </a:extLst>
          </p:cNvPr>
          <p:cNvSpPr txBox="1"/>
          <p:nvPr/>
        </p:nvSpPr>
        <p:spPr>
          <a:xfrm>
            <a:off x="2693443" y="1041112"/>
            <a:ext cx="6805113" cy="338554"/>
          </a:xfrm>
          <a:prstGeom prst="rect">
            <a:avLst/>
          </a:prstGeom>
          <a:noFill/>
        </p:spPr>
        <p:txBody>
          <a:bodyPr wrap="square" lIns="91440" tIns="45720" rIns="91440" bIns="45720" rtlCol="0" anchor="t">
            <a:spAutoFit/>
          </a:bodyPr>
          <a:lstStyle/>
          <a:p>
            <a:pPr algn="ctr">
              <a:defRPr/>
            </a:pPr>
            <a:r>
              <a:rPr lang="en-GB" sz="1600" b="1" dirty="0">
                <a:solidFill>
                  <a:srgbClr val="5C5B5A"/>
                </a:solidFill>
                <a:latin typeface="Arial"/>
              </a:rPr>
              <a:t>Dimensions of Greater Manchester health</a:t>
            </a:r>
            <a:r>
              <a:rPr kumimoji="0" lang="en-GB" sz="1600" b="1" i="0" strike="noStrike" kern="1200" cap="none" spc="0" normalizeH="0" baseline="0" noProof="0" dirty="0">
                <a:ln>
                  <a:noFill/>
                </a:ln>
                <a:solidFill>
                  <a:srgbClr val="5C5B5A"/>
                </a:solidFill>
                <a:effectLst/>
                <a:uLnTx/>
                <a:uFillTx/>
                <a:latin typeface="Arial"/>
                <a:ea typeface="+mn-ea"/>
                <a:cs typeface="+mn-cs"/>
              </a:rPr>
              <a:t> confidence score </a:t>
            </a:r>
          </a:p>
        </p:txBody>
      </p:sp>
      <p:graphicFrame>
        <p:nvGraphicFramePr>
          <p:cNvPr id="7" name="Chart 6" descr="The chart shows a stacked line chart for health confidence score. the score for shared decisions is 81.3, knowledge is 66.6, self-management is 71.2 and access is 67.4">
            <a:extLst>
              <a:ext uri="{FF2B5EF4-FFF2-40B4-BE49-F238E27FC236}">
                <a16:creationId xmlns:a16="http://schemas.microsoft.com/office/drawing/2014/main" id="{65EDA9B5-7D6F-F174-D955-80D7608D1089}"/>
              </a:ext>
            </a:extLst>
          </p:cNvPr>
          <p:cNvGraphicFramePr/>
          <p:nvPr>
            <p:extLst>
              <p:ext uri="{D42A27DB-BD31-4B8C-83A1-F6EECF244321}">
                <p14:modId xmlns:p14="http://schemas.microsoft.com/office/powerpoint/2010/main" val="2426290201"/>
              </p:ext>
            </p:extLst>
          </p:nvPr>
        </p:nvGraphicFramePr>
        <p:xfrm>
          <a:off x="687587" y="1333500"/>
          <a:ext cx="10950785" cy="4445777"/>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Box 4">
            <a:extLst>
              <a:ext uri="{FF2B5EF4-FFF2-40B4-BE49-F238E27FC236}">
                <a16:creationId xmlns:a16="http://schemas.microsoft.com/office/drawing/2014/main" id="{8ADE6BD1-881E-B71A-0F88-0C82652127BF}"/>
              </a:ext>
            </a:extLst>
          </p:cNvPr>
          <p:cNvSpPr txBox="1"/>
          <p:nvPr/>
        </p:nvSpPr>
        <p:spPr>
          <a:xfrm>
            <a:off x="503866" y="5784245"/>
            <a:ext cx="11692269" cy="307777"/>
          </a:xfrm>
          <a:prstGeom prst="rect">
            <a:avLst/>
          </a:prstGeom>
          <a:noFill/>
        </p:spPr>
        <p:txBody>
          <a:bodyPr wrap="square">
            <a:spAutoFit/>
          </a:bodyPr>
          <a:lstStyle/>
          <a:p>
            <a:r>
              <a:rPr lang="en-GB" sz="1400" b="1">
                <a:solidFill>
                  <a:srgbClr val="5C5B5A"/>
                </a:solidFill>
                <a:latin typeface="Arial"/>
                <a:cs typeface="Arial"/>
              </a:rPr>
              <a:t>While there has </a:t>
            </a:r>
            <a:r>
              <a:rPr lang="en-GB" sz="1400" b="1">
                <a:solidFill>
                  <a:schemeClr val="tx1">
                    <a:lumMod val="65000"/>
                    <a:lumOff val="35000"/>
                  </a:schemeClr>
                </a:solidFill>
                <a:latin typeface="Arial"/>
                <a:cs typeface="Arial"/>
              </a:rPr>
              <a:t>been some fluctuation in </a:t>
            </a:r>
            <a:r>
              <a:rPr lang="en-GB" sz="1400" b="1">
                <a:solidFill>
                  <a:srgbClr val="009690"/>
                </a:solidFill>
                <a:latin typeface="Arial"/>
                <a:cs typeface="Arial"/>
              </a:rPr>
              <a:t>health confidence </a:t>
            </a:r>
            <a:r>
              <a:rPr lang="en-GB" sz="1400" b="1">
                <a:solidFill>
                  <a:srgbClr val="5C5B5A"/>
                </a:solidFill>
                <a:latin typeface="Arial"/>
                <a:cs typeface="Arial"/>
              </a:rPr>
              <a:t>score since tracking started in May 2023, no changes have been significant. </a:t>
            </a:r>
            <a:endParaRPr lang="en-GB" sz="1400"/>
          </a:p>
        </p:txBody>
      </p:sp>
      <p:sp>
        <p:nvSpPr>
          <p:cNvPr id="25" name="Footer Placeholder 4">
            <a:extLst>
              <a:ext uri="{FF2B5EF4-FFF2-40B4-BE49-F238E27FC236}">
                <a16:creationId xmlns:a16="http://schemas.microsoft.com/office/drawing/2014/main" id="{670832CC-9A38-4C83-A464-A40CFEF8D30A}"/>
              </a:ext>
            </a:extLst>
          </p:cNvPr>
          <p:cNvSpPr txBox="1">
            <a:spLocks/>
          </p:cNvSpPr>
          <p:nvPr/>
        </p:nvSpPr>
        <p:spPr>
          <a:xfrm>
            <a:off x="391549" y="6342397"/>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S14. To what extent do you agree or disagree with the following statements?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rPr>
              <a:t>Unweighted base: All respondents; Survey 7, 1488; Survey 8, 1612; Survey 9, 1560; Survey 10, 1546; Survey 11, 1460; Survey 12, 1,551</a:t>
            </a:r>
            <a:r>
              <a:rPr lang="en-GB" sz="1000" dirty="0">
                <a:solidFill>
                  <a:srgbClr val="FFFFFF">
                    <a:lumMod val="50000"/>
                  </a:srgbClr>
                </a:solidFill>
                <a:latin typeface="Arial" panose="020B0604020202020204" pitchFamily="34" charset="0"/>
                <a:cs typeface="Arial" panose="020B0604020202020204" pitchFamily="34" charset="0"/>
              </a:rPr>
              <a:t>;</a:t>
            </a:r>
            <a:r>
              <a:rPr kumimoji="0" lang="en-GB" sz="10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rPr>
              <a:t> Survey 13, 1540</a:t>
            </a:r>
          </a:p>
        </p:txBody>
      </p:sp>
      <p:sp>
        <p:nvSpPr>
          <p:cNvPr id="40" name="Slide Number Placeholder 4">
            <a:extLst>
              <a:ext uri="{FF2B5EF4-FFF2-40B4-BE49-F238E27FC236}">
                <a16:creationId xmlns:a16="http://schemas.microsoft.com/office/drawing/2014/main" id="{BFDDA40A-C568-4D72-B229-0FA6A80D17A5}"/>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22</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42809185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32">
            <a:extLst>
              <a:ext uri="{FF2B5EF4-FFF2-40B4-BE49-F238E27FC236}">
                <a16:creationId xmlns:a16="http://schemas.microsoft.com/office/drawing/2014/main" id="{4BB982E5-79F2-767A-94AC-C1076C3C1F37}"/>
              </a:ext>
            </a:extLst>
          </p:cNvPr>
          <p:cNvSpPr txBox="1">
            <a:spLocks noGrp="1"/>
          </p:cNvSpPr>
          <p:nvPr>
            <p:ph type="title" idx="4294967295"/>
          </p:nvPr>
        </p:nvSpPr>
        <p:spPr>
          <a:xfrm>
            <a:off x="249279" y="181946"/>
            <a:ext cx="11787023" cy="892630"/>
          </a:xfrm>
          <a:prstGeom prst="rect">
            <a:avLst/>
          </a:prstGeom>
          <a:noFill/>
          <a:ln>
            <a:noFill/>
            <a:prstDash/>
          </a:ln>
          <a:effectLst/>
        </p:spPr>
        <p:txBody>
          <a:bodyPr rot="0" spcFirstLastPara="0" vertOverflow="overflow" horzOverflow="overflow" vert="horz" wrap="square" lIns="90000" tIns="90000" rIns="90000" bIns="90000" numCol="1" spcCol="0" rtlCol="0" fromWordArt="0" anchor="t" anchorCtr="0" forceAA="0" compatLnSpc="1">
            <a:prstTxWarp prst="textNoShape">
              <a:avLst/>
            </a:prstTxWarp>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300"/>
              </a:spcBef>
              <a:spcAft>
                <a:spcPts val="300"/>
              </a:spcAft>
              <a:buClrTx/>
              <a:buSzTx/>
              <a:buFont typeface="Arial" panose="020B0604020202020204" pitchFamily="34" charset="0"/>
              <a:buNone/>
              <a:tabLst/>
              <a:defRPr/>
            </a:pPr>
            <a:r>
              <a:rPr kumimoji="0" lang="en-GB" sz="1800" b="1" i="0" u="none" strike="noStrike" kern="1200" cap="none" spc="0" normalizeH="0" baseline="0" noProof="0" dirty="0">
                <a:ln>
                  <a:noFill/>
                </a:ln>
                <a:solidFill>
                  <a:srgbClr val="5C5B5A"/>
                </a:solidFill>
                <a:effectLst/>
                <a:uLnTx/>
                <a:uFillTx/>
                <a:latin typeface="Arial"/>
                <a:ea typeface="+mn-ea"/>
                <a:cs typeface="Arial"/>
              </a:rPr>
              <a:t>The trend observed among the general population can also be seen among </a:t>
            </a:r>
            <a:r>
              <a:rPr kumimoji="0" lang="en-GB" sz="1800" b="1" i="0" u="none" strike="noStrike" kern="1200" cap="none" spc="0" normalizeH="0" baseline="0" noProof="0" dirty="0">
                <a:ln>
                  <a:noFill/>
                </a:ln>
                <a:solidFill>
                  <a:srgbClr val="009690"/>
                </a:solidFill>
                <a:effectLst/>
                <a:uLnTx/>
                <a:uFillTx/>
                <a:latin typeface="Arial"/>
                <a:ea typeface="+mn-ea"/>
                <a:cs typeface="Arial"/>
              </a:rPr>
              <a:t>disabled respondents</a:t>
            </a:r>
            <a:r>
              <a:rPr kumimoji="0" lang="en-GB" sz="1800" b="1" i="0" u="none" strike="noStrike" kern="1200" cap="none" spc="0" normalizeH="0" baseline="0" noProof="0" dirty="0">
                <a:ln>
                  <a:noFill/>
                </a:ln>
                <a:solidFill>
                  <a:srgbClr val="5C5B5A"/>
                </a:solidFill>
                <a:effectLst/>
                <a:uLnTx/>
                <a:uFillTx/>
                <a:latin typeface="Arial"/>
                <a:ea typeface="+mn-ea"/>
                <a:cs typeface="Arial"/>
              </a:rPr>
              <a:t> with access (feeling able to get the right help if I need it) increasing significantly since May ‘23 – to the highest recorded level.   </a:t>
            </a:r>
          </a:p>
        </p:txBody>
      </p:sp>
      <p:sp>
        <p:nvSpPr>
          <p:cNvPr id="3" name="TextBox 2">
            <a:extLst>
              <a:ext uri="{FF2B5EF4-FFF2-40B4-BE49-F238E27FC236}">
                <a16:creationId xmlns:a16="http://schemas.microsoft.com/office/drawing/2014/main" id="{547211CD-25AF-E69A-027C-4FEEE2D6CAA7}"/>
              </a:ext>
            </a:extLst>
          </p:cNvPr>
          <p:cNvSpPr txBox="1"/>
          <p:nvPr/>
        </p:nvSpPr>
        <p:spPr>
          <a:xfrm>
            <a:off x="1842598" y="1252109"/>
            <a:ext cx="8575103"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a:solidFill>
                  <a:srgbClr val="5C5B5A"/>
                </a:solidFill>
                <a:latin typeface="Arial"/>
              </a:rPr>
              <a:t>Greater Manchester health</a:t>
            </a:r>
            <a:r>
              <a:rPr kumimoji="0" lang="en-GB" sz="1600" b="1" i="0" strike="noStrike" kern="1200" cap="none" spc="0" normalizeH="0" baseline="0" noProof="0">
                <a:ln>
                  <a:noFill/>
                </a:ln>
                <a:solidFill>
                  <a:srgbClr val="5C5B5A"/>
                </a:solidFill>
                <a:effectLst/>
                <a:uLnTx/>
                <a:uFillTx/>
                <a:latin typeface="Arial"/>
                <a:ea typeface="+mn-ea"/>
                <a:cs typeface="+mn-cs"/>
              </a:rPr>
              <a:t> confidence score among disabled respondents (out of 100)</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1" i="0" strike="noStrike" kern="1200" cap="none" spc="0" normalizeH="0" baseline="0" noProof="0">
              <a:ln>
                <a:noFill/>
              </a:ln>
              <a:solidFill>
                <a:srgbClr val="5C5B5A"/>
              </a:solidFill>
              <a:effectLst/>
              <a:uLnTx/>
              <a:uFillTx/>
              <a:latin typeface="Arial"/>
              <a:ea typeface="+mn-ea"/>
              <a:cs typeface="+mn-cs"/>
            </a:endParaRPr>
          </a:p>
        </p:txBody>
      </p:sp>
      <p:sp>
        <p:nvSpPr>
          <p:cNvPr id="2" name="TextBox 1">
            <a:extLst>
              <a:ext uri="{FF2B5EF4-FFF2-40B4-BE49-F238E27FC236}">
                <a16:creationId xmlns:a16="http://schemas.microsoft.com/office/drawing/2014/main" id="{69043606-5BA1-3F12-7089-093B15201558}"/>
              </a:ext>
            </a:extLst>
          </p:cNvPr>
          <p:cNvSpPr txBox="1"/>
          <p:nvPr/>
        </p:nvSpPr>
        <p:spPr>
          <a:xfrm>
            <a:off x="771347" y="1621920"/>
            <a:ext cx="10717604" cy="276999"/>
          </a:xfrm>
          <a:prstGeom prst="rect">
            <a:avLst/>
          </a:prstGeom>
          <a:noFill/>
        </p:spPr>
        <p:txBody>
          <a:bodyPr wrap="square" rtlCol="0">
            <a:spAutoFit/>
          </a:bodyPr>
          <a:lstStyle/>
          <a:p>
            <a:pPr algn="ctr"/>
            <a:r>
              <a:rPr lang="en-GB" sz="1200">
                <a:latin typeface="Arial" panose="020B0604020202020204" pitchFamily="34" charset="0"/>
                <a:cs typeface="Arial" panose="020B0604020202020204" pitchFamily="34" charset="0"/>
              </a:rPr>
              <a:t>Health confidence ratings: High = 80-100 / Moderate = 60-79 / Low = 40-59 / Very Low = 0-39 </a:t>
            </a:r>
          </a:p>
        </p:txBody>
      </p:sp>
      <p:graphicFrame>
        <p:nvGraphicFramePr>
          <p:cNvPr id="7" name="Chart 6" descr="The chart shows a stacked line chart for health confidence score for disabled respondents. the score for shared decisions is 74.7, knowledge is 62.5, self-management is 58.7 and access is 60.0">
            <a:extLst>
              <a:ext uri="{FF2B5EF4-FFF2-40B4-BE49-F238E27FC236}">
                <a16:creationId xmlns:a16="http://schemas.microsoft.com/office/drawing/2014/main" id="{65EDA9B5-7D6F-F174-D955-80D7608D1089}"/>
              </a:ext>
            </a:extLst>
          </p:cNvPr>
          <p:cNvGraphicFramePr/>
          <p:nvPr>
            <p:extLst>
              <p:ext uri="{D42A27DB-BD31-4B8C-83A1-F6EECF244321}">
                <p14:modId xmlns:p14="http://schemas.microsoft.com/office/powerpoint/2010/main" val="1405567865"/>
              </p:ext>
            </p:extLst>
          </p:nvPr>
        </p:nvGraphicFramePr>
        <p:xfrm>
          <a:off x="872349" y="1126940"/>
          <a:ext cx="10515600" cy="4763171"/>
        </p:xfrm>
        <a:graphic>
          <a:graphicData uri="http://schemas.openxmlformats.org/drawingml/2006/chart">
            <c:chart xmlns:c="http://schemas.openxmlformats.org/drawingml/2006/chart" xmlns:r="http://schemas.openxmlformats.org/officeDocument/2006/relationships" r:id="rId3"/>
          </a:graphicData>
        </a:graphic>
      </p:graphicFrame>
      <p:sp>
        <p:nvSpPr>
          <p:cNvPr id="25" name="Footer Placeholder 4">
            <a:extLst>
              <a:ext uri="{FF2B5EF4-FFF2-40B4-BE49-F238E27FC236}">
                <a16:creationId xmlns:a16="http://schemas.microsoft.com/office/drawing/2014/main" id="{670832CC-9A38-4C83-A464-A40CFEF8D30A}"/>
              </a:ext>
            </a:extLst>
          </p:cNvPr>
          <p:cNvSpPr txBox="1">
            <a:spLocks/>
          </p:cNvSpPr>
          <p:nvPr/>
        </p:nvSpPr>
        <p:spPr>
          <a:xfrm>
            <a:off x="391549" y="6342397"/>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S14. To what extent do you agree or disagree with the following statements?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rPr>
              <a:t>Unweighted base: All respondents; Survey 7, 374; Survey 8, 417; Survey 9, 412; Survey 10, 385; Survey 11, 346; Survey 12, 394; Survey 13, 416 </a:t>
            </a:r>
          </a:p>
        </p:txBody>
      </p:sp>
      <p:sp>
        <p:nvSpPr>
          <p:cNvPr id="40" name="Slide Number Placeholder 4">
            <a:extLst>
              <a:ext uri="{FF2B5EF4-FFF2-40B4-BE49-F238E27FC236}">
                <a16:creationId xmlns:a16="http://schemas.microsoft.com/office/drawing/2014/main" id="{BFDDA40A-C568-4D72-B229-0FA6A80D17A5}"/>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23</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
        <p:nvSpPr>
          <p:cNvPr id="9" name="Content Placeholder 32">
            <a:extLst>
              <a:ext uri="{FF2B5EF4-FFF2-40B4-BE49-F238E27FC236}">
                <a16:creationId xmlns:a16="http://schemas.microsoft.com/office/drawing/2014/main" id="{EED8C5B4-BF23-2E08-956A-D616048672C4}"/>
              </a:ext>
              <a:ext uri="{C183D7F6-B498-43B3-948B-1728B52AA6E4}">
                <adec:decorative xmlns:adec="http://schemas.microsoft.com/office/drawing/2017/decorative" val="1"/>
              </a:ext>
            </a:extLst>
          </p:cNvPr>
          <p:cNvSpPr txBox="1">
            <a:spLocks/>
          </p:cNvSpPr>
          <p:nvPr/>
        </p:nvSpPr>
        <p:spPr>
          <a:xfrm>
            <a:off x="1106713" y="803426"/>
            <a:ext cx="9978574" cy="892630"/>
          </a:xfrm>
          <a:prstGeom prst="rect">
            <a:avLst/>
          </a:prstGeom>
          <a:noFill/>
          <a:ln>
            <a:noFill/>
            <a:prstDash/>
          </a:ln>
          <a:effectLst/>
        </p:spPr>
        <p:txBody>
          <a:bodyPr rot="0" spcFirstLastPara="0" vertOverflow="overflow" horzOverflow="overflow" vert="horz" wrap="square" lIns="90000" tIns="90000" rIns="90000" bIns="90000" numCol="1" spcCol="0" rtlCol="0" fromWordArt="0" anchor="t" anchorCtr="0" forceAA="0" compatLnSpc="1">
            <a:prstTxWarp prst="textNoShape">
              <a:avLst/>
            </a:prstTxWarp>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300"/>
              </a:spcBef>
              <a:spcAft>
                <a:spcPts val="300"/>
              </a:spcAft>
              <a:buNone/>
              <a:defRPr/>
            </a:pPr>
            <a:endParaRPr lang="en-GB" sz="1800" b="1">
              <a:solidFill>
                <a:srgbClr val="5C5B5A"/>
              </a:solidFill>
              <a:latin typeface="Arial"/>
              <a:cs typeface="Arial"/>
            </a:endParaRPr>
          </a:p>
        </p:txBody>
      </p:sp>
      <p:grpSp>
        <p:nvGrpSpPr>
          <p:cNvPr id="6" name="Group 5">
            <a:extLst>
              <a:ext uri="{FF2B5EF4-FFF2-40B4-BE49-F238E27FC236}">
                <a16:creationId xmlns:a16="http://schemas.microsoft.com/office/drawing/2014/main" id="{74DDFBDC-2F71-9E6A-D087-307DDD2669AE}"/>
              </a:ext>
              <a:ext uri="{C183D7F6-B498-43B3-948B-1728B52AA6E4}">
                <adec:decorative xmlns:adec="http://schemas.microsoft.com/office/drawing/2017/decorative" val="1"/>
              </a:ext>
            </a:extLst>
          </p:cNvPr>
          <p:cNvGrpSpPr/>
          <p:nvPr/>
        </p:nvGrpSpPr>
        <p:grpSpPr>
          <a:xfrm>
            <a:off x="8600687" y="5935506"/>
            <a:ext cx="3194438" cy="269304"/>
            <a:chOff x="229117" y="5927615"/>
            <a:chExt cx="3194438" cy="269304"/>
          </a:xfrm>
        </p:grpSpPr>
        <p:grpSp>
          <p:nvGrpSpPr>
            <p:cNvPr id="8" name="Group 7" descr="Green and Red arrows to signify when a statistic is significantly higher or lower than the previous survey.">
              <a:extLst>
                <a:ext uri="{FF2B5EF4-FFF2-40B4-BE49-F238E27FC236}">
                  <a16:creationId xmlns:a16="http://schemas.microsoft.com/office/drawing/2014/main" id="{793AC1C8-13D6-E81A-32B9-5A11B467A625}"/>
                </a:ext>
              </a:extLst>
            </p:cNvPr>
            <p:cNvGrpSpPr/>
            <p:nvPr/>
          </p:nvGrpSpPr>
          <p:grpSpPr>
            <a:xfrm>
              <a:off x="229117" y="5927615"/>
              <a:ext cx="3194438" cy="269304"/>
              <a:chOff x="520117" y="5772736"/>
              <a:chExt cx="3194438" cy="269304"/>
            </a:xfrm>
          </p:grpSpPr>
          <p:sp>
            <p:nvSpPr>
              <p:cNvPr id="11" name="Arrow: Down 10">
                <a:extLst>
                  <a:ext uri="{FF2B5EF4-FFF2-40B4-BE49-F238E27FC236}">
                    <a16:creationId xmlns:a16="http://schemas.microsoft.com/office/drawing/2014/main" id="{E552F87E-32E0-4131-22D2-CD406DA7C881}"/>
                  </a:ext>
                </a:extLst>
              </p:cNvPr>
              <p:cNvSpPr/>
              <p:nvPr/>
            </p:nvSpPr>
            <p:spPr>
              <a:xfrm rot="10800000">
                <a:off x="520117" y="5838560"/>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2" name="TextBox 11">
                <a:extLst>
                  <a:ext uri="{FF2B5EF4-FFF2-40B4-BE49-F238E27FC236}">
                    <a16:creationId xmlns:a16="http://schemas.microsoft.com/office/drawing/2014/main" id="{7A44CCDF-F51E-C3C4-87F7-06BC1DF3160E}"/>
                  </a:ext>
                </a:extLst>
              </p:cNvPr>
              <p:cNvSpPr txBox="1"/>
              <p:nvPr/>
            </p:nvSpPr>
            <p:spPr>
              <a:xfrm>
                <a:off x="884934" y="5772736"/>
                <a:ext cx="2829621" cy="26930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50" b="0" i="0" u="none" strike="noStrike" kern="1200" cap="none" spc="0" normalizeH="0" baseline="0" noProof="0" dirty="0">
                    <a:ln>
                      <a:noFill/>
                    </a:ln>
                    <a:solidFill>
                      <a:srgbClr val="5C5B5A"/>
                    </a:solidFill>
                    <a:effectLst/>
                    <a:uLnTx/>
                    <a:uFillTx/>
                    <a:latin typeface="Arial"/>
                    <a:ea typeface="+mn-ea"/>
                    <a:cs typeface="+mn-cs"/>
                  </a:rPr>
                  <a:t>Significantly higher/</a:t>
                </a:r>
                <a:r>
                  <a:rPr lang="en-GB" sz="1150" dirty="0">
                    <a:solidFill>
                      <a:srgbClr val="5C5B5A"/>
                    </a:solidFill>
                    <a:latin typeface="Arial"/>
                  </a:rPr>
                  <a:t>lower than May 2023</a:t>
                </a:r>
                <a:endParaRPr kumimoji="0" lang="en-GB" sz="1150" b="0" i="0" u="none" strike="noStrike" kern="1200" cap="none" spc="0" normalizeH="0" baseline="0" noProof="0" dirty="0">
                  <a:ln>
                    <a:noFill/>
                  </a:ln>
                  <a:solidFill>
                    <a:srgbClr val="5C5B5A"/>
                  </a:solidFill>
                  <a:effectLst/>
                  <a:uLnTx/>
                  <a:uFillTx/>
                  <a:latin typeface="Arial"/>
                  <a:ea typeface="+mn-ea"/>
                  <a:cs typeface="+mn-cs"/>
                </a:endParaRPr>
              </a:p>
            </p:txBody>
          </p:sp>
        </p:grpSp>
        <p:sp>
          <p:nvSpPr>
            <p:cNvPr id="10" name="Arrow: Down 9">
              <a:extLst>
                <a:ext uri="{FF2B5EF4-FFF2-40B4-BE49-F238E27FC236}">
                  <a16:creationId xmlns:a16="http://schemas.microsoft.com/office/drawing/2014/main" id="{AF276AAC-9846-E9CC-5A5E-E707BFEA0BBE}"/>
                </a:ext>
              </a:extLst>
            </p:cNvPr>
            <p:cNvSpPr/>
            <p:nvPr/>
          </p:nvSpPr>
          <p:spPr>
            <a:xfrm>
              <a:off x="443886" y="6007517"/>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sp>
        <p:nvSpPr>
          <p:cNvPr id="29" name="Arrow: Down 28">
            <a:extLst>
              <a:ext uri="{FF2B5EF4-FFF2-40B4-BE49-F238E27FC236}">
                <a16:creationId xmlns:a16="http://schemas.microsoft.com/office/drawing/2014/main" id="{FC37DCDA-7EAC-9CD5-7D81-4C8CA142656D}"/>
              </a:ext>
              <a:ext uri="{C183D7F6-B498-43B3-948B-1728B52AA6E4}">
                <adec:decorative xmlns:adec="http://schemas.microsoft.com/office/drawing/2017/decorative" val="1"/>
              </a:ext>
            </a:extLst>
          </p:cNvPr>
          <p:cNvSpPr/>
          <p:nvPr/>
        </p:nvSpPr>
        <p:spPr>
          <a:xfrm>
            <a:off x="10842760" y="2378249"/>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30" name="Arrow: Down 29">
            <a:extLst>
              <a:ext uri="{FF2B5EF4-FFF2-40B4-BE49-F238E27FC236}">
                <a16:creationId xmlns:a16="http://schemas.microsoft.com/office/drawing/2014/main" id="{3D98AA34-E9B1-ECFB-C5EB-4B7515ABD2CD}"/>
              </a:ext>
              <a:ext uri="{C183D7F6-B498-43B3-948B-1728B52AA6E4}">
                <adec:decorative xmlns:adec="http://schemas.microsoft.com/office/drawing/2017/decorative" val="1"/>
              </a:ext>
            </a:extLst>
          </p:cNvPr>
          <p:cNvSpPr/>
          <p:nvPr/>
        </p:nvSpPr>
        <p:spPr>
          <a:xfrm>
            <a:off x="10842760" y="3319058"/>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31" name="Arrow: Down 30">
            <a:extLst>
              <a:ext uri="{FF2B5EF4-FFF2-40B4-BE49-F238E27FC236}">
                <a16:creationId xmlns:a16="http://schemas.microsoft.com/office/drawing/2014/main" id="{DCC43D68-67E2-4198-00CD-E1AE0EB0EB41}"/>
              </a:ext>
              <a:ext uri="{C183D7F6-B498-43B3-948B-1728B52AA6E4}">
                <adec:decorative xmlns:adec="http://schemas.microsoft.com/office/drawing/2017/decorative" val="1"/>
              </a:ext>
            </a:extLst>
          </p:cNvPr>
          <p:cNvSpPr/>
          <p:nvPr/>
        </p:nvSpPr>
        <p:spPr>
          <a:xfrm rot="10800000">
            <a:off x="10989320" y="3825428"/>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32" name="Arrow: Down 31">
            <a:extLst>
              <a:ext uri="{FF2B5EF4-FFF2-40B4-BE49-F238E27FC236}">
                <a16:creationId xmlns:a16="http://schemas.microsoft.com/office/drawing/2014/main" id="{11E2F26C-A949-7D7B-A2E4-ABCD8D85177B}"/>
              </a:ext>
              <a:ext uri="{C183D7F6-B498-43B3-948B-1728B52AA6E4}">
                <adec:decorative xmlns:adec="http://schemas.microsoft.com/office/drawing/2017/decorative" val="1"/>
              </a:ext>
            </a:extLst>
          </p:cNvPr>
          <p:cNvSpPr/>
          <p:nvPr/>
        </p:nvSpPr>
        <p:spPr>
          <a:xfrm>
            <a:off x="10865929" y="4118772"/>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40725869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32">
            <a:extLst>
              <a:ext uri="{FF2B5EF4-FFF2-40B4-BE49-F238E27FC236}">
                <a16:creationId xmlns:a16="http://schemas.microsoft.com/office/drawing/2014/main" id="{DB92A0B6-D86E-3D7C-2C00-80DFADE9BA62}"/>
              </a:ext>
            </a:extLst>
          </p:cNvPr>
          <p:cNvSpPr txBox="1">
            <a:spLocks noGrp="1"/>
          </p:cNvSpPr>
          <p:nvPr>
            <p:ph type="title" idx="4294967295"/>
          </p:nvPr>
        </p:nvSpPr>
        <p:spPr>
          <a:xfrm>
            <a:off x="557575" y="161119"/>
            <a:ext cx="11237550" cy="892630"/>
          </a:xfrm>
          <a:prstGeom prst="rect">
            <a:avLst/>
          </a:prstGeom>
          <a:solidFill>
            <a:schemeClr val="bg1"/>
          </a:solidFill>
          <a:ln>
            <a:noFill/>
            <a:prstDash/>
          </a:ln>
          <a:effectLst/>
        </p:spPr>
        <p:txBody>
          <a:bodyPr rot="0" spcFirstLastPara="0" vertOverflow="overflow" horzOverflow="overflow" vert="horz" wrap="square" lIns="90000" tIns="90000" rIns="90000" bIns="90000" numCol="1" spcCol="0" rtlCol="0" fromWordArt="0" anchor="t" anchorCtr="0" forceAA="0" compatLnSpc="1">
            <a:prstTxWarp prst="textNoShape">
              <a:avLst/>
            </a:prstTxWarp>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300"/>
              </a:spcBef>
              <a:spcAft>
                <a:spcPts val="300"/>
              </a:spcAft>
              <a:buNone/>
              <a:defRPr/>
            </a:pPr>
            <a:r>
              <a:rPr kumimoji="0" lang="en-GB" sz="1800" b="1" i="0" u="none" strike="noStrike" kern="1200" cap="none" spc="0" normalizeH="0" baseline="0" noProof="0" dirty="0">
                <a:ln>
                  <a:noFill/>
                </a:ln>
                <a:solidFill>
                  <a:srgbClr val="5C5B5A"/>
                </a:solidFill>
                <a:effectLst/>
                <a:uLnTx/>
                <a:uFillTx/>
                <a:latin typeface="Arial"/>
                <a:ea typeface="+mn-ea"/>
                <a:cs typeface="Arial"/>
              </a:rPr>
              <a:t>The </a:t>
            </a:r>
            <a:r>
              <a:rPr kumimoji="0" lang="en-GB" sz="1800" b="1" i="0" u="none" strike="noStrike" kern="1200" cap="none" spc="0" normalizeH="0" baseline="0" noProof="0" dirty="0">
                <a:ln>
                  <a:noFill/>
                </a:ln>
                <a:solidFill>
                  <a:srgbClr val="009690"/>
                </a:solidFill>
                <a:effectLst/>
                <a:uLnTx/>
                <a:uFillTx/>
                <a:latin typeface="Arial"/>
                <a:ea typeface="+mn-ea"/>
                <a:cs typeface="Arial"/>
              </a:rPr>
              <a:t>overall </a:t>
            </a:r>
            <a:r>
              <a:rPr lang="en-GB" sz="1800" b="1" dirty="0">
                <a:solidFill>
                  <a:srgbClr val="009690"/>
                </a:solidFill>
                <a:latin typeface="Arial"/>
                <a:cs typeface="Arial"/>
              </a:rPr>
              <a:t>health confidence </a:t>
            </a:r>
            <a:r>
              <a:rPr kumimoji="0" lang="en-GB" sz="1800" b="1" i="0" u="none" strike="noStrike" kern="1200" cap="none" spc="0" normalizeH="0" baseline="0" noProof="0" dirty="0">
                <a:ln>
                  <a:noFill/>
                </a:ln>
                <a:solidFill>
                  <a:schemeClr val="tx1">
                    <a:lumMod val="65000"/>
                    <a:lumOff val="35000"/>
                  </a:schemeClr>
                </a:solidFill>
                <a:effectLst/>
                <a:uLnTx/>
                <a:uFillTx/>
                <a:latin typeface="Arial"/>
                <a:ea typeface="+mn-ea"/>
                <a:cs typeface="Arial"/>
              </a:rPr>
              <a:t>score </a:t>
            </a:r>
            <a:r>
              <a:rPr lang="en-GB" sz="1800" b="1" dirty="0">
                <a:solidFill>
                  <a:schemeClr val="tx1">
                    <a:lumMod val="65000"/>
                    <a:lumOff val="35000"/>
                  </a:schemeClr>
                </a:solidFill>
                <a:latin typeface="Arial"/>
                <a:cs typeface="Arial"/>
              </a:rPr>
              <a:t>remains lower</a:t>
            </a:r>
            <a:r>
              <a:rPr kumimoji="0" lang="en-GB" sz="1800" b="1" i="0" u="none" strike="noStrike" kern="1200" cap="none" spc="0" normalizeH="0" baseline="0" noProof="0" dirty="0">
                <a:ln>
                  <a:noFill/>
                </a:ln>
                <a:solidFill>
                  <a:schemeClr val="tx1">
                    <a:lumMod val="65000"/>
                    <a:lumOff val="35000"/>
                  </a:schemeClr>
                </a:solidFill>
                <a:effectLst/>
                <a:uLnTx/>
                <a:uFillTx/>
                <a:latin typeface="Arial"/>
                <a:ea typeface="+mn-ea"/>
                <a:cs typeface="Arial"/>
              </a:rPr>
              <a:t> for disabled respondents than for the general population, with this gap increasing since May. However, t</a:t>
            </a:r>
            <a:r>
              <a:rPr lang="en-GB" sz="1800" b="1" dirty="0">
                <a:solidFill>
                  <a:srgbClr val="5C5B5A"/>
                </a:solidFill>
                <a:latin typeface="Arial"/>
                <a:cs typeface="Arial"/>
              </a:rPr>
              <a:t>he gap between the total population and disabled respondents on ‘access’ (feeling able to get the right help if I need it) continues to narrow.</a:t>
            </a:r>
            <a:endParaRPr lang="en-GB" sz="1800" b="1" i="0" u="none" strike="noStrike" kern="1200" cap="none" spc="0" normalizeH="0" baseline="0" noProof="0" dirty="0">
              <a:ln>
                <a:noFill/>
              </a:ln>
              <a:solidFill>
                <a:srgbClr val="5C5B5A"/>
              </a:solidFill>
              <a:effectLst/>
              <a:uLnTx/>
              <a:uFillTx/>
              <a:latin typeface="Arial"/>
              <a:cs typeface="Arial"/>
            </a:endParaRPr>
          </a:p>
        </p:txBody>
      </p:sp>
      <p:sp>
        <p:nvSpPr>
          <p:cNvPr id="9" name="TextBox 8">
            <a:extLst>
              <a:ext uri="{FF2B5EF4-FFF2-40B4-BE49-F238E27FC236}">
                <a16:creationId xmlns:a16="http://schemas.microsoft.com/office/drawing/2014/main" id="{9DAB5C67-C456-42CE-89BA-01B4ECCD20B4}"/>
              </a:ext>
            </a:extLst>
          </p:cNvPr>
          <p:cNvSpPr txBox="1"/>
          <p:nvPr/>
        </p:nvSpPr>
        <p:spPr>
          <a:xfrm>
            <a:off x="613005" y="1269447"/>
            <a:ext cx="3409950" cy="338554"/>
          </a:xfrm>
          <a:prstGeom prst="rect">
            <a:avLst/>
          </a:prstGeom>
          <a:noFill/>
        </p:spPr>
        <p:txBody>
          <a:bodyPr wrap="square" rtlCol="0">
            <a:spAutoFit/>
          </a:bodyPr>
          <a:lstStyle/>
          <a:p>
            <a:r>
              <a:rPr lang="en-GB" sz="1600" b="1" dirty="0"/>
              <a:t>Overall Health Confidence Score</a:t>
            </a:r>
          </a:p>
        </p:txBody>
      </p:sp>
      <p:graphicFrame>
        <p:nvGraphicFramePr>
          <p:cNvPr id="32" name="Chart 31" descr="The chart shows a stacked line graph for the health confidence score. The overall health confidence score for Feb is 71.6 and for disabled respondents is 64.0 . The score for shared decisions is 82.3 and for disabled respondents is 76.5. The score for self-management is 71.4 and 60.5 for disabled respondents, the score for knowledge is 68.1 and 64.5 for disabled respondents and the score for access is 66.6 and 57.2 for disabled respondents.">
            <a:extLst>
              <a:ext uri="{FF2B5EF4-FFF2-40B4-BE49-F238E27FC236}">
                <a16:creationId xmlns:a16="http://schemas.microsoft.com/office/drawing/2014/main" id="{80E74C93-0C29-4C41-AE8E-4E2CEEEFD1A5}"/>
              </a:ext>
            </a:extLst>
          </p:cNvPr>
          <p:cNvGraphicFramePr/>
          <p:nvPr>
            <p:extLst>
              <p:ext uri="{D42A27DB-BD31-4B8C-83A1-F6EECF244321}">
                <p14:modId xmlns:p14="http://schemas.microsoft.com/office/powerpoint/2010/main" val="3311095258"/>
              </p:ext>
            </p:extLst>
          </p:nvPr>
        </p:nvGraphicFramePr>
        <p:xfrm>
          <a:off x="628210" y="1228726"/>
          <a:ext cx="10950785" cy="1638300"/>
        </p:xfrm>
        <a:graphic>
          <a:graphicData uri="http://schemas.openxmlformats.org/drawingml/2006/chart">
            <c:chart xmlns:c="http://schemas.openxmlformats.org/drawingml/2006/chart" xmlns:r="http://schemas.openxmlformats.org/officeDocument/2006/relationships" r:id="rId4"/>
          </a:graphicData>
        </a:graphic>
      </p:graphicFrame>
      <p:sp>
        <p:nvSpPr>
          <p:cNvPr id="54" name="TextBox 53">
            <a:extLst>
              <a:ext uri="{FF2B5EF4-FFF2-40B4-BE49-F238E27FC236}">
                <a16:creationId xmlns:a16="http://schemas.microsoft.com/office/drawing/2014/main" id="{5F490D37-60E0-4F5C-925C-8BB2DA932DC6}"/>
              </a:ext>
              <a:ext uri="{C183D7F6-B498-43B3-948B-1728B52AA6E4}">
                <adec:decorative xmlns:adec="http://schemas.microsoft.com/office/drawing/2017/decorative" val="0"/>
              </a:ext>
            </a:extLst>
          </p:cNvPr>
          <p:cNvSpPr txBox="1"/>
          <p:nvPr/>
        </p:nvSpPr>
        <p:spPr>
          <a:xfrm>
            <a:off x="613005" y="2898606"/>
            <a:ext cx="3409950" cy="338554"/>
          </a:xfrm>
          <a:prstGeom prst="rect">
            <a:avLst/>
          </a:prstGeom>
          <a:noFill/>
        </p:spPr>
        <p:txBody>
          <a:bodyPr wrap="square" rtlCol="0">
            <a:spAutoFit/>
          </a:bodyPr>
          <a:lstStyle/>
          <a:p>
            <a:r>
              <a:rPr lang="en-GB" sz="1600" b="1" dirty="0"/>
              <a:t>Knowledge</a:t>
            </a:r>
          </a:p>
        </p:txBody>
      </p:sp>
      <p:graphicFrame>
        <p:nvGraphicFramePr>
          <p:cNvPr id="38" name="Chart 37" descr="The chart shows a stacked line graph for the knowledge aspect of the health confidence score. For respondents overall this is 66.6 , for disabled respondents this is 62.5">
            <a:extLst>
              <a:ext uri="{FF2B5EF4-FFF2-40B4-BE49-F238E27FC236}">
                <a16:creationId xmlns:a16="http://schemas.microsoft.com/office/drawing/2014/main" id="{FA75D5D6-33C8-42EE-A768-B207E2D45E27}"/>
              </a:ext>
            </a:extLst>
          </p:cNvPr>
          <p:cNvGraphicFramePr/>
          <p:nvPr>
            <p:extLst>
              <p:ext uri="{D42A27DB-BD31-4B8C-83A1-F6EECF244321}">
                <p14:modId xmlns:p14="http://schemas.microsoft.com/office/powerpoint/2010/main" val="828105434"/>
              </p:ext>
            </p:extLst>
          </p:nvPr>
        </p:nvGraphicFramePr>
        <p:xfrm>
          <a:off x="613005" y="2635651"/>
          <a:ext cx="5264075" cy="1992093"/>
        </p:xfrm>
        <a:graphic>
          <a:graphicData uri="http://schemas.openxmlformats.org/drawingml/2006/chart">
            <c:chart xmlns:c="http://schemas.openxmlformats.org/drawingml/2006/chart" xmlns:r="http://schemas.openxmlformats.org/officeDocument/2006/relationships" r:id="rId5"/>
          </a:graphicData>
        </a:graphic>
      </p:graphicFrame>
      <p:sp>
        <p:nvSpPr>
          <p:cNvPr id="55" name="TextBox 54">
            <a:extLst>
              <a:ext uri="{FF2B5EF4-FFF2-40B4-BE49-F238E27FC236}">
                <a16:creationId xmlns:a16="http://schemas.microsoft.com/office/drawing/2014/main" id="{EF78D1EB-B2A2-4886-A556-910BFD15ACCA}"/>
              </a:ext>
              <a:ext uri="{C183D7F6-B498-43B3-948B-1728B52AA6E4}">
                <adec:decorative xmlns:adec="http://schemas.microsoft.com/office/drawing/2017/decorative" val="0"/>
              </a:ext>
            </a:extLst>
          </p:cNvPr>
          <p:cNvSpPr txBox="1"/>
          <p:nvPr/>
        </p:nvSpPr>
        <p:spPr>
          <a:xfrm>
            <a:off x="613005" y="4504888"/>
            <a:ext cx="3409950" cy="338554"/>
          </a:xfrm>
          <a:prstGeom prst="rect">
            <a:avLst/>
          </a:prstGeom>
          <a:noFill/>
        </p:spPr>
        <p:txBody>
          <a:bodyPr wrap="square" rtlCol="0">
            <a:spAutoFit/>
          </a:bodyPr>
          <a:lstStyle/>
          <a:p>
            <a:r>
              <a:rPr lang="en-GB" sz="1600" b="1" dirty="0"/>
              <a:t>Access</a:t>
            </a:r>
          </a:p>
        </p:txBody>
      </p:sp>
      <p:graphicFrame>
        <p:nvGraphicFramePr>
          <p:cNvPr id="51" name="Chart 50" descr="The chart shows a stacked line graph for the access aspect of the health confidence score. For respondents overall this is 67.4 , for disabled respondents this is 60.0">
            <a:extLst>
              <a:ext uri="{FF2B5EF4-FFF2-40B4-BE49-F238E27FC236}">
                <a16:creationId xmlns:a16="http://schemas.microsoft.com/office/drawing/2014/main" id="{0561E880-F309-49D5-874C-94BCF252481B}"/>
              </a:ext>
            </a:extLst>
          </p:cNvPr>
          <p:cNvGraphicFramePr/>
          <p:nvPr>
            <p:extLst>
              <p:ext uri="{D42A27DB-BD31-4B8C-83A1-F6EECF244321}">
                <p14:modId xmlns:p14="http://schemas.microsoft.com/office/powerpoint/2010/main" val="1057079179"/>
              </p:ext>
            </p:extLst>
          </p:nvPr>
        </p:nvGraphicFramePr>
        <p:xfrm>
          <a:off x="613005" y="4328695"/>
          <a:ext cx="5264075" cy="1992093"/>
        </p:xfrm>
        <a:graphic>
          <a:graphicData uri="http://schemas.openxmlformats.org/drawingml/2006/chart">
            <c:chart xmlns:c="http://schemas.openxmlformats.org/drawingml/2006/chart" xmlns:r="http://schemas.openxmlformats.org/officeDocument/2006/relationships" r:id="rId6"/>
          </a:graphicData>
        </a:graphic>
      </p:graphicFrame>
      <p:sp>
        <p:nvSpPr>
          <p:cNvPr id="56" name="TextBox 55">
            <a:extLst>
              <a:ext uri="{FF2B5EF4-FFF2-40B4-BE49-F238E27FC236}">
                <a16:creationId xmlns:a16="http://schemas.microsoft.com/office/drawing/2014/main" id="{2811A5D4-861D-4EE1-94E0-58745688AF91}"/>
              </a:ext>
              <a:ext uri="{C183D7F6-B498-43B3-948B-1728B52AA6E4}">
                <adec:decorative xmlns:adec="http://schemas.microsoft.com/office/drawing/2017/decorative" val="0"/>
              </a:ext>
            </a:extLst>
          </p:cNvPr>
          <p:cNvSpPr txBox="1"/>
          <p:nvPr/>
        </p:nvSpPr>
        <p:spPr>
          <a:xfrm>
            <a:off x="6096000" y="2867026"/>
            <a:ext cx="3409950" cy="338554"/>
          </a:xfrm>
          <a:prstGeom prst="rect">
            <a:avLst/>
          </a:prstGeom>
          <a:noFill/>
        </p:spPr>
        <p:txBody>
          <a:bodyPr wrap="square" rtlCol="0">
            <a:spAutoFit/>
          </a:bodyPr>
          <a:lstStyle/>
          <a:p>
            <a:r>
              <a:rPr lang="en-GB" sz="1600" b="1" dirty="0"/>
              <a:t>Self-Management</a:t>
            </a:r>
          </a:p>
        </p:txBody>
      </p:sp>
      <p:graphicFrame>
        <p:nvGraphicFramePr>
          <p:cNvPr id="53" name="Chart 52" descr="The chart shows a stacked line graph for the self-management aspect of the health confidence score. For respondents overall this is 71.2 , for disabled respondents this is 58.7">
            <a:extLst>
              <a:ext uri="{FF2B5EF4-FFF2-40B4-BE49-F238E27FC236}">
                <a16:creationId xmlns:a16="http://schemas.microsoft.com/office/drawing/2014/main" id="{4E4CFF0E-4FC4-44D9-A124-3F4249266EDB}"/>
              </a:ext>
            </a:extLst>
          </p:cNvPr>
          <p:cNvGraphicFramePr/>
          <p:nvPr>
            <p:extLst>
              <p:ext uri="{D42A27DB-BD31-4B8C-83A1-F6EECF244321}">
                <p14:modId xmlns:p14="http://schemas.microsoft.com/office/powerpoint/2010/main" val="487192829"/>
              </p:ext>
            </p:extLst>
          </p:nvPr>
        </p:nvGraphicFramePr>
        <p:xfrm>
          <a:off x="6314921" y="2635651"/>
          <a:ext cx="5239026" cy="1992093"/>
        </p:xfrm>
        <a:graphic>
          <a:graphicData uri="http://schemas.openxmlformats.org/drawingml/2006/chart">
            <c:chart xmlns:c="http://schemas.openxmlformats.org/drawingml/2006/chart" xmlns:r="http://schemas.openxmlformats.org/officeDocument/2006/relationships" r:id="rId7"/>
          </a:graphicData>
        </a:graphic>
      </p:graphicFrame>
      <p:sp>
        <p:nvSpPr>
          <p:cNvPr id="57" name="TextBox 56">
            <a:extLst>
              <a:ext uri="{FF2B5EF4-FFF2-40B4-BE49-F238E27FC236}">
                <a16:creationId xmlns:a16="http://schemas.microsoft.com/office/drawing/2014/main" id="{A57884E1-4F81-42A6-825D-763E48FCFEF4}"/>
              </a:ext>
            </a:extLst>
          </p:cNvPr>
          <p:cNvSpPr txBox="1"/>
          <p:nvPr/>
        </p:nvSpPr>
        <p:spPr>
          <a:xfrm>
            <a:off x="6111205" y="4504888"/>
            <a:ext cx="3409950" cy="338554"/>
          </a:xfrm>
          <a:prstGeom prst="rect">
            <a:avLst/>
          </a:prstGeom>
          <a:noFill/>
        </p:spPr>
        <p:txBody>
          <a:bodyPr wrap="square" rtlCol="0">
            <a:spAutoFit/>
          </a:bodyPr>
          <a:lstStyle/>
          <a:p>
            <a:r>
              <a:rPr lang="en-GB" sz="1600" b="1" dirty="0"/>
              <a:t>Shared Decisions</a:t>
            </a:r>
          </a:p>
        </p:txBody>
      </p:sp>
      <p:graphicFrame>
        <p:nvGraphicFramePr>
          <p:cNvPr id="52" name="Chart 51" descr="The chart shows a stacked line graph for the Shared decisions aspect of the health confidence score. For respondents overall this is 81.3 , for disabled respondents this is 74.7">
            <a:extLst>
              <a:ext uri="{FF2B5EF4-FFF2-40B4-BE49-F238E27FC236}">
                <a16:creationId xmlns:a16="http://schemas.microsoft.com/office/drawing/2014/main" id="{8B334BAE-41FD-4CFD-9C70-4FFA2A55E431}"/>
              </a:ext>
            </a:extLst>
          </p:cNvPr>
          <p:cNvGraphicFramePr/>
          <p:nvPr>
            <p:extLst>
              <p:ext uri="{D42A27DB-BD31-4B8C-83A1-F6EECF244321}">
                <p14:modId xmlns:p14="http://schemas.microsoft.com/office/powerpoint/2010/main" val="399289024"/>
              </p:ext>
            </p:extLst>
          </p:nvPr>
        </p:nvGraphicFramePr>
        <p:xfrm>
          <a:off x="6314921" y="4302680"/>
          <a:ext cx="5264074" cy="1992093"/>
        </p:xfrm>
        <a:graphic>
          <a:graphicData uri="http://schemas.openxmlformats.org/drawingml/2006/chart">
            <c:chart xmlns:c="http://schemas.openxmlformats.org/drawingml/2006/chart" xmlns:r="http://schemas.openxmlformats.org/officeDocument/2006/relationships" r:id="rId8"/>
          </a:graphicData>
        </a:graphic>
      </p:graphicFrame>
      <p:sp>
        <p:nvSpPr>
          <p:cNvPr id="25" name="Footer Placeholder 4">
            <a:extLst>
              <a:ext uri="{FF2B5EF4-FFF2-40B4-BE49-F238E27FC236}">
                <a16:creationId xmlns:a16="http://schemas.microsoft.com/office/drawing/2014/main" id="{670832CC-9A38-4C83-A464-A40CFEF8D30A}"/>
              </a:ext>
            </a:extLst>
          </p:cNvPr>
          <p:cNvSpPr txBox="1">
            <a:spLocks/>
          </p:cNvSpPr>
          <p:nvPr/>
        </p:nvSpPr>
        <p:spPr>
          <a:xfrm>
            <a:off x="391549" y="6342397"/>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S14. To what extent do you agree or disagree with the following statements?</a:t>
            </a:r>
          </a:p>
          <a:p>
            <a:pPr>
              <a:defRPr/>
            </a:pPr>
            <a:r>
              <a:rPr lang="en-GB" sz="1000">
                <a:solidFill>
                  <a:srgbClr val="FFFFFF">
                    <a:lumMod val="50000"/>
                  </a:srgbClr>
                </a:solidFill>
                <a:latin typeface="Arial"/>
                <a:cs typeface="Arial" panose="020B0604020202020204" pitchFamily="34" charset="0"/>
              </a:rPr>
              <a:t>Unweighted base: Survey 12, 1551 (All responses); 394 (Disabled respondents)</a:t>
            </a:r>
            <a:endParaRPr kumimoji="0" lang="en-GB" sz="1000" b="0" i="1" u="none" strike="noStrike" kern="1200" cap="none" spc="0" normalizeH="0" baseline="0" noProof="0">
              <a:ln>
                <a:noFill/>
              </a:ln>
              <a:solidFill>
                <a:srgbClr val="0039A6"/>
              </a:solidFill>
              <a:effectLst/>
              <a:uLnTx/>
              <a:uFillTx/>
              <a:latin typeface="Arial"/>
              <a:ea typeface="+mn-ea"/>
              <a:cs typeface="Arial" panose="020B0604020202020204" pitchFamily="34" charset="0"/>
            </a:endParaRPr>
          </a:p>
        </p:txBody>
      </p:sp>
      <p:sp>
        <p:nvSpPr>
          <p:cNvPr id="40" name="Slide Number Placeholder 4">
            <a:extLst>
              <a:ext uri="{FF2B5EF4-FFF2-40B4-BE49-F238E27FC236}">
                <a16:creationId xmlns:a16="http://schemas.microsoft.com/office/drawing/2014/main" id="{BFDDA40A-C568-4D72-B229-0FA6A80D17A5}"/>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24</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25006271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04DEE2A-3D6A-ED6D-A6C4-F75DA480AFC0}"/>
              </a:ext>
            </a:extLst>
          </p:cNvPr>
          <p:cNvSpPr>
            <a:spLocks noGrp="1"/>
          </p:cNvSpPr>
          <p:nvPr>
            <p:ph type="title"/>
          </p:nvPr>
        </p:nvSpPr>
        <p:spPr>
          <a:xfrm>
            <a:off x="601200" y="1411200"/>
            <a:ext cx="5580144" cy="1116000"/>
          </a:xfrm>
        </p:spPr>
        <p:txBody>
          <a:bodyPr anchor="t">
            <a:normAutofit fontScale="90000"/>
          </a:bodyPr>
          <a:lstStyle/>
          <a:p>
            <a:r>
              <a:rPr lang="en-GB" sz="4900" b="1" dirty="0">
                <a:latin typeface="Arial" panose="020B0604020202020204" pitchFamily="34" charset="0"/>
                <a:cs typeface="Arial" panose="020B0604020202020204" pitchFamily="34" charset="0"/>
              </a:rPr>
              <a:t>Poverty proofing: access to NHS services</a:t>
            </a:r>
            <a:endParaRPr lang="en-GB" sz="2200" dirty="0">
              <a:latin typeface="Arial" panose="020B0604020202020204" pitchFamily="34" charset="0"/>
              <a:cs typeface="Arial" panose="020B0604020202020204" pitchFamily="34" charset="0"/>
            </a:endParaRPr>
          </a:p>
        </p:txBody>
      </p:sp>
      <p:graphicFrame>
        <p:nvGraphicFramePr>
          <p:cNvPr id="2" name="Table 5">
            <a:extLst>
              <a:ext uri="{FF2B5EF4-FFF2-40B4-BE49-F238E27FC236}">
                <a16:creationId xmlns:a16="http://schemas.microsoft.com/office/drawing/2014/main" id="{0F0B6BE4-D7CA-BEA4-3B55-4104B3163BF6}"/>
              </a:ext>
            </a:extLst>
          </p:cNvPr>
          <p:cNvGraphicFramePr>
            <a:graphicFrameLocks noGrp="1"/>
          </p:cNvGraphicFramePr>
          <p:nvPr>
            <p:extLst>
              <p:ext uri="{D42A27DB-BD31-4B8C-83A1-F6EECF244321}">
                <p14:modId xmlns:p14="http://schemas.microsoft.com/office/powerpoint/2010/main" val="2431587498"/>
              </p:ext>
            </p:extLst>
          </p:nvPr>
        </p:nvGraphicFramePr>
        <p:xfrm>
          <a:off x="590400" y="3813580"/>
          <a:ext cx="5013010" cy="864000"/>
        </p:xfrm>
        <a:graphic>
          <a:graphicData uri="http://schemas.openxmlformats.org/drawingml/2006/table">
            <a:tbl>
              <a:tblPr firstRow="1" bandRow="1">
                <a:tableStyleId>{5C22544A-7EE6-4342-B048-85BDC9FD1C3A}</a:tableStyleId>
              </a:tblPr>
              <a:tblGrid>
                <a:gridCol w="3791183">
                  <a:extLst>
                    <a:ext uri="{9D8B030D-6E8A-4147-A177-3AD203B41FA5}">
                      <a16:colId xmlns:a16="http://schemas.microsoft.com/office/drawing/2014/main" val="4846203"/>
                    </a:ext>
                  </a:extLst>
                </a:gridCol>
                <a:gridCol w="1221827">
                  <a:extLst>
                    <a:ext uri="{9D8B030D-6E8A-4147-A177-3AD203B41FA5}">
                      <a16:colId xmlns:a16="http://schemas.microsoft.com/office/drawing/2014/main" val="4277008826"/>
                    </a:ext>
                  </a:extLst>
                </a:gridCol>
              </a:tblGrid>
              <a:tr h="288000">
                <a:tc>
                  <a:txBody>
                    <a:bodyPr/>
                    <a:lstStyle/>
                    <a:p>
                      <a:r>
                        <a:rPr lang="en-GB" sz="1400" b="1" dirty="0">
                          <a:solidFill>
                            <a:schemeClr val="bg1"/>
                          </a:solidFill>
                          <a:latin typeface="Arial"/>
                          <a:cs typeface="Arial"/>
                        </a:rPr>
                        <a:t>Poverty proofing context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dirty="0">
                          <a:solidFill>
                            <a:schemeClr val="bg1"/>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page</a:t>
                      </a:r>
                      <a:r>
                        <a:rPr lang="en-GB" sz="1400" b="1" u="sng" dirty="0">
                          <a:solidFill>
                            <a:schemeClr val="bg1"/>
                          </a:solidFill>
                          <a:latin typeface="Arial" panose="020B0604020202020204" pitchFamily="34" charset="0"/>
                          <a:cs typeface="Arial" panose="020B0604020202020204" pitchFamily="34" charset="0"/>
                        </a:rPr>
                        <a:t> 26</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96493056"/>
                  </a:ext>
                </a:extLst>
              </a:tr>
              <a:tr h="288000">
                <a:tc>
                  <a:txBody>
                    <a:bodyPr/>
                    <a:lstStyle/>
                    <a:p>
                      <a:r>
                        <a:rPr lang="en-GB" sz="1400" b="1" dirty="0">
                          <a:solidFill>
                            <a:schemeClr val="bg1"/>
                          </a:solidFill>
                          <a:latin typeface="Arial"/>
                          <a:cs typeface="Arial"/>
                        </a:rPr>
                        <a:t>Poverty proofing key findings</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kern="1200" dirty="0">
                          <a:solidFill>
                            <a:schemeClr val="bg1"/>
                          </a:solidFill>
                          <a:latin typeface="Arial" panose="020B0604020202020204" pitchFamily="34" charset="0"/>
                          <a:ea typeface="+mn-ea"/>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page 2</a:t>
                      </a:r>
                      <a:r>
                        <a:rPr lang="en-GB" sz="1400" b="1" u="sng" kern="1200" dirty="0">
                          <a:solidFill>
                            <a:schemeClr val="bg1"/>
                          </a:solidFill>
                          <a:latin typeface="Arial" panose="020B0604020202020204" pitchFamily="34" charset="0"/>
                          <a:ea typeface="+mn-ea"/>
                          <a:cs typeface="Arial" panose="020B0604020202020204" pitchFamily="34" charset="0"/>
                        </a:rPr>
                        <a:t>7</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78979111"/>
                  </a:ext>
                </a:extLst>
              </a:tr>
              <a:tr h="28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a:solidFill>
                            <a:schemeClr val="bg1"/>
                          </a:solidFill>
                          <a:latin typeface="Arial"/>
                          <a:cs typeface="Arial"/>
                        </a:rPr>
                        <a:t>Poverty proofing detailed findings</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dirty="0">
                          <a:solidFill>
                            <a:schemeClr val="bg1"/>
                          </a:solidFill>
                          <a:latin typeface="Arial" panose="020B0604020202020204" pitchFamily="34" charset="0"/>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pages 28-31</a:t>
                      </a:r>
                      <a:endParaRPr lang="en-GB" sz="1400" b="1" u="sng" dirty="0">
                        <a:solidFill>
                          <a:schemeClr val="bg1"/>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50537686"/>
                  </a:ext>
                </a:extLst>
              </a:tr>
            </a:tbl>
          </a:graphicData>
        </a:graphic>
      </p:graphicFrame>
    </p:spTree>
    <p:custDataLst>
      <p:tags r:id="rId1"/>
    </p:custDataLst>
    <p:extLst>
      <p:ext uri="{BB962C8B-B14F-4D97-AF65-F5344CB8AC3E}">
        <p14:creationId xmlns:p14="http://schemas.microsoft.com/office/powerpoint/2010/main" val="29135730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74A2B4-3C0F-81BD-2DD3-0ED0C9C0C01B}"/>
              </a:ext>
            </a:extLst>
          </p:cNvPr>
          <p:cNvSpPr>
            <a:spLocks noGrp="1"/>
          </p:cNvSpPr>
          <p:nvPr>
            <p:ph type="title"/>
          </p:nvPr>
        </p:nvSpPr>
        <p:spPr>
          <a:xfrm>
            <a:off x="586799" y="249698"/>
            <a:ext cx="10896364" cy="693150"/>
          </a:xfrm>
        </p:spPr>
        <p:txBody>
          <a:bodyPr>
            <a:noAutofit/>
          </a:bodyPr>
          <a:lstStyle/>
          <a:p>
            <a:r>
              <a:rPr lang="en-GB" sz="2800" dirty="0">
                <a:latin typeface="Arial"/>
                <a:cs typeface="Arial"/>
              </a:rPr>
              <a:t>Poverty proofing: access to NHS services - context</a:t>
            </a:r>
            <a:endParaRPr lang="en-US" sz="2800"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B380E4CD-9A48-520A-9389-2645A7E9CBC8}"/>
              </a:ext>
            </a:extLst>
          </p:cNvPr>
          <p:cNvSpPr txBox="1"/>
          <p:nvPr/>
        </p:nvSpPr>
        <p:spPr>
          <a:xfrm>
            <a:off x="587749" y="1269569"/>
            <a:ext cx="11015121" cy="2185214"/>
          </a:xfrm>
          <a:prstGeom prst="rect">
            <a:avLst/>
          </a:prstGeom>
          <a:noFill/>
        </p:spPr>
        <p:txBody>
          <a:bodyPr wrap="square" lIns="91440" tIns="45720" rIns="91440" bIns="45720" rtlCol="0" anchor="t">
            <a:spAutoFit/>
          </a:bodyPr>
          <a:lstStyle/>
          <a:p>
            <a:pPr>
              <a:defRPr/>
            </a:pPr>
            <a:r>
              <a:rPr lang="en-GB" sz="1400" dirty="0">
                <a:solidFill>
                  <a:schemeClr val="bg1"/>
                </a:solidFill>
                <a:latin typeface="Arial"/>
                <a:ea typeface="Calibri"/>
                <a:cs typeface="Calibri"/>
              </a:rPr>
              <a:t>This is the second survey in which ‘Poverty proofing’ has been explored, to better understand residents’ experiences of accessing NHS health and social care services. The last time these questions were asked was September 2023, so wherever possible results in this section track using this data.  </a:t>
            </a:r>
            <a:r>
              <a:rPr lang="en-US" sz="1400" dirty="0">
                <a:solidFill>
                  <a:schemeClr val="bg1"/>
                </a:solidFill>
                <a:latin typeface="Arial"/>
                <a:ea typeface="Calibri"/>
                <a:cs typeface="Calibri"/>
              </a:rPr>
              <a:t> </a:t>
            </a:r>
          </a:p>
          <a:p>
            <a:pPr>
              <a:defRPr/>
            </a:pPr>
            <a:endParaRPr lang="en-GB" sz="1400" dirty="0">
              <a:solidFill>
                <a:schemeClr val="bg1"/>
              </a:solidFill>
              <a:latin typeface="Arial"/>
              <a:ea typeface="Calibri"/>
              <a:cs typeface="Calibri"/>
            </a:endParaRPr>
          </a:p>
          <a:p>
            <a:pPr>
              <a:defRPr/>
            </a:pPr>
            <a:r>
              <a:rPr lang="en-GB" sz="1400" dirty="0">
                <a:solidFill>
                  <a:schemeClr val="bg1"/>
                </a:solidFill>
                <a:latin typeface="Arial"/>
                <a:ea typeface="Calibri"/>
                <a:cs typeface="Calibri"/>
              </a:rPr>
              <a:t>Questions on this topic will potentially be revisited again at a later point in 2024/25. </a:t>
            </a:r>
          </a:p>
          <a:p>
            <a:pPr>
              <a:defRPr/>
            </a:pPr>
            <a:endParaRPr lang="en-GB" sz="1400" dirty="0">
              <a:solidFill>
                <a:schemeClr val="bg1"/>
              </a:solidFill>
              <a:latin typeface="Arial"/>
              <a:ea typeface="Calibri"/>
              <a:cs typeface="Calibri"/>
            </a:endParaRPr>
          </a:p>
          <a:p>
            <a:pPr>
              <a:defRPr/>
            </a:pPr>
            <a:r>
              <a:rPr lang="en-GB" sz="1400" dirty="0">
                <a:solidFill>
                  <a:schemeClr val="bg1"/>
                </a:solidFill>
                <a:latin typeface="Arial"/>
                <a:ea typeface="Calibri"/>
                <a:cs typeface="Calibri"/>
              </a:rPr>
              <a:t>These results should be used to feed into broader conversations in conjunction with other datasets and engagement activity that is underway elsewhere in Greater Manchester. </a:t>
            </a:r>
            <a:r>
              <a:rPr lang="en-US" sz="1400" dirty="0">
                <a:solidFill>
                  <a:schemeClr val="bg1"/>
                </a:solidFill>
                <a:latin typeface="Arial"/>
                <a:ea typeface="Calibri"/>
                <a:cs typeface="Calibri"/>
              </a:rPr>
              <a:t>  </a:t>
            </a:r>
          </a:p>
          <a:p>
            <a:pPr>
              <a:defRPr/>
            </a:pPr>
            <a:r>
              <a:rPr lang="en-GB" sz="1200" dirty="0">
                <a:solidFill>
                  <a:prstClr val="white"/>
                </a:solidFill>
                <a:latin typeface="Arial"/>
                <a:cs typeface="Arial"/>
              </a:rPr>
              <a:t> </a:t>
            </a:r>
            <a:r>
              <a:rPr lang="en-US" sz="1200" dirty="0">
                <a:solidFill>
                  <a:srgbClr val="000000"/>
                </a:solidFill>
                <a:latin typeface="Arial"/>
                <a:cs typeface="Arial"/>
              </a:rPr>
              <a:t> </a:t>
            </a:r>
            <a:endParaRPr lang="en-GB" sz="1200" dirty="0">
              <a:solidFill>
                <a:srgbClr val="000000"/>
              </a:solidFill>
              <a:latin typeface="Arial"/>
              <a:cs typeface="Arial"/>
            </a:endParaRPr>
          </a:p>
          <a:p>
            <a:pPr marL="0" marR="0" lvl="0" indent="0" algn="l" defTabSz="914400" rtl="0" eaLnBrk="1" fontAlgn="auto" latinLnBrk="0" hangingPunct="1">
              <a:lnSpc>
                <a:spcPct val="100000"/>
              </a:lnSpc>
              <a:spcBef>
                <a:spcPts val="0"/>
              </a:spcBef>
              <a:buClrTx/>
              <a:buSzTx/>
              <a:buFontTx/>
              <a:buNone/>
              <a:tabLst/>
              <a:defRPr/>
            </a:pPr>
            <a:endParaRPr lang="en-GB" sz="1200" b="0" i="1" u="none" strike="noStrike" kern="1200" cap="none" spc="0" normalizeH="0" baseline="0" noProof="0" dirty="0">
              <a:ln>
                <a:noFill/>
              </a:ln>
              <a:solidFill>
                <a:prstClr val="white"/>
              </a:solidFill>
              <a:effectLst/>
              <a:uLnTx/>
              <a:uFillTx/>
              <a:latin typeface="Arial"/>
              <a:cs typeface="Arial"/>
            </a:endParaRPr>
          </a:p>
        </p:txBody>
      </p:sp>
    </p:spTree>
    <p:custDataLst>
      <p:tags r:id="rId1"/>
    </p:custDataLst>
    <p:extLst>
      <p:ext uri="{BB962C8B-B14F-4D97-AF65-F5344CB8AC3E}">
        <p14:creationId xmlns:p14="http://schemas.microsoft.com/office/powerpoint/2010/main" val="30317707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74A2B4-3C0F-81BD-2DD3-0ED0C9C0C01B}"/>
              </a:ext>
            </a:extLst>
          </p:cNvPr>
          <p:cNvSpPr>
            <a:spLocks noGrp="1"/>
          </p:cNvSpPr>
          <p:nvPr>
            <p:ph type="title"/>
          </p:nvPr>
        </p:nvSpPr>
        <p:spPr>
          <a:xfrm>
            <a:off x="586799" y="120306"/>
            <a:ext cx="10896364" cy="693150"/>
          </a:xfrm>
        </p:spPr>
        <p:txBody>
          <a:bodyPr>
            <a:normAutofit/>
          </a:bodyPr>
          <a:lstStyle/>
          <a:p>
            <a:r>
              <a:rPr lang="en-GB" sz="2800" dirty="0">
                <a:latin typeface="Arial"/>
                <a:cs typeface="Arial"/>
              </a:rPr>
              <a:t>Poverty proofing: access to NHS services – key findings</a:t>
            </a:r>
            <a:endParaRPr lang="en-US" sz="2800"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B380E4CD-9A48-520A-9389-2645A7E9CBC8}"/>
              </a:ext>
            </a:extLst>
          </p:cNvPr>
          <p:cNvSpPr txBox="1"/>
          <p:nvPr/>
        </p:nvSpPr>
        <p:spPr>
          <a:xfrm>
            <a:off x="586799" y="1028072"/>
            <a:ext cx="11030436" cy="3908762"/>
          </a:xfrm>
          <a:prstGeom prst="rect">
            <a:avLst/>
          </a:prstGeom>
          <a:noFill/>
        </p:spPr>
        <p:txBody>
          <a:bodyPr wrap="square" lIns="91440" tIns="45720" rIns="91440" bIns="45720" rtlCol="0" anchor="t">
            <a:spAutoFit/>
          </a:bodyPr>
          <a:lstStyle/>
          <a:p>
            <a:pPr>
              <a:spcAft>
                <a:spcPts val="600"/>
              </a:spcAft>
              <a:defRPr/>
            </a:pPr>
            <a:r>
              <a:rPr kumimoji="0" lang="en-GB" sz="1400" b="1" i="0" u="none" strike="noStrike" kern="1200" cap="none" spc="0" normalizeH="0" baseline="0" noProof="0" dirty="0">
                <a:ln>
                  <a:noFill/>
                </a:ln>
                <a:solidFill>
                  <a:prstClr val="white"/>
                </a:solidFill>
                <a:effectLst/>
                <a:uLnTx/>
                <a:uFillTx/>
                <a:latin typeface="Arial"/>
                <a:cs typeface="Arial"/>
              </a:rPr>
              <a:t>ACCESSING NHS SERVICES</a:t>
            </a:r>
          </a:p>
          <a:p>
            <a:pPr marL="285750" indent="-285750">
              <a:spcAft>
                <a:spcPts val="600"/>
              </a:spcAft>
              <a:buFont typeface="Arial" panose="020B0604020202020204" pitchFamily="34" charset="0"/>
              <a:buChar char="•"/>
              <a:defRPr/>
            </a:pPr>
            <a:r>
              <a:rPr kumimoji="0" lang="en-GB" sz="1200" b="0" i="0" u="none" strike="noStrike" kern="1200" cap="none" spc="0" normalizeH="0" baseline="0" noProof="0" dirty="0">
                <a:ln>
                  <a:noFill/>
                </a:ln>
                <a:solidFill>
                  <a:prstClr val="white"/>
                </a:solidFill>
                <a:effectLst/>
                <a:uLnTx/>
                <a:uFillTx/>
                <a:latin typeface="Arial"/>
                <a:cs typeface="Arial"/>
              </a:rPr>
              <a:t>A quarter of respondents still believe their household income impacts their ability to access NHS health and social care services (24%, was 25% in September 2023) </a:t>
            </a:r>
          </a:p>
          <a:p>
            <a:pPr marL="285750" indent="-285750">
              <a:spcAft>
                <a:spcPts val="600"/>
              </a:spcAft>
              <a:buFont typeface="Arial" panose="020B0604020202020204" pitchFamily="34" charset="0"/>
              <a:buChar char="•"/>
              <a:defRPr/>
            </a:pPr>
            <a:r>
              <a:rPr lang="en-GB" sz="1200" dirty="0">
                <a:solidFill>
                  <a:prstClr val="white"/>
                </a:solidFill>
                <a:latin typeface="Arial"/>
                <a:cs typeface="Arial"/>
              </a:rPr>
              <a:t>A similar proportion still feel t</a:t>
            </a:r>
            <a:r>
              <a:rPr kumimoji="0" lang="en-GB" sz="1200" b="0" i="0" u="none" strike="noStrike" kern="1200" cap="none" spc="0" normalizeH="0" baseline="0" noProof="0" dirty="0">
                <a:ln>
                  <a:noFill/>
                </a:ln>
                <a:solidFill>
                  <a:prstClr val="white"/>
                </a:solidFill>
                <a:effectLst/>
                <a:uLnTx/>
                <a:uFillTx/>
                <a:latin typeface="Arial"/>
                <a:cs typeface="Arial"/>
              </a:rPr>
              <a:t>hat NHS services in Greater Manchester have become more accessible to those facing financial hardships in the last two years (23%, was </a:t>
            </a:r>
            <a:r>
              <a:rPr lang="en-GB" sz="1200" dirty="0">
                <a:solidFill>
                  <a:prstClr val="white"/>
                </a:solidFill>
                <a:latin typeface="Arial"/>
                <a:cs typeface="Arial"/>
              </a:rPr>
              <a:t>24% in September 2023). But significantly m</a:t>
            </a:r>
            <a:r>
              <a:rPr lang="en-GB" sz="1200" b="0" i="0" u="none" strike="noStrike" kern="1200" cap="none" spc="0" normalizeH="0" baseline="0" noProof="0" dirty="0">
                <a:ln>
                  <a:noFill/>
                </a:ln>
                <a:solidFill>
                  <a:prstClr val="white"/>
                </a:solidFill>
                <a:effectLst/>
                <a:uLnTx/>
                <a:uFillTx/>
                <a:latin typeface="Arial"/>
                <a:cs typeface="Arial"/>
              </a:rPr>
              <a:t>ore agreed this time around that NHS professionals have a responsibility to assist patients regarding their financial hardships (</a:t>
            </a:r>
            <a:r>
              <a:rPr lang="en-GB" sz="1200" dirty="0">
                <a:solidFill>
                  <a:prstClr val="white"/>
                </a:solidFill>
                <a:latin typeface="Arial"/>
                <a:cs typeface="Arial"/>
              </a:rPr>
              <a:t>49%, was 44% in September 2023)</a:t>
            </a:r>
            <a:r>
              <a:rPr lang="en-GB" sz="1200" b="0" i="0" u="none" strike="noStrike" kern="1200" cap="none" spc="0" normalizeH="0" baseline="0" noProof="0" dirty="0">
                <a:ln>
                  <a:noFill/>
                </a:ln>
                <a:solidFill>
                  <a:prstClr val="white"/>
                </a:solidFill>
                <a:effectLst/>
                <a:uLnTx/>
                <a:uFillTx/>
                <a:latin typeface="Arial"/>
                <a:cs typeface="Arial"/>
              </a:rPr>
              <a:t> </a:t>
            </a:r>
          </a:p>
          <a:p>
            <a:pPr marL="285750" indent="-285750">
              <a:spcAft>
                <a:spcPts val="600"/>
              </a:spcAft>
              <a:buFont typeface="Arial" panose="020B0604020202020204" pitchFamily="34" charset="0"/>
              <a:buChar char="•"/>
              <a:defRPr/>
            </a:pPr>
            <a:r>
              <a:rPr lang="en-GB" sz="1200" dirty="0">
                <a:solidFill>
                  <a:prstClr val="white"/>
                </a:solidFill>
                <a:latin typeface="Arial"/>
                <a:cs typeface="Arial"/>
              </a:rPr>
              <a:t>Parents of young children, renters and the financially vulnerable are generally more likely to agree on all three of these statements. </a:t>
            </a:r>
          </a:p>
          <a:p>
            <a:pPr marL="285750" indent="-285750">
              <a:spcAft>
                <a:spcPts val="600"/>
              </a:spcAft>
              <a:buFont typeface="Arial" panose="020B0604020202020204" pitchFamily="34" charset="0"/>
              <a:buChar char="•"/>
              <a:defRPr/>
            </a:pPr>
            <a:r>
              <a:rPr lang="en-GB" sz="1200" b="0" i="0" u="none" strike="noStrike" kern="1200" cap="none" spc="0" normalizeH="0" baseline="0" noProof="0" dirty="0">
                <a:ln>
                  <a:noFill/>
                </a:ln>
                <a:solidFill>
                  <a:prstClr val="white"/>
                </a:solidFill>
                <a:effectLst/>
                <a:uLnTx/>
                <a:uFillTx/>
                <a:latin typeface="Arial"/>
                <a:cs typeface="Arial"/>
              </a:rPr>
              <a:t>Just over 1 in 10 (13%) say they have been unable to access NHS services in the last month due to a cost implication.</a:t>
            </a:r>
            <a:r>
              <a:rPr lang="en-GB" sz="1200" dirty="0">
                <a:solidFill>
                  <a:prstClr val="white"/>
                </a:solidFill>
                <a:latin typeface="Arial"/>
                <a:cs typeface="Arial"/>
              </a:rPr>
              <a:t> This increases to 1 in 5 (20%) saying this has been the case in the last year. The most common reasons for being unable to access services are loss of earnings (30%), cost of parking (29%) and costs after the appointment (28%).</a:t>
            </a:r>
          </a:p>
          <a:p>
            <a:pPr>
              <a:spcAft>
                <a:spcPts val="600"/>
              </a:spcAft>
              <a:defRPr/>
            </a:pPr>
            <a:r>
              <a:rPr lang="en-GB" sz="1400" b="1" dirty="0">
                <a:solidFill>
                  <a:prstClr val="white"/>
                </a:solidFill>
                <a:latin typeface="Arial"/>
                <a:cs typeface="Arial"/>
              </a:rPr>
              <a:t>AWARENESS OF NHS ASSITANCE</a:t>
            </a:r>
            <a:endParaRPr lang="en-GB" sz="1400" dirty="0">
              <a:solidFill>
                <a:prstClr val="white"/>
              </a:solidFill>
              <a:latin typeface="Arial"/>
              <a:ea typeface="Calibri"/>
              <a:cs typeface="Calibri"/>
            </a:endParaRPr>
          </a:p>
          <a:p>
            <a:pPr marL="285750" indent="-285750">
              <a:spcAft>
                <a:spcPts val="600"/>
              </a:spcAft>
              <a:buFont typeface="Arial" panose="020B0604020202020204" pitchFamily="34" charset="0"/>
              <a:buChar char="•"/>
              <a:defRPr/>
            </a:pPr>
            <a:r>
              <a:rPr kumimoji="0" lang="en-GB" sz="1200" b="0" i="0" u="none" strike="noStrike" kern="1200" cap="none" spc="0" normalizeH="0" baseline="0" noProof="0" dirty="0">
                <a:ln>
                  <a:noFill/>
                </a:ln>
                <a:solidFill>
                  <a:prstClr val="white"/>
                </a:solidFill>
                <a:effectLst/>
                <a:uLnTx/>
                <a:uFillTx/>
                <a:latin typeface="Arial"/>
                <a:ea typeface="+mn-ea"/>
                <a:cs typeface="Arial"/>
              </a:rPr>
              <a:t>Seven in ten (72%) are aware of at least one NHS scheme or form of assistance – </a:t>
            </a:r>
            <a:r>
              <a:rPr lang="en-GB" sz="1200" dirty="0">
                <a:solidFill>
                  <a:prstClr val="white"/>
                </a:solidFill>
                <a:latin typeface="Arial"/>
                <a:cs typeface="Arial"/>
              </a:rPr>
              <a:t>this</a:t>
            </a:r>
            <a:r>
              <a:rPr kumimoji="0" lang="en-GB" sz="1200" b="0" i="0" u="none" strike="noStrike" kern="1200" cap="none" spc="0" normalizeH="0" baseline="0" noProof="0" dirty="0">
                <a:ln>
                  <a:noFill/>
                </a:ln>
                <a:solidFill>
                  <a:prstClr val="white"/>
                </a:solidFill>
                <a:effectLst/>
                <a:uLnTx/>
                <a:uFillTx/>
                <a:latin typeface="Arial"/>
                <a:ea typeface="+mn-ea"/>
                <a:cs typeface="Arial"/>
              </a:rPr>
              <a:t> is higher among disabled respondents (80%) </a:t>
            </a:r>
            <a:r>
              <a:rPr lang="en-GB" sz="1200" dirty="0">
                <a:solidFill>
                  <a:prstClr val="white"/>
                </a:solidFill>
                <a:latin typeface="Arial"/>
                <a:cs typeface="Arial"/>
              </a:rPr>
              <a:t>and</a:t>
            </a:r>
            <a:r>
              <a:rPr kumimoji="0" lang="en-GB" sz="1200" b="0" i="0" u="none" strike="noStrike" kern="1200" cap="none" spc="0" normalizeH="0" baseline="0" noProof="0" dirty="0">
                <a:ln>
                  <a:noFill/>
                </a:ln>
                <a:solidFill>
                  <a:prstClr val="white"/>
                </a:solidFill>
                <a:effectLst/>
                <a:uLnTx/>
                <a:uFillTx/>
                <a:latin typeface="Arial"/>
                <a:ea typeface="+mn-ea"/>
                <a:cs typeface="Arial"/>
              </a:rPr>
              <a:t> those with caring responsibilities (80%) among others. </a:t>
            </a:r>
          </a:p>
          <a:p>
            <a:pPr marL="285750" indent="-285750">
              <a:spcAft>
                <a:spcPts val="600"/>
              </a:spcAft>
              <a:buFont typeface="Arial" panose="020B0604020202020204" pitchFamily="34" charset="0"/>
              <a:buChar char="•"/>
              <a:defRPr/>
            </a:pPr>
            <a:r>
              <a:rPr kumimoji="0" lang="en-GB" sz="1200" b="0" i="0" u="none" strike="noStrike" kern="1200" cap="none" spc="0" normalizeH="0" baseline="0" noProof="0" dirty="0">
                <a:ln>
                  <a:noFill/>
                </a:ln>
                <a:solidFill>
                  <a:prstClr val="white"/>
                </a:solidFill>
                <a:effectLst/>
                <a:uLnTx/>
                <a:uFillTx/>
                <a:latin typeface="Arial"/>
                <a:ea typeface="+mn-ea"/>
                <a:cs typeface="Arial"/>
              </a:rPr>
              <a:t>People with a first language other than English, those from within racially minoritised communities and younger age groups are more likely to be unaware of all such support schemes available. </a:t>
            </a:r>
          </a:p>
          <a:p>
            <a:pPr marL="285750" indent="-285750">
              <a:spcAft>
                <a:spcPts val="600"/>
              </a:spcAft>
              <a:buFont typeface="Arial" panose="020B0604020202020204" pitchFamily="34" charset="0"/>
              <a:buChar char="•"/>
              <a:defRPr/>
            </a:pPr>
            <a:r>
              <a:rPr lang="en-GB" sz="1200" dirty="0">
                <a:solidFill>
                  <a:prstClr val="white"/>
                </a:solidFill>
                <a:latin typeface="Arial"/>
                <a:cs typeface="Arial"/>
              </a:rPr>
              <a:t>Awareness is highest for free prescriptions or help with those costs (known by 61% of respondents). Around a third are aware of free or affordable dentistry (38%) or free or discounted stop smoking services (32%). Only a fifth (19%) are aware of funded transport vouchers.</a:t>
            </a:r>
            <a:endParaRPr lang="en-GB" sz="1200" b="0" i="1" u="none" strike="noStrike" kern="1200" cap="none" spc="0" normalizeH="0" baseline="0" noProof="0" dirty="0">
              <a:ln>
                <a:noFill/>
              </a:ln>
              <a:solidFill>
                <a:prstClr val="white"/>
              </a:solidFill>
              <a:effectLst/>
              <a:uLnTx/>
              <a:uFillTx/>
              <a:latin typeface="Arial"/>
              <a:cs typeface="Arial"/>
            </a:endParaRPr>
          </a:p>
        </p:txBody>
      </p:sp>
    </p:spTree>
    <p:custDataLst>
      <p:tags r:id="rId1"/>
    </p:custDataLst>
    <p:extLst>
      <p:ext uri="{BB962C8B-B14F-4D97-AF65-F5344CB8AC3E}">
        <p14:creationId xmlns:p14="http://schemas.microsoft.com/office/powerpoint/2010/main" val="30006450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3">
            <a:extLst>
              <a:ext uri="{FF2B5EF4-FFF2-40B4-BE49-F238E27FC236}">
                <a16:creationId xmlns:a16="http://schemas.microsoft.com/office/drawing/2014/main" id="{A366E12D-AC3F-42D6-8455-74D614471728}"/>
              </a:ext>
            </a:extLst>
          </p:cNvPr>
          <p:cNvSpPr>
            <a:spLocks noGrp="1"/>
          </p:cNvSpPr>
          <p:nvPr>
            <p:ph type="title"/>
          </p:nvPr>
        </p:nvSpPr>
        <p:spPr>
          <a:xfrm>
            <a:off x="222191" y="184507"/>
            <a:ext cx="11899567" cy="830997"/>
          </a:xfrm>
        </p:spPr>
        <p:txBody>
          <a:bodyPr vert="horz" wrap="square" lIns="0" tIns="0" rIns="0" bIns="0" rtlCol="0" anchor="t" anchorCtr="0">
            <a:spAutoFit/>
          </a:bodyPr>
          <a:lstStyle/>
          <a:p>
            <a:pPr>
              <a:lnSpc>
                <a:spcPct val="100000"/>
              </a:lnSpc>
            </a:pPr>
            <a:r>
              <a:rPr lang="en-GB" sz="1800" b="1" dirty="0">
                <a:solidFill>
                  <a:srgbClr val="5C5B5A"/>
                </a:solidFill>
                <a:latin typeface="Arial"/>
                <a:ea typeface="+mn-ea"/>
                <a:cs typeface="+mn-cs"/>
              </a:rPr>
              <a:t>Significantly more residents now believe </a:t>
            </a:r>
            <a:r>
              <a:rPr lang="en-GB" sz="1800" b="1" dirty="0">
                <a:solidFill>
                  <a:srgbClr val="009690"/>
                </a:solidFill>
                <a:latin typeface="Arial"/>
                <a:ea typeface="+mn-ea"/>
                <a:cs typeface="+mn-cs"/>
              </a:rPr>
              <a:t>NHS staff have a responsibility to assist those with financial issues </a:t>
            </a:r>
            <a:r>
              <a:rPr lang="en-GB" sz="1800" b="1" dirty="0">
                <a:solidFill>
                  <a:srgbClr val="5C5B5A"/>
                </a:solidFill>
                <a:latin typeface="Arial"/>
                <a:ea typeface="+mn-ea"/>
                <a:cs typeface="+mn-cs"/>
              </a:rPr>
              <a:t>than in Sept 2023. A quarter feel their income impacts their ability to access NHS services; the same share say that these services have become more accessible to the financially vulnerable over the last two years. </a:t>
            </a:r>
          </a:p>
        </p:txBody>
      </p:sp>
      <p:graphicFrame>
        <p:nvGraphicFramePr>
          <p:cNvPr id="3" name="Chart 2" descr="Bar chart showing proportion who think their income impacts their ability to access health services. 24% think their income does impact this. No significant change since Sept '23">
            <a:extLst>
              <a:ext uri="{FF2B5EF4-FFF2-40B4-BE49-F238E27FC236}">
                <a16:creationId xmlns:a16="http://schemas.microsoft.com/office/drawing/2014/main" id="{D1B5D0F0-91DF-4575-B342-B4FAA92DA9AB}"/>
              </a:ext>
            </a:extLst>
          </p:cNvPr>
          <p:cNvGraphicFramePr>
            <a:graphicFrameLocks/>
          </p:cNvGraphicFramePr>
          <p:nvPr>
            <p:extLst>
              <p:ext uri="{D42A27DB-BD31-4B8C-83A1-F6EECF244321}">
                <p14:modId xmlns:p14="http://schemas.microsoft.com/office/powerpoint/2010/main" val="1554889789"/>
              </p:ext>
            </p:extLst>
          </p:nvPr>
        </p:nvGraphicFramePr>
        <p:xfrm>
          <a:off x="-227884" y="1253174"/>
          <a:ext cx="4945023" cy="4799111"/>
        </p:xfrm>
        <a:graphic>
          <a:graphicData uri="http://schemas.openxmlformats.org/drawingml/2006/chart">
            <c:chart xmlns:c="http://schemas.openxmlformats.org/drawingml/2006/chart" xmlns:r="http://schemas.openxmlformats.org/officeDocument/2006/relationships" r:id="rId3"/>
          </a:graphicData>
        </a:graphic>
      </p:graphicFrame>
      <p:sp>
        <p:nvSpPr>
          <p:cNvPr id="23" name="Footer Placeholder 4">
            <a:extLst>
              <a:ext uri="{FF2B5EF4-FFF2-40B4-BE49-F238E27FC236}">
                <a16:creationId xmlns:a16="http://schemas.microsoft.com/office/drawing/2014/main" id="{BD24FF10-0D0E-45CB-AE3C-FB09009413E5}"/>
              </a:ext>
            </a:extLst>
          </p:cNvPr>
          <p:cNvSpPr txBox="1">
            <a:spLocks/>
          </p:cNvSpPr>
          <p:nvPr/>
        </p:nvSpPr>
        <p:spPr>
          <a:xfrm>
            <a:off x="575406" y="6348611"/>
            <a:ext cx="11185333" cy="509390"/>
          </a:xfrm>
          <a:prstGeom prst="rect">
            <a:avLst/>
          </a:prstGeo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sz="1000" dirty="0">
                <a:solidFill>
                  <a:srgbClr val="FFFFFF">
                    <a:lumMod val="50000"/>
                  </a:srgbClr>
                </a:solidFill>
                <a:latin typeface="Arial" panose="020B0604020202020204" pitchFamily="34" charset="0"/>
                <a:cs typeface="Arial" panose="020B0604020202020204" pitchFamily="34" charset="0"/>
              </a:rPr>
              <a:t>P1. To what extent do you agree or disagree with the following statements?</a:t>
            </a:r>
          </a:p>
          <a:p>
            <a:pPr>
              <a:defRPr/>
            </a:pPr>
            <a:r>
              <a:rPr lang="en-GB" sz="1000" dirty="0">
                <a:solidFill>
                  <a:srgbClr val="FFFFFF">
                    <a:lumMod val="50000"/>
                  </a:srgbClr>
                </a:solidFill>
                <a:latin typeface="Arial" panose="020B0604020202020204" pitchFamily="34" charset="0"/>
                <a:cs typeface="Arial" panose="020B0604020202020204" pitchFamily="34" charset="0"/>
              </a:rPr>
              <a:t>Base: Survey 13, 1540; Survey 9, 1560</a:t>
            </a:r>
          </a:p>
        </p:txBody>
      </p:sp>
      <p:sp>
        <p:nvSpPr>
          <p:cNvPr id="19" name="Slide Number Placeholder 4">
            <a:extLst>
              <a:ext uri="{FF2B5EF4-FFF2-40B4-BE49-F238E27FC236}">
                <a16:creationId xmlns:a16="http://schemas.microsoft.com/office/drawing/2014/main" id="{5A608B4B-B225-4410-B793-22CBFAF2FBF4}"/>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28</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cxnSp>
        <p:nvCxnSpPr>
          <p:cNvPr id="9" name="Straight Connector 8">
            <a:extLst>
              <a:ext uri="{FF2B5EF4-FFF2-40B4-BE49-F238E27FC236}">
                <a16:creationId xmlns:a16="http://schemas.microsoft.com/office/drawing/2014/main" id="{50F4CE1B-B03B-A83C-7A9A-C6677B0AD99B}"/>
              </a:ext>
              <a:ext uri="{C183D7F6-B498-43B3-948B-1728B52AA6E4}">
                <adec:decorative xmlns:adec="http://schemas.microsoft.com/office/drawing/2017/decorative" val="1"/>
              </a:ext>
            </a:extLst>
          </p:cNvPr>
          <p:cNvCxnSpPr>
            <a:cxnSpLocks/>
          </p:cNvCxnSpPr>
          <p:nvPr/>
        </p:nvCxnSpPr>
        <p:spPr>
          <a:xfrm>
            <a:off x="4472296" y="1401035"/>
            <a:ext cx="0" cy="4522112"/>
          </a:xfrm>
          <a:prstGeom prst="line">
            <a:avLst/>
          </a:prstGeom>
        </p:spPr>
        <p:style>
          <a:lnRef idx="1">
            <a:schemeClr val="dk1"/>
          </a:lnRef>
          <a:fillRef idx="0">
            <a:schemeClr val="dk1"/>
          </a:fillRef>
          <a:effectRef idx="0">
            <a:schemeClr val="dk1"/>
          </a:effectRef>
          <a:fontRef idx="minor">
            <a:schemeClr val="tx1"/>
          </a:fontRef>
        </p:style>
      </p:cxnSp>
      <p:sp>
        <p:nvSpPr>
          <p:cNvPr id="8" name="Right Brace 7">
            <a:extLst>
              <a:ext uri="{FF2B5EF4-FFF2-40B4-BE49-F238E27FC236}">
                <a16:creationId xmlns:a16="http://schemas.microsoft.com/office/drawing/2014/main" id="{927BB36C-B75F-3488-877A-5BD5FFCE52BB}"/>
              </a:ext>
              <a:ext uri="{C183D7F6-B498-43B3-948B-1728B52AA6E4}">
                <adec:decorative xmlns:adec="http://schemas.microsoft.com/office/drawing/2017/decorative" val="1"/>
              </a:ext>
            </a:extLst>
          </p:cNvPr>
          <p:cNvSpPr/>
          <p:nvPr/>
        </p:nvSpPr>
        <p:spPr>
          <a:xfrm>
            <a:off x="2376401" y="1362473"/>
            <a:ext cx="153151" cy="979073"/>
          </a:xfrm>
          <a:prstGeom prst="rightBrace">
            <a:avLst/>
          </a:prstGeom>
          <a:ln w="19050">
            <a:solidFill>
              <a:srgbClr val="00969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sp>
        <p:nvSpPr>
          <p:cNvPr id="10" name="TextBox 9">
            <a:extLst>
              <a:ext uri="{FF2B5EF4-FFF2-40B4-BE49-F238E27FC236}">
                <a16:creationId xmlns:a16="http://schemas.microsoft.com/office/drawing/2014/main" id="{0170DE8E-0B0C-60F7-F918-CC590CBCEE74}"/>
              </a:ext>
            </a:extLst>
          </p:cNvPr>
          <p:cNvSpPr txBox="1"/>
          <p:nvPr/>
        </p:nvSpPr>
        <p:spPr>
          <a:xfrm>
            <a:off x="2376402" y="1689576"/>
            <a:ext cx="681703" cy="307777"/>
          </a:xfrm>
          <a:prstGeom prst="rect">
            <a:avLst/>
          </a:prstGeom>
          <a:noFill/>
        </p:spPr>
        <p:txBody>
          <a:bodyPr wrap="square" rtlCol="0">
            <a:spAutoFit/>
          </a:bodyPr>
          <a:lstStyle/>
          <a:p>
            <a:pPr algn="ctr">
              <a:defRPr lang="en-US" sz="1400" b="0" i="0" u="none" strike="noStrike" kern="1200" baseline="0">
                <a:solidFill>
                  <a:srgbClr val="5C5B5A"/>
                </a:solidFill>
                <a:latin typeface="+mn-lt"/>
                <a:ea typeface="+mn-ea"/>
                <a:cs typeface="+mn-cs"/>
              </a:defRPr>
            </a:pPr>
            <a:r>
              <a:rPr lang="en-GB" sz="1400" b="1" dirty="0">
                <a:solidFill>
                  <a:srgbClr val="5C5B5A"/>
                </a:solidFill>
              </a:rPr>
              <a:t>25%</a:t>
            </a:r>
          </a:p>
        </p:txBody>
      </p:sp>
      <p:graphicFrame>
        <p:nvGraphicFramePr>
          <p:cNvPr id="5" name="Chart 4" descr="Bar chart showing proportion who think health service have become more accessible to those facing financial hardships. 23% they have become more accessible. No significant change since Sept '23">
            <a:extLst>
              <a:ext uri="{FF2B5EF4-FFF2-40B4-BE49-F238E27FC236}">
                <a16:creationId xmlns:a16="http://schemas.microsoft.com/office/drawing/2014/main" id="{72BF6B3B-8F4A-0E6D-40CC-49B1C845D147}"/>
              </a:ext>
            </a:extLst>
          </p:cNvPr>
          <p:cNvGraphicFramePr>
            <a:graphicFrameLocks/>
          </p:cNvGraphicFramePr>
          <p:nvPr>
            <p:extLst>
              <p:ext uri="{D42A27DB-BD31-4B8C-83A1-F6EECF244321}">
                <p14:modId xmlns:p14="http://schemas.microsoft.com/office/powerpoint/2010/main" val="2324384800"/>
              </p:ext>
            </p:extLst>
          </p:nvPr>
        </p:nvGraphicFramePr>
        <p:xfrm>
          <a:off x="3247129" y="1253174"/>
          <a:ext cx="4945023" cy="479911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hart 13" descr="Bar chart showing proportion who think health service workers have a responsibility to assist patients with financial hardships. 49% this they do. Higher than the 44% in Sept '23">
            <a:extLst>
              <a:ext uri="{FF2B5EF4-FFF2-40B4-BE49-F238E27FC236}">
                <a16:creationId xmlns:a16="http://schemas.microsoft.com/office/drawing/2014/main" id="{C80B8131-8408-CBF2-2DB6-047A22A90664}"/>
              </a:ext>
            </a:extLst>
          </p:cNvPr>
          <p:cNvGraphicFramePr>
            <a:graphicFrameLocks/>
          </p:cNvGraphicFramePr>
          <p:nvPr>
            <p:extLst>
              <p:ext uri="{D42A27DB-BD31-4B8C-83A1-F6EECF244321}">
                <p14:modId xmlns:p14="http://schemas.microsoft.com/office/powerpoint/2010/main" val="4096922748"/>
              </p:ext>
            </p:extLst>
          </p:nvPr>
        </p:nvGraphicFramePr>
        <p:xfrm>
          <a:off x="7176763" y="1250771"/>
          <a:ext cx="4945023" cy="4799111"/>
        </p:xfrm>
        <a:graphic>
          <a:graphicData uri="http://schemas.openxmlformats.org/drawingml/2006/chart">
            <c:chart xmlns:c="http://schemas.openxmlformats.org/drawingml/2006/chart" xmlns:r="http://schemas.openxmlformats.org/officeDocument/2006/relationships" r:id="rId5"/>
          </a:graphicData>
        </a:graphic>
      </p:graphicFrame>
      <p:cxnSp>
        <p:nvCxnSpPr>
          <p:cNvPr id="15" name="Straight Connector 14">
            <a:extLst>
              <a:ext uri="{FF2B5EF4-FFF2-40B4-BE49-F238E27FC236}">
                <a16:creationId xmlns:a16="http://schemas.microsoft.com/office/drawing/2014/main" id="{43252918-2F47-F240-0D2D-709B2AB86B1F}"/>
              </a:ext>
              <a:ext uri="{C183D7F6-B498-43B3-948B-1728B52AA6E4}">
                <adec:decorative xmlns:adec="http://schemas.microsoft.com/office/drawing/2017/decorative" val="1"/>
              </a:ext>
            </a:extLst>
          </p:cNvPr>
          <p:cNvCxnSpPr>
            <a:cxnSpLocks/>
          </p:cNvCxnSpPr>
          <p:nvPr/>
        </p:nvCxnSpPr>
        <p:spPr>
          <a:xfrm>
            <a:off x="8307931" y="1401035"/>
            <a:ext cx="0" cy="4522112"/>
          </a:xfrm>
          <a:prstGeom prst="line">
            <a:avLst/>
          </a:prstGeom>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8F4A9E68-6AB0-4D51-AE80-1E43340FC2A7}"/>
              </a:ext>
            </a:extLst>
          </p:cNvPr>
          <p:cNvSpPr txBox="1"/>
          <p:nvPr/>
        </p:nvSpPr>
        <p:spPr>
          <a:xfrm>
            <a:off x="717846" y="5692314"/>
            <a:ext cx="3819831"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strike="noStrike" kern="1200" cap="none" spc="0" normalizeH="0" baseline="0" noProof="0" dirty="0">
                <a:ln>
                  <a:noFill/>
                </a:ln>
                <a:solidFill>
                  <a:srgbClr val="5C5B5A"/>
                </a:solidFill>
                <a:effectLst/>
                <a:uLnTx/>
                <a:uFillTx/>
                <a:latin typeface="Arial"/>
                <a:ea typeface="+mn-ea"/>
                <a:cs typeface="+mn-cs"/>
              </a:rPr>
              <a:t>My household income impacts my ability to access NHS health and social care services</a:t>
            </a:r>
          </a:p>
        </p:txBody>
      </p:sp>
      <p:sp>
        <p:nvSpPr>
          <p:cNvPr id="21" name="Right Brace 20">
            <a:extLst>
              <a:ext uri="{FF2B5EF4-FFF2-40B4-BE49-F238E27FC236}">
                <a16:creationId xmlns:a16="http://schemas.microsoft.com/office/drawing/2014/main" id="{761526C8-B881-DB43-637D-C18EA25EF76E}"/>
              </a:ext>
              <a:ext uri="{C183D7F6-B498-43B3-948B-1728B52AA6E4}">
                <adec:decorative xmlns:adec="http://schemas.microsoft.com/office/drawing/2017/decorative" val="1"/>
              </a:ext>
            </a:extLst>
          </p:cNvPr>
          <p:cNvSpPr/>
          <p:nvPr/>
        </p:nvSpPr>
        <p:spPr>
          <a:xfrm>
            <a:off x="3869682" y="1362473"/>
            <a:ext cx="153151" cy="979073"/>
          </a:xfrm>
          <a:prstGeom prst="rightBrace">
            <a:avLst/>
          </a:prstGeom>
          <a:ln w="19050">
            <a:solidFill>
              <a:srgbClr val="00969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sp>
        <p:nvSpPr>
          <p:cNvPr id="22" name="TextBox 21">
            <a:extLst>
              <a:ext uri="{FF2B5EF4-FFF2-40B4-BE49-F238E27FC236}">
                <a16:creationId xmlns:a16="http://schemas.microsoft.com/office/drawing/2014/main" id="{29DAD702-1605-EC9E-C26A-9D6E0BCB24D4}"/>
              </a:ext>
            </a:extLst>
          </p:cNvPr>
          <p:cNvSpPr txBox="1"/>
          <p:nvPr/>
        </p:nvSpPr>
        <p:spPr>
          <a:xfrm>
            <a:off x="3869683" y="1689576"/>
            <a:ext cx="681703" cy="307777"/>
          </a:xfrm>
          <a:prstGeom prst="rect">
            <a:avLst/>
          </a:prstGeom>
          <a:noFill/>
        </p:spPr>
        <p:txBody>
          <a:bodyPr wrap="square" rtlCol="0">
            <a:spAutoFit/>
          </a:bodyPr>
          <a:lstStyle/>
          <a:p>
            <a:pPr algn="ctr">
              <a:defRPr lang="en-US" sz="1400" b="0" i="0" u="none" strike="noStrike" kern="1200" baseline="0">
                <a:solidFill>
                  <a:srgbClr val="5C5B5A"/>
                </a:solidFill>
                <a:latin typeface="+mn-lt"/>
                <a:ea typeface="+mn-ea"/>
                <a:cs typeface="+mn-cs"/>
              </a:defRPr>
            </a:pPr>
            <a:r>
              <a:rPr lang="en-GB" sz="1400" b="1" dirty="0">
                <a:solidFill>
                  <a:srgbClr val="5C5B5A"/>
                </a:solidFill>
              </a:rPr>
              <a:t>24%</a:t>
            </a:r>
          </a:p>
        </p:txBody>
      </p:sp>
      <p:grpSp>
        <p:nvGrpSpPr>
          <p:cNvPr id="24" name="Group 23">
            <a:extLst>
              <a:ext uri="{FF2B5EF4-FFF2-40B4-BE49-F238E27FC236}">
                <a16:creationId xmlns:a16="http://schemas.microsoft.com/office/drawing/2014/main" id="{D4F5D58C-1CDC-FCD4-A33F-C70C5FD634B2}"/>
              </a:ext>
              <a:ext uri="{C183D7F6-B498-43B3-948B-1728B52AA6E4}">
                <adec:decorative xmlns:adec="http://schemas.microsoft.com/office/drawing/2017/decorative" val="1"/>
              </a:ext>
            </a:extLst>
          </p:cNvPr>
          <p:cNvGrpSpPr/>
          <p:nvPr/>
        </p:nvGrpSpPr>
        <p:grpSpPr>
          <a:xfrm>
            <a:off x="8997562" y="979064"/>
            <a:ext cx="3218483" cy="269304"/>
            <a:chOff x="229117" y="5927615"/>
            <a:chExt cx="3218483" cy="269304"/>
          </a:xfrm>
        </p:grpSpPr>
        <p:grpSp>
          <p:nvGrpSpPr>
            <p:cNvPr id="25" name="Group 24" descr="Green and Red arrows to signify when a statistic is significantly higher or lower than the previous survey.">
              <a:extLst>
                <a:ext uri="{FF2B5EF4-FFF2-40B4-BE49-F238E27FC236}">
                  <a16:creationId xmlns:a16="http://schemas.microsoft.com/office/drawing/2014/main" id="{83DBF0FF-C5FD-5BAA-227B-12B2D235CEC4}"/>
                </a:ext>
              </a:extLst>
            </p:cNvPr>
            <p:cNvGrpSpPr/>
            <p:nvPr/>
          </p:nvGrpSpPr>
          <p:grpSpPr>
            <a:xfrm>
              <a:off x="229117" y="5927615"/>
              <a:ext cx="3218483" cy="269304"/>
              <a:chOff x="520117" y="5772736"/>
              <a:chExt cx="3218483" cy="269304"/>
            </a:xfrm>
          </p:grpSpPr>
          <p:sp>
            <p:nvSpPr>
              <p:cNvPr id="29" name="Arrow: Down 28">
                <a:extLst>
                  <a:ext uri="{FF2B5EF4-FFF2-40B4-BE49-F238E27FC236}">
                    <a16:creationId xmlns:a16="http://schemas.microsoft.com/office/drawing/2014/main" id="{D4E49A4C-E734-E9B2-6AD6-886D525700EA}"/>
                  </a:ext>
                </a:extLst>
              </p:cNvPr>
              <p:cNvSpPr/>
              <p:nvPr/>
            </p:nvSpPr>
            <p:spPr>
              <a:xfrm rot="10800000">
                <a:off x="520117" y="5838560"/>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30" name="TextBox 29">
                <a:extLst>
                  <a:ext uri="{FF2B5EF4-FFF2-40B4-BE49-F238E27FC236}">
                    <a16:creationId xmlns:a16="http://schemas.microsoft.com/office/drawing/2014/main" id="{7348D70A-BEF0-0EDF-FD81-2F7B201F1D4A}"/>
                  </a:ext>
                </a:extLst>
              </p:cNvPr>
              <p:cNvSpPr txBox="1"/>
              <p:nvPr/>
            </p:nvSpPr>
            <p:spPr>
              <a:xfrm>
                <a:off x="884934" y="5772736"/>
                <a:ext cx="2853666" cy="26930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50" b="0" i="0" u="none" strike="noStrike" kern="1200" cap="none" spc="0" normalizeH="0" baseline="0" noProof="0" dirty="0">
                    <a:ln>
                      <a:noFill/>
                    </a:ln>
                    <a:solidFill>
                      <a:srgbClr val="5C5B5A"/>
                    </a:solidFill>
                    <a:effectLst/>
                    <a:uLnTx/>
                    <a:uFillTx/>
                    <a:latin typeface="Arial"/>
                    <a:ea typeface="+mn-ea"/>
                    <a:cs typeface="+mn-cs"/>
                  </a:rPr>
                  <a:t>Significantly higher/</a:t>
                </a:r>
                <a:r>
                  <a:rPr lang="en-GB" sz="1150" dirty="0">
                    <a:solidFill>
                      <a:srgbClr val="5C5B5A"/>
                    </a:solidFill>
                    <a:latin typeface="Arial"/>
                  </a:rPr>
                  <a:t>lower than Sept 2023</a:t>
                </a:r>
                <a:endParaRPr kumimoji="0" lang="en-GB" sz="1150" b="0" i="0" u="none" strike="noStrike" kern="1200" cap="none" spc="0" normalizeH="0" baseline="0" noProof="0" dirty="0">
                  <a:ln>
                    <a:noFill/>
                  </a:ln>
                  <a:solidFill>
                    <a:srgbClr val="5C5B5A"/>
                  </a:solidFill>
                  <a:effectLst/>
                  <a:uLnTx/>
                  <a:uFillTx/>
                  <a:latin typeface="Arial"/>
                  <a:ea typeface="+mn-ea"/>
                  <a:cs typeface="+mn-cs"/>
                </a:endParaRPr>
              </a:p>
            </p:txBody>
          </p:sp>
        </p:grpSp>
        <p:sp>
          <p:nvSpPr>
            <p:cNvPr id="28" name="Arrow: Down 27">
              <a:extLst>
                <a:ext uri="{FF2B5EF4-FFF2-40B4-BE49-F238E27FC236}">
                  <a16:creationId xmlns:a16="http://schemas.microsoft.com/office/drawing/2014/main" id="{37C3C336-C70C-14CF-AB1E-EF74D374FFAE}"/>
                </a:ext>
              </a:extLst>
            </p:cNvPr>
            <p:cNvSpPr/>
            <p:nvPr/>
          </p:nvSpPr>
          <p:spPr>
            <a:xfrm>
              <a:off x="443886" y="6007517"/>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sp>
        <p:nvSpPr>
          <p:cNvPr id="31" name="Arrow: Down 30">
            <a:extLst>
              <a:ext uri="{FF2B5EF4-FFF2-40B4-BE49-F238E27FC236}">
                <a16:creationId xmlns:a16="http://schemas.microsoft.com/office/drawing/2014/main" id="{E4C9E791-D53F-4BC9-8288-C5DA357CF9BD}"/>
              </a:ext>
              <a:ext uri="{C183D7F6-B498-43B3-948B-1728B52AA6E4}">
                <adec:decorative xmlns:adec="http://schemas.microsoft.com/office/drawing/2017/decorative" val="1"/>
              </a:ext>
            </a:extLst>
          </p:cNvPr>
          <p:cNvSpPr/>
          <p:nvPr/>
        </p:nvSpPr>
        <p:spPr>
          <a:xfrm rot="10800000">
            <a:off x="3595601" y="3564846"/>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33" name="TextBox 32">
            <a:extLst>
              <a:ext uri="{FF2B5EF4-FFF2-40B4-BE49-F238E27FC236}">
                <a16:creationId xmlns:a16="http://schemas.microsoft.com/office/drawing/2014/main" id="{40F4E466-B33F-4A69-15A5-B00EBD9E7FCB}"/>
              </a:ext>
            </a:extLst>
          </p:cNvPr>
          <p:cNvSpPr txBox="1"/>
          <p:nvPr/>
        </p:nvSpPr>
        <p:spPr>
          <a:xfrm>
            <a:off x="4489389" y="5692314"/>
            <a:ext cx="3819831"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strike="noStrike" kern="1200" cap="none" spc="0" normalizeH="0" baseline="0" noProof="0" dirty="0">
                <a:ln>
                  <a:noFill/>
                </a:ln>
                <a:solidFill>
                  <a:srgbClr val="5C5B5A"/>
                </a:solidFill>
                <a:effectLst/>
                <a:uLnTx/>
                <a:uFillTx/>
                <a:latin typeface="Arial"/>
                <a:ea typeface="+mn-ea"/>
                <a:cs typeface="+mn-cs"/>
              </a:rPr>
              <a:t>NHS health and social care services in GM have become more accessible to those facing financial hardships over the past two years</a:t>
            </a:r>
          </a:p>
        </p:txBody>
      </p:sp>
      <p:sp>
        <p:nvSpPr>
          <p:cNvPr id="37" name="Right Brace 36">
            <a:extLst>
              <a:ext uri="{FF2B5EF4-FFF2-40B4-BE49-F238E27FC236}">
                <a16:creationId xmlns:a16="http://schemas.microsoft.com/office/drawing/2014/main" id="{79D62D11-EBDA-6032-B8B5-77FD02FC819E}"/>
              </a:ext>
              <a:ext uri="{C183D7F6-B498-43B3-948B-1728B52AA6E4}">
                <adec:decorative xmlns:adec="http://schemas.microsoft.com/office/drawing/2017/decorative" val="1"/>
              </a:ext>
            </a:extLst>
          </p:cNvPr>
          <p:cNvSpPr/>
          <p:nvPr/>
        </p:nvSpPr>
        <p:spPr>
          <a:xfrm>
            <a:off x="6047969" y="1362473"/>
            <a:ext cx="153151" cy="979073"/>
          </a:xfrm>
          <a:prstGeom prst="rightBrace">
            <a:avLst/>
          </a:prstGeom>
          <a:ln w="19050">
            <a:solidFill>
              <a:srgbClr val="00969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sp>
        <p:nvSpPr>
          <p:cNvPr id="38" name="TextBox 37">
            <a:extLst>
              <a:ext uri="{FF2B5EF4-FFF2-40B4-BE49-F238E27FC236}">
                <a16:creationId xmlns:a16="http://schemas.microsoft.com/office/drawing/2014/main" id="{B3C32A3F-D3E5-811E-F9F8-7787D27E0683}"/>
              </a:ext>
            </a:extLst>
          </p:cNvPr>
          <p:cNvSpPr txBox="1"/>
          <p:nvPr/>
        </p:nvSpPr>
        <p:spPr>
          <a:xfrm>
            <a:off x="6047970" y="1689576"/>
            <a:ext cx="681703" cy="307777"/>
          </a:xfrm>
          <a:prstGeom prst="rect">
            <a:avLst/>
          </a:prstGeom>
          <a:noFill/>
        </p:spPr>
        <p:txBody>
          <a:bodyPr wrap="square" rtlCol="0">
            <a:spAutoFit/>
          </a:bodyPr>
          <a:lstStyle/>
          <a:p>
            <a:pPr algn="ctr">
              <a:defRPr lang="en-US" sz="1400" b="0" i="0" u="none" strike="noStrike" kern="1200" baseline="0">
                <a:solidFill>
                  <a:srgbClr val="5C5B5A"/>
                </a:solidFill>
                <a:latin typeface="+mn-lt"/>
                <a:ea typeface="+mn-ea"/>
                <a:cs typeface="+mn-cs"/>
              </a:defRPr>
            </a:pPr>
            <a:r>
              <a:rPr lang="en-GB" sz="1400" b="1" dirty="0">
                <a:solidFill>
                  <a:srgbClr val="5C5B5A"/>
                </a:solidFill>
              </a:rPr>
              <a:t>24%</a:t>
            </a:r>
          </a:p>
        </p:txBody>
      </p:sp>
      <p:sp>
        <p:nvSpPr>
          <p:cNvPr id="39" name="Right Brace 38">
            <a:extLst>
              <a:ext uri="{FF2B5EF4-FFF2-40B4-BE49-F238E27FC236}">
                <a16:creationId xmlns:a16="http://schemas.microsoft.com/office/drawing/2014/main" id="{571167F3-AF7F-2499-813A-76A9B0B744E2}"/>
              </a:ext>
              <a:ext uri="{C183D7F6-B498-43B3-948B-1728B52AA6E4}">
                <adec:decorative xmlns:adec="http://schemas.microsoft.com/office/drawing/2017/decorative" val="1"/>
              </a:ext>
            </a:extLst>
          </p:cNvPr>
          <p:cNvSpPr/>
          <p:nvPr/>
        </p:nvSpPr>
        <p:spPr>
          <a:xfrm>
            <a:off x="7541250" y="1362474"/>
            <a:ext cx="161697" cy="919252"/>
          </a:xfrm>
          <a:prstGeom prst="rightBrace">
            <a:avLst/>
          </a:prstGeom>
          <a:ln w="19050">
            <a:solidFill>
              <a:srgbClr val="00969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sp>
        <p:nvSpPr>
          <p:cNvPr id="40" name="TextBox 39">
            <a:extLst>
              <a:ext uri="{FF2B5EF4-FFF2-40B4-BE49-F238E27FC236}">
                <a16:creationId xmlns:a16="http://schemas.microsoft.com/office/drawing/2014/main" id="{ABAF40E7-FFEC-493F-60D1-FDEF98960732}"/>
              </a:ext>
            </a:extLst>
          </p:cNvPr>
          <p:cNvSpPr txBox="1"/>
          <p:nvPr/>
        </p:nvSpPr>
        <p:spPr>
          <a:xfrm>
            <a:off x="7541251" y="1663938"/>
            <a:ext cx="681703" cy="307777"/>
          </a:xfrm>
          <a:prstGeom prst="rect">
            <a:avLst/>
          </a:prstGeom>
          <a:noFill/>
        </p:spPr>
        <p:txBody>
          <a:bodyPr wrap="square" rtlCol="0">
            <a:spAutoFit/>
          </a:bodyPr>
          <a:lstStyle/>
          <a:p>
            <a:pPr algn="ctr">
              <a:defRPr lang="en-US" sz="1400" b="0" i="0" u="none" strike="noStrike" kern="1200" baseline="0">
                <a:solidFill>
                  <a:srgbClr val="5C5B5A"/>
                </a:solidFill>
                <a:latin typeface="+mn-lt"/>
                <a:ea typeface="+mn-ea"/>
                <a:cs typeface="+mn-cs"/>
              </a:defRPr>
            </a:pPr>
            <a:r>
              <a:rPr lang="en-GB" sz="1400" b="1" dirty="0">
                <a:solidFill>
                  <a:srgbClr val="5C5B5A"/>
                </a:solidFill>
              </a:rPr>
              <a:t>23%</a:t>
            </a:r>
          </a:p>
        </p:txBody>
      </p:sp>
      <p:sp>
        <p:nvSpPr>
          <p:cNvPr id="41" name="TextBox 40">
            <a:extLst>
              <a:ext uri="{FF2B5EF4-FFF2-40B4-BE49-F238E27FC236}">
                <a16:creationId xmlns:a16="http://schemas.microsoft.com/office/drawing/2014/main" id="{A9E6788C-CCD3-298C-CF94-415C4E92EDB3}"/>
              </a:ext>
            </a:extLst>
          </p:cNvPr>
          <p:cNvSpPr txBox="1"/>
          <p:nvPr/>
        </p:nvSpPr>
        <p:spPr>
          <a:xfrm>
            <a:off x="8331869" y="5679067"/>
            <a:ext cx="3819831"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strike="noStrike" kern="1200" cap="none" spc="0" normalizeH="0" baseline="0" noProof="0" dirty="0">
                <a:ln>
                  <a:noFill/>
                </a:ln>
                <a:solidFill>
                  <a:srgbClr val="5C5B5A"/>
                </a:solidFill>
                <a:effectLst/>
                <a:uLnTx/>
                <a:uFillTx/>
                <a:latin typeface="Arial"/>
                <a:ea typeface="+mn-ea"/>
                <a:cs typeface="+mn-cs"/>
              </a:rPr>
              <a:t>NHS health and social care professionals have a responsibility to assist patients regarding their financial hardships</a:t>
            </a:r>
          </a:p>
        </p:txBody>
      </p:sp>
      <p:sp>
        <p:nvSpPr>
          <p:cNvPr id="45" name="Right Brace 44">
            <a:extLst>
              <a:ext uri="{FF2B5EF4-FFF2-40B4-BE49-F238E27FC236}">
                <a16:creationId xmlns:a16="http://schemas.microsoft.com/office/drawing/2014/main" id="{FA655C59-1FF7-CCDF-3A02-5AF4DDF60B66}"/>
              </a:ext>
              <a:ext uri="{C183D7F6-B498-43B3-948B-1728B52AA6E4}">
                <adec:decorative xmlns:adec="http://schemas.microsoft.com/office/drawing/2017/decorative" val="1"/>
              </a:ext>
            </a:extLst>
          </p:cNvPr>
          <p:cNvSpPr/>
          <p:nvPr/>
        </p:nvSpPr>
        <p:spPr>
          <a:xfrm>
            <a:off x="9979450" y="1357539"/>
            <a:ext cx="166026" cy="1753127"/>
          </a:xfrm>
          <a:prstGeom prst="rightBrace">
            <a:avLst/>
          </a:prstGeom>
          <a:ln w="19050">
            <a:solidFill>
              <a:srgbClr val="00969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sp>
        <p:nvSpPr>
          <p:cNvPr id="46" name="TextBox 45">
            <a:extLst>
              <a:ext uri="{FF2B5EF4-FFF2-40B4-BE49-F238E27FC236}">
                <a16:creationId xmlns:a16="http://schemas.microsoft.com/office/drawing/2014/main" id="{B1DA5DCB-3517-C8F2-4082-0C1814599183}"/>
              </a:ext>
            </a:extLst>
          </p:cNvPr>
          <p:cNvSpPr txBox="1"/>
          <p:nvPr/>
        </p:nvSpPr>
        <p:spPr>
          <a:xfrm>
            <a:off x="9996543" y="2077748"/>
            <a:ext cx="681703" cy="307777"/>
          </a:xfrm>
          <a:prstGeom prst="rect">
            <a:avLst/>
          </a:prstGeom>
          <a:noFill/>
        </p:spPr>
        <p:txBody>
          <a:bodyPr wrap="square" rtlCol="0">
            <a:spAutoFit/>
          </a:bodyPr>
          <a:lstStyle/>
          <a:p>
            <a:pPr algn="ctr">
              <a:defRPr lang="en-US" sz="1400" b="0" i="0" u="none" strike="noStrike" kern="1200" baseline="0">
                <a:solidFill>
                  <a:srgbClr val="5C5B5A"/>
                </a:solidFill>
                <a:latin typeface="+mn-lt"/>
                <a:ea typeface="+mn-ea"/>
                <a:cs typeface="+mn-cs"/>
              </a:defRPr>
            </a:pPr>
            <a:r>
              <a:rPr lang="en-GB" sz="1400" b="1" dirty="0">
                <a:solidFill>
                  <a:srgbClr val="5C5B5A"/>
                </a:solidFill>
              </a:rPr>
              <a:t>44%</a:t>
            </a:r>
          </a:p>
        </p:txBody>
      </p:sp>
      <p:sp>
        <p:nvSpPr>
          <p:cNvPr id="47" name="Right Brace 46">
            <a:extLst>
              <a:ext uri="{FF2B5EF4-FFF2-40B4-BE49-F238E27FC236}">
                <a16:creationId xmlns:a16="http://schemas.microsoft.com/office/drawing/2014/main" id="{4BB80691-AA5F-CB13-3B5C-74C545EC2745}"/>
              </a:ext>
              <a:ext uri="{C183D7F6-B498-43B3-948B-1728B52AA6E4}">
                <adec:decorative xmlns:adec="http://schemas.microsoft.com/office/drawing/2017/decorative" val="1"/>
              </a:ext>
            </a:extLst>
          </p:cNvPr>
          <p:cNvSpPr/>
          <p:nvPr/>
        </p:nvSpPr>
        <p:spPr>
          <a:xfrm>
            <a:off x="11476139" y="1357539"/>
            <a:ext cx="156437" cy="1906952"/>
          </a:xfrm>
          <a:prstGeom prst="rightBrace">
            <a:avLst/>
          </a:prstGeom>
          <a:ln w="19050">
            <a:solidFill>
              <a:srgbClr val="00969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sp>
        <p:nvSpPr>
          <p:cNvPr id="48" name="TextBox 47">
            <a:extLst>
              <a:ext uri="{FF2B5EF4-FFF2-40B4-BE49-F238E27FC236}">
                <a16:creationId xmlns:a16="http://schemas.microsoft.com/office/drawing/2014/main" id="{79BA4271-ACE3-5498-0562-CB937859982A}"/>
              </a:ext>
            </a:extLst>
          </p:cNvPr>
          <p:cNvSpPr txBox="1"/>
          <p:nvPr/>
        </p:nvSpPr>
        <p:spPr>
          <a:xfrm>
            <a:off x="11493232" y="2154662"/>
            <a:ext cx="681703" cy="307777"/>
          </a:xfrm>
          <a:prstGeom prst="rect">
            <a:avLst/>
          </a:prstGeom>
          <a:noFill/>
        </p:spPr>
        <p:txBody>
          <a:bodyPr wrap="square" rtlCol="0">
            <a:spAutoFit/>
          </a:bodyPr>
          <a:lstStyle/>
          <a:p>
            <a:pPr algn="ctr">
              <a:defRPr lang="en-US" sz="1400" b="0" i="0" u="none" strike="noStrike" kern="1200" baseline="0">
                <a:solidFill>
                  <a:srgbClr val="5C5B5A"/>
                </a:solidFill>
                <a:latin typeface="+mn-lt"/>
                <a:ea typeface="+mn-ea"/>
                <a:cs typeface="+mn-cs"/>
              </a:defRPr>
            </a:pPr>
            <a:r>
              <a:rPr lang="en-GB" sz="1400" b="1" dirty="0">
                <a:solidFill>
                  <a:srgbClr val="5C5B5A"/>
                </a:solidFill>
              </a:rPr>
              <a:t>49%</a:t>
            </a:r>
          </a:p>
        </p:txBody>
      </p:sp>
      <p:sp>
        <p:nvSpPr>
          <p:cNvPr id="49" name="Arrow: Down 48">
            <a:extLst>
              <a:ext uri="{FF2B5EF4-FFF2-40B4-BE49-F238E27FC236}">
                <a16:creationId xmlns:a16="http://schemas.microsoft.com/office/drawing/2014/main" id="{EA5F7F90-2B34-F525-ED94-DCFACEF5D20A}"/>
              </a:ext>
              <a:ext uri="{C183D7F6-B498-43B3-948B-1728B52AA6E4}">
                <adec:decorative xmlns:adec="http://schemas.microsoft.com/office/drawing/2017/decorative" val="1"/>
              </a:ext>
            </a:extLst>
          </p:cNvPr>
          <p:cNvSpPr/>
          <p:nvPr/>
        </p:nvSpPr>
        <p:spPr>
          <a:xfrm rot="10800000">
            <a:off x="11988969" y="2191245"/>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50" name="Arrow: Down 49">
            <a:extLst>
              <a:ext uri="{FF2B5EF4-FFF2-40B4-BE49-F238E27FC236}">
                <a16:creationId xmlns:a16="http://schemas.microsoft.com/office/drawing/2014/main" id="{5D1DDD47-20C5-526B-0F28-294E5835B354}"/>
              </a:ext>
              <a:ext uri="{C183D7F6-B498-43B3-948B-1728B52AA6E4}">
                <adec:decorative xmlns:adec="http://schemas.microsoft.com/office/drawing/2017/decorative" val="1"/>
              </a:ext>
            </a:extLst>
          </p:cNvPr>
          <p:cNvSpPr/>
          <p:nvPr/>
        </p:nvSpPr>
        <p:spPr>
          <a:xfrm>
            <a:off x="11209877" y="4761612"/>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51" name="Arrow: Down 50">
            <a:extLst>
              <a:ext uri="{FF2B5EF4-FFF2-40B4-BE49-F238E27FC236}">
                <a16:creationId xmlns:a16="http://schemas.microsoft.com/office/drawing/2014/main" id="{6A3A966E-9D10-8136-4573-99C75CC5152F}"/>
              </a:ext>
              <a:ext uri="{C183D7F6-B498-43B3-948B-1728B52AA6E4}">
                <adec:decorative xmlns:adec="http://schemas.microsoft.com/office/drawing/2017/decorative" val="1"/>
              </a:ext>
            </a:extLst>
          </p:cNvPr>
          <p:cNvSpPr/>
          <p:nvPr/>
        </p:nvSpPr>
        <p:spPr>
          <a:xfrm>
            <a:off x="11209876" y="4353589"/>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23480216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3">
            <a:extLst>
              <a:ext uri="{FF2B5EF4-FFF2-40B4-BE49-F238E27FC236}">
                <a16:creationId xmlns:a16="http://schemas.microsoft.com/office/drawing/2014/main" id="{449F2028-4CEE-5A12-B3A6-0EEED010B720}"/>
              </a:ext>
            </a:extLst>
          </p:cNvPr>
          <p:cNvSpPr>
            <a:spLocks noGrp="1"/>
          </p:cNvSpPr>
          <p:nvPr>
            <p:ph type="title"/>
          </p:nvPr>
        </p:nvSpPr>
        <p:spPr>
          <a:xfrm>
            <a:off x="359757" y="164305"/>
            <a:ext cx="11483900" cy="553998"/>
          </a:xfrm>
        </p:spPr>
        <p:txBody>
          <a:bodyPr vert="horz" wrap="square" lIns="0" tIns="0" rIns="0" bIns="0" rtlCol="0" anchor="t" anchorCtr="0">
            <a:spAutoFit/>
          </a:bodyPr>
          <a:lstStyle/>
          <a:p>
            <a:pPr>
              <a:lnSpc>
                <a:spcPct val="100000"/>
              </a:lnSpc>
            </a:pPr>
            <a:r>
              <a:rPr lang="en-GB" sz="1800" b="1" dirty="0">
                <a:solidFill>
                  <a:srgbClr val="5C5B5A"/>
                </a:solidFill>
                <a:latin typeface="Arial"/>
                <a:ea typeface="+mn-ea"/>
                <a:cs typeface="+mn-cs"/>
              </a:rPr>
              <a:t>Those from within racialised communities and parents, especially of young children, are </a:t>
            </a:r>
            <a:r>
              <a:rPr lang="en-GB" sz="1800" b="1" dirty="0">
                <a:solidFill>
                  <a:srgbClr val="009690"/>
                </a:solidFill>
                <a:latin typeface="Arial"/>
                <a:ea typeface="+mn-ea"/>
                <a:cs typeface="+mn-cs"/>
              </a:rPr>
              <a:t>more likely to agree on poverty proofing statements</a:t>
            </a:r>
          </a:p>
        </p:txBody>
      </p:sp>
      <p:sp>
        <p:nvSpPr>
          <p:cNvPr id="8" name="Text Placeholder 7">
            <a:extLst>
              <a:ext uri="{FF2B5EF4-FFF2-40B4-BE49-F238E27FC236}">
                <a16:creationId xmlns:a16="http://schemas.microsoft.com/office/drawing/2014/main" id="{CA4B96AC-7507-17B4-5286-3A3BEE1B746F}"/>
              </a:ext>
            </a:extLst>
          </p:cNvPr>
          <p:cNvSpPr txBox="1">
            <a:spLocks/>
          </p:cNvSpPr>
          <p:nvPr/>
        </p:nvSpPr>
        <p:spPr>
          <a:xfrm>
            <a:off x="337120" y="821803"/>
            <a:ext cx="3797270" cy="530098"/>
          </a:xfrm>
          <a:prstGeom prst="rect">
            <a:avLst/>
          </a:prstGeom>
          <a:solidFill>
            <a:srgbClr val="5C5B5A"/>
          </a:solidFill>
          <a:ln>
            <a:solidFill>
              <a:srgbClr val="5C5B5A"/>
            </a:solidFill>
          </a:ln>
        </p:spPr>
        <p:txBody>
          <a:bodyPr vert="horz" lIns="91440" tIns="45720" rIns="91440" bIns="45720" rtlCol="0" anchor="ctr">
            <a:noAutofit/>
          </a:bodyPr>
          <a:lstStyle>
            <a:defPPr>
              <a:defRPr lang="en-US"/>
            </a:defPPr>
            <a:lvl1pPr indent="0" algn="ctr">
              <a:lnSpc>
                <a:spcPct val="100000"/>
              </a:lnSpc>
              <a:spcBef>
                <a:spcPts val="0"/>
              </a:spcBef>
              <a:buFont typeface="Arial" panose="020B0604020202020204" pitchFamily="34" charset="0"/>
              <a:buNone/>
              <a:defRPr sz="1200" b="1">
                <a:solidFill>
                  <a:srgbClr val="FFFFFF"/>
                </a:solidFill>
                <a:latin typeface="Aria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100" b="1" i="0" u="none" strike="noStrike" kern="1200" cap="none" spc="0" normalizeH="0" baseline="0" noProof="0" dirty="0">
                <a:ln>
                  <a:noFill/>
                </a:ln>
                <a:solidFill>
                  <a:prstClr val="white"/>
                </a:solidFill>
                <a:effectLst/>
                <a:uLnTx/>
                <a:uFillTx/>
                <a:latin typeface="Arial" panose="020B0604020202020204"/>
                <a:ea typeface="+mn-ea"/>
                <a:cs typeface="+mn-cs"/>
              </a:rPr>
              <a:t>% who agree </a:t>
            </a:r>
            <a:r>
              <a:rPr lang="en-GB" sz="1100" dirty="0">
                <a:solidFill>
                  <a:prstClr val="white"/>
                </a:solidFill>
                <a:latin typeface="Arial" panose="020B0604020202020204"/>
              </a:rPr>
              <a:t>their income impacts their ability to access NHS services </a:t>
            </a:r>
            <a:r>
              <a:rPr kumimoji="0" lang="en-GB" sz="1100" b="1" i="0" u="none" strike="noStrike" kern="1200" cap="none" spc="0" normalizeH="0" baseline="0" noProof="0" dirty="0">
                <a:ln>
                  <a:noFill/>
                </a:ln>
                <a:solidFill>
                  <a:prstClr val="white"/>
                </a:solidFill>
                <a:effectLst/>
                <a:uLnTx/>
                <a:uFillTx/>
                <a:latin typeface="Arial" panose="020B0604020202020204"/>
                <a:ea typeface="+mn-ea"/>
                <a:cs typeface="+mn-cs"/>
              </a:rPr>
              <a:t>compared to the GM average (24%), are higher among:</a:t>
            </a:r>
            <a:endParaRPr kumimoji="0" lang="en-GB" sz="1100" b="1" i="0" u="none" strike="noStrike" kern="1200" cap="none" spc="0" normalizeH="0" baseline="0" noProof="0" dirty="0">
              <a:ln>
                <a:noFill/>
              </a:ln>
              <a:solidFill>
                <a:srgbClr val="FFFFFF"/>
              </a:solidFill>
              <a:effectLst/>
              <a:uLnTx/>
              <a:uFillTx/>
              <a:latin typeface="Arial"/>
              <a:ea typeface="+mn-ea"/>
              <a:cs typeface="+mn-cs"/>
            </a:endParaRPr>
          </a:p>
        </p:txBody>
      </p:sp>
      <p:sp>
        <p:nvSpPr>
          <p:cNvPr id="9" name="Text Placeholder 4">
            <a:extLst>
              <a:ext uri="{FF2B5EF4-FFF2-40B4-BE49-F238E27FC236}">
                <a16:creationId xmlns:a16="http://schemas.microsoft.com/office/drawing/2014/main" id="{450F37F1-3B2D-71FA-66A9-C7F960E7FBD3}"/>
              </a:ext>
            </a:extLst>
          </p:cNvPr>
          <p:cNvSpPr txBox="1">
            <a:spLocks/>
          </p:cNvSpPr>
          <p:nvPr/>
        </p:nvSpPr>
        <p:spPr>
          <a:xfrm>
            <a:off x="338176" y="1352647"/>
            <a:ext cx="3797271" cy="4514580"/>
          </a:xfrm>
          <a:prstGeom prst="rect">
            <a:avLst/>
          </a:prstGeom>
          <a:ln>
            <a:solidFill>
              <a:srgbClr val="5C5B5A"/>
            </a:solidFill>
          </a:ln>
        </p:spPr>
        <p:txBody>
          <a:bodyPr vert="horz" lIns="91440" tIns="108000" rIns="91440" bIns="45720" numCol="1" spcCol="457200" rtlCol="0" anchor="t">
            <a:noAutofit/>
          </a:bodyPr>
          <a:lstStyle>
            <a:lvl1pPr marL="171450" indent="-171450" algn="l" defTabSz="914400" rtl="0" eaLnBrk="1" latinLnBrk="0" hangingPunct="1">
              <a:lnSpc>
                <a:spcPct val="100000"/>
              </a:lnSpc>
              <a:spcBef>
                <a:spcPts val="0"/>
              </a:spcBef>
              <a:spcAft>
                <a:spcPts val="600"/>
              </a:spcAft>
              <a:buFont typeface="Arial" panose="020B0604020202020204" pitchFamily="34" charset="0"/>
              <a:buChar char="•"/>
              <a:defRPr lang="en-US" sz="1600" kern="1200" dirty="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GB" sz="1200" b="1" i="0" u="none" strike="noStrike" kern="1200" cap="none" spc="0" normalizeH="0" baseline="0" noProof="0" dirty="0">
                <a:ln>
                  <a:noFill/>
                </a:ln>
                <a:solidFill>
                  <a:srgbClr val="009690"/>
                </a:solidFill>
                <a:effectLst/>
                <a:uLnTx/>
                <a:uFillTx/>
                <a:latin typeface="Arial"/>
                <a:cs typeface="Arial"/>
              </a:rPr>
              <a:t>Demographics:</a:t>
            </a:r>
            <a:endParaRPr lang="en-GB" sz="1200" b="1" i="0" u="none" strike="noStrike" kern="1200" cap="none" spc="0" normalizeH="0" baseline="0" noProof="0" dirty="0">
              <a:ln>
                <a:noFill/>
              </a:ln>
              <a:solidFill>
                <a:srgbClr val="009690"/>
              </a:solidFill>
              <a:effectLst/>
              <a:uLnTx/>
              <a:uFillTx/>
              <a:latin typeface="Arial"/>
              <a:cs typeface="Arial"/>
            </a:endParaRPr>
          </a:p>
          <a:p>
            <a:pPr marL="171450" indent="-171450">
              <a:spcAft>
                <a:spcPts val="400"/>
              </a:spcAft>
              <a:buFont typeface="Arial" panose="020B0604020202020204" pitchFamily="34" charset="0"/>
              <a:buChar char="•"/>
              <a:defRPr/>
            </a:pPr>
            <a:r>
              <a:rPr lang="en-GB" sz="1200" dirty="0">
                <a:solidFill>
                  <a:srgbClr val="5C5B5A"/>
                </a:solidFill>
                <a:latin typeface="Arial"/>
                <a:cs typeface="Arial"/>
              </a:rPr>
              <a:t>Black or black British respondents (51%)</a:t>
            </a:r>
          </a:p>
          <a:p>
            <a:pPr marL="171450" indent="-171450">
              <a:spcAft>
                <a:spcPts val="400"/>
              </a:spcAft>
              <a:buFont typeface="Arial" panose="020B0604020202020204" pitchFamily="34" charset="0"/>
              <a:buChar char="•"/>
              <a:defRPr/>
            </a:pPr>
            <a:r>
              <a:rPr lang="en-GB" sz="1200" dirty="0">
                <a:solidFill>
                  <a:srgbClr val="5C5B5A"/>
                </a:solidFill>
                <a:latin typeface="Arial"/>
                <a:cs typeface="Arial"/>
              </a:rPr>
              <a:t>Those with children under the age of 5 (37%)</a:t>
            </a:r>
          </a:p>
          <a:p>
            <a:pPr marL="171450" indent="-171450">
              <a:spcAft>
                <a:spcPts val="400"/>
              </a:spcAft>
              <a:buFont typeface="Arial" panose="020B0604020202020204" pitchFamily="34" charset="0"/>
              <a:buChar char="•"/>
              <a:defRPr/>
            </a:pPr>
            <a:r>
              <a:rPr lang="en-GB" sz="1200" dirty="0">
                <a:solidFill>
                  <a:srgbClr val="5C5B5A"/>
                </a:solidFill>
                <a:latin typeface="Arial"/>
                <a:cs typeface="Arial"/>
              </a:rPr>
              <a:t>Non-native speakers (37%)</a:t>
            </a:r>
          </a:p>
          <a:p>
            <a:pPr marL="171450" indent="-171450">
              <a:spcAft>
                <a:spcPts val="400"/>
              </a:spcAft>
              <a:buFont typeface="Arial" panose="020B0604020202020204" pitchFamily="34" charset="0"/>
              <a:buChar char="•"/>
              <a:defRPr/>
            </a:pPr>
            <a:r>
              <a:rPr lang="en-GB" sz="1200" dirty="0">
                <a:solidFill>
                  <a:srgbClr val="5C5B5A"/>
                </a:solidFill>
                <a:latin typeface="Arial"/>
                <a:cs typeface="Arial"/>
              </a:rPr>
              <a:t>Those with caring responsibilities (37%)</a:t>
            </a:r>
          </a:p>
          <a:p>
            <a:pPr marL="171450" indent="-171450">
              <a:spcAft>
                <a:spcPts val="400"/>
              </a:spcAft>
              <a:buFont typeface="Arial" panose="020B0604020202020204" pitchFamily="34" charset="0"/>
              <a:buChar char="•"/>
              <a:defRPr/>
            </a:pPr>
            <a:r>
              <a:rPr lang="en-GB" sz="1200" dirty="0">
                <a:solidFill>
                  <a:srgbClr val="5C5B5A"/>
                </a:solidFill>
                <a:latin typeface="Arial"/>
                <a:cs typeface="Arial"/>
              </a:rPr>
              <a:t>Those in part-time employment (37%)</a:t>
            </a:r>
          </a:p>
          <a:p>
            <a:pPr marL="171450" indent="-171450">
              <a:spcAft>
                <a:spcPts val="400"/>
              </a:spcAft>
              <a:buFont typeface="Arial" panose="020B0604020202020204" pitchFamily="34" charset="0"/>
              <a:buChar char="•"/>
              <a:defRPr/>
            </a:pPr>
            <a:r>
              <a:rPr lang="en-GB" sz="1200" dirty="0">
                <a:solidFill>
                  <a:srgbClr val="5C5B5A"/>
                </a:solidFill>
                <a:latin typeface="Arial"/>
                <a:cs typeface="Arial"/>
              </a:rPr>
              <a:t>Those aged between 25-34 (35%)</a:t>
            </a:r>
          </a:p>
          <a:p>
            <a:pPr marL="171450" indent="-171450">
              <a:spcAft>
                <a:spcPts val="400"/>
              </a:spcAft>
              <a:buFont typeface="Arial" panose="020B0604020202020204" pitchFamily="34" charset="0"/>
              <a:buChar char="•"/>
              <a:defRPr/>
            </a:pPr>
            <a:r>
              <a:rPr lang="en-GB" sz="1200" dirty="0">
                <a:solidFill>
                  <a:srgbClr val="5C5B5A"/>
                </a:solidFill>
                <a:latin typeface="Arial"/>
                <a:cs typeface="Arial"/>
              </a:rPr>
              <a:t>Those who have a condition that limits their activities by a lot (34%)</a:t>
            </a:r>
          </a:p>
          <a:p>
            <a:pPr marL="171450" indent="-171450">
              <a:spcAft>
                <a:spcPts val="400"/>
              </a:spcAft>
              <a:buFont typeface="Arial" panose="020B0604020202020204" pitchFamily="34" charset="0"/>
              <a:buChar char="•"/>
              <a:defRPr/>
            </a:pPr>
            <a:endParaRPr lang="en-GB" sz="1200" dirty="0">
              <a:solidFill>
                <a:srgbClr val="5C5B5A"/>
              </a:solidFill>
              <a:latin typeface="Arial"/>
              <a:cs typeface="Arial"/>
            </a:endParaRPr>
          </a:p>
          <a:p>
            <a:pPr marL="0" indent="0">
              <a:spcAft>
                <a:spcPts val="400"/>
              </a:spcAft>
              <a:buNone/>
              <a:defRPr/>
            </a:pPr>
            <a:r>
              <a:rPr kumimoji="0" lang="en-GB" sz="1200" b="1" i="0" u="none" strike="noStrike" kern="1200" cap="none" spc="0" normalizeH="0" baseline="0" noProof="0" dirty="0">
                <a:ln>
                  <a:noFill/>
                </a:ln>
                <a:solidFill>
                  <a:srgbClr val="009690"/>
                </a:solidFill>
                <a:effectLst/>
                <a:uLnTx/>
                <a:uFillTx/>
                <a:latin typeface="Arial"/>
                <a:cs typeface="Arial"/>
              </a:rPr>
              <a:t>Individual and/or family circumstance:</a:t>
            </a:r>
            <a:endParaRPr lang="en-GB" sz="1200" dirty="0">
              <a:solidFill>
                <a:srgbClr val="5C5B5A"/>
              </a:solidFill>
              <a:latin typeface="Arial"/>
              <a:cs typeface="Arial"/>
            </a:endParaRPr>
          </a:p>
          <a:p>
            <a:pPr>
              <a:spcAft>
                <a:spcPts val="400"/>
              </a:spcAft>
              <a:defRPr/>
            </a:pPr>
            <a:r>
              <a:rPr lang="en-GB" sz="1200" dirty="0">
                <a:solidFill>
                  <a:srgbClr val="5C5B5A"/>
                </a:solidFill>
                <a:latin typeface="Arial"/>
                <a:cs typeface="Arial"/>
              </a:rPr>
              <a:t>Those who have paid for a care package for themselves (61%) or for a family member (45%)</a:t>
            </a:r>
          </a:p>
          <a:p>
            <a:pPr>
              <a:spcAft>
                <a:spcPts val="400"/>
              </a:spcAft>
              <a:defRPr/>
            </a:pPr>
            <a:r>
              <a:rPr lang="en-GB" sz="1200" dirty="0">
                <a:solidFill>
                  <a:srgbClr val="5C5B5A"/>
                </a:solidFill>
                <a:latin typeface="Arial"/>
                <a:cs typeface="Arial"/>
              </a:rPr>
              <a:t>Those who have not eaten all day for lack of money (42%), or cut the size / skipped a meal (37%)</a:t>
            </a:r>
          </a:p>
          <a:p>
            <a:pPr>
              <a:spcAft>
                <a:spcPts val="400"/>
              </a:spcAft>
              <a:defRPr/>
            </a:pPr>
            <a:r>
              <a:rPr lang="en-GB" sz="1200" dirty="0">
                <a:solidFill>
                  <a:srgbClr val="5C5B5A"/>
                </a:solidFill>
                <a:latin typeface="Arial"/>
                <a:cs typeface="Arial"/>
              </a:rPr>
              <a:t>Those earning below the Real Living Wage (39%)</a:t>
            </a:r>
          </a:p>
          <a:p>
            <a:pPr>
              <a:spcAft>
                <a:spcPts val="400"/>
              </a:spcAft>
              <a:defRPr/>
            </a:pPr>
            <a:r>
              <a:rPr lang="en-GB" sz="1200" dirty="0">
                <a:solidFill>
                  <a:srgbClr val="5C5B5A"/>
                </a:solidFill>
                <a:latin typeface="Arial"/>
                <a:cs typeface="Arial"/>
              </a:rPr>
              <a:t>Those who find it difficult to pay their rent (36%)</a:t>
            </a:r>
          </a:p>
          <a:p>
            <a:pPr>
              <a:spcAft>
                <a:spcPts val="400"/>
              </a:spcAft>
              <a:defRPr/>
            </a:pPr>
            <a:r>
              <a:rPr lang="en-GB" sz="1200" dirty="0">
                <a:solidFill>
                  <a:srgbClr val="5C5B5A"/>
                </a:solidFill>
                <a:latin typeface="Arial"/>
                <a:cs typeface="Arial"/>
              </a:rPr>
              <a:t>Those renting from local authorities or councils (35%), or rent privately (34%)</a:t>
            </a:r>
          </a:p>
          <a:p>
            <a:pPr>
              <a:spcAft>
                <a:spcPts val="400"/>
              </a:spcAft>
              <a:defRPr/>
            </a:pPr>
            <a:endParaRPr lang="en-GB" sz="1200" dirty="0">
              <a:solidFill>
                <a:srgbClr val="5C5B5A"/>
              </a:solidFill>
              <a:latin typeface="Arial"/>
              <a:cs typeface="Arial"/>
            </a:endParaRP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kumimoji="0" lang="en-GB" sz="1200" b="0"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endParaRPr>
          </a:p>
        </p:txBody>
      </p:sp>
      <p:sp>
        <p:nvSpPr>
          <p:cNvPr id="10" name="Text Placeholder 7">
            <a:extLst>
              <a:ext uri="{FF2B5EF4-FFF2-40B4-BE49-F238E27FC236}">
                <a16:creationId xmlns:a16="http://schemas.microsoft.com/office/drawing/2014/main" id="{BE79A8E9-64E5-A3D8-F20A-F0F44542550A}"/>
              </a:ext>
            </a:extLst>
          </p:cNvPr>
          <p:cNvSpPr txBox="1">
            <a:spLocks/>
          </p:cNvSpPr>
          <p:nvPr/>
        </p:nvSpPr>
        <p:spPr>
          <a:xfrm>
            <a:off x="7953016" y="821803"/>
            <a:ext cx="3797270" cy="530098"/>
          </a:xfrm>
          <a:prstGeom prst="rect">
            <a:avLst/>
          </a:prstGeom>
          <a:solidFill>
            <a:srgbClr val="5C5B5A"/>
          </a:solidFill>
          <a:ln>
            <a:solidFill>
              <a:srgbClr val="5C5B5A"/>
            </a:solidFill>
          </a:ln>
        </p:spPr>
        <p:txBody>
          <a:bodyPr vert="horz" lIns="91440" tIns="45720" rIns="91440" bIns="45720" rtlCol="0" anchor="ctr">
            <a:noAutofit/>
          </a:bodyPr>
          <a:lstStyle>
            <a:defPPr>
              <a:defRPr lang="en-US"/>
            </a:defPPr>
            <a:lvl1pPr indent="0" algn="ctr">
              <a:lnSpc>
                <a:spcPct val="100000"/>
              </a:lnSpc>
              <a:spcBef>
                <a:spcPts val="0"/>
              </a:spcBef>
              <a:buFont typeface="Arial" panose="020B0604020202020204" pitchFamily="34" charset="0"/>
              <a:buNone/>
              <a:defRPr sz="1200" b="1">
                <a:solidFill>
                  <a:srgbClr val="FFFFFF"/>
                </a:solidFill>
                <a:latin typeface="Aria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100" b="1" i="0" u="none" strike="noStrike" kern="1200" cap="none" spc="0" normalizeH="0" baseline="0" noProof="0" dirty="0">
                <a:ln>
                  <a:noFill/>
                </a:ln>
                <a:solidFill>
                  <a:prstClr val="white"/>
                </a:solidFill>
                <a:effectLst/>
                <a:uLnTx/>
                <a:uFillTx/>
                <a:latin typeface="Arial" panose="020B0604020202020204"/>
                <a:ea typeface="+mn-ea"/>
                <a:cs typeface="+mn-cs"/>
              </a:rPr>
              <a:t>% who agree </a:t>
            </a:r>
            <a:r>
              <a:rPr kumimoji="0" lang="en-GB" sz="1100" b="1" i="0" u="none" strike="noStrike" kern="1200" cap="none" spc="0" normalizeH="0" baseline="0" noProof="0" dirty="0">
                <a:ln>
                  <a:noFill/>
                </a:ln>
                <a:solidFill>
                  <a:prstClr val="white"/>
                </a:solidFill>
                <a:effectLst/>
                <a:uLnTx/>
                <a:uFillTx/>
                <a:ea typeface="+mn-ea"/>
                <a:cs typeface="+mn-cs"/>
              </a:rPr>
              <a:t>NHS</a:t>
            </a:r>
            <a:r>
              <a:rPr lang="en-GB" sz="1100" dirty="0">
                <a:solidFill>
                  <a:prstClr val="white"/>
                </a:solidFill>
                <a:latin typeface="Arial" panose="020B0604020202020204"/>
              </a:rPr>
              <a:t> staff have a responsibility to help patients with financial hardships </a:t>
            </a:r>
            <a:r>
              <a:rPr kumimoji="0" lang="en-GB" sz="1100" b="1" i="0" u="none" strike="noStrike" kern="1200" cap="none" spc="0" normalizeH="0" baseline="0" noProof="0" dirty="0">
                <a:ln>
                  <a:noFill/>
                </a:ln>
                <a:solidFill>
                  <a:prstClr val="white"/>
                </a:solidFill>
                <a:effectLst/>
                <a:uLnTx/>
                <a:uFillTx/>
                <a:latin typeface="Arial" panose="020B0604020202020204"/>
                <a:ea typeface="+mn-ea"/>
                <a:cs typeface="+mn-cs"/>
              </a:rPr>
              <a:t>compared to the GM average (49%), are higher among:</a:t>
            </a:r>
            <a:endParaRPr kumimoji="0" lang="en-GB" sz="1100" b="1" i="0" u="none" strike="noStrike" kern="1200" cap="none" spc="0" normalizeH="0" baseline="0" noProof="0" dirty="0">
              <a:ln>
                <a:noFill/>
              </a:ln>
              <a:solidFill>
                <a:srgbClr val="FFFFFF"/>
              </a:solidFill>
              <a:effectLst/>
              <a:uLnTx/>
              <a:uFillTx/>
              <a:latin typeface="Arial"/>
              <a:ea typeface="+mn-ea"/>
              <a:cs typeface="+mn-cs"/>
            </a:endParaRPr>
          </a:p>
        </p:txBody>
      </p:sp>
      <p:sp>
        <p:nvSpPr>
          <p:cNvPr id="11" name="Text Placeholder 4">
            <a:extLst>
              <a:ext uri="{FF2B5EF4-FFF2-40B4-BE49-F238E27FC236}">
                <a16:creationId xmlns:a16="http://schemas.microsoft.com/office/drawing/2014/main" id="{B4CE1FF6-873A-A3A9-52C3-D0A9307AEB87}"/>
              </a:ext>
            </a:extLst>
          </p:cNvPr>
          <p:cNvSpPr txBox="1">
            <a:spLocks/>
          </p:cNvSpPr>
          <p:nvPr/>
        </p:nvSpPr>
        <p:spPr>
          <a:xfrm>
            <a:off x="7956186" y="1352647"/>
            <a:ext cx="3797271" cy="4514580"/>
          </a:xfrm>
          <a:prstGeom prst="rect">
            <a:avLst/>
          </a:prstGeom>
          <a:ln>
            <a:solidFill>
              <a:srgbClr val="5C5B5A"/>
            </a:solidFill>
          </a:ln>
        </p:spPr>
        <p:txBody>
          <a:bodyPr vert="horz" lIns="91440" tIns="108000" rIns="91440" bIns="45720" numCol="1" spcCol="457200" rtlCol="0">
            <a:noAutofit/>
          </a:bodyPr>
          <a:lstStyle>
            <a:lvl1pPr marL="171450" indent="-171450" algn="l" defTabSz="914400" rtl="0" eaLnBrk="1" latinLnBrk="0" hangingPunct="1">
              <a:lnSpc>
                <a:spcPct val="100000"/>
              </a:lnSpc>
              <a:spcBef>
                <a:spcPts val="0"/>
              </a:spcBef>
              <a:spcAft>
                <a:spcPts val="600"/>
              </a:spcAft>
              <a:buFont typeface="Arial" panose="020B0604020202020204" pitchFamily="34" charset="0"/>
              <a:buChar char="•"/>
              <a:defRPr lang="en-US" sz="1600" kern="1200" dirty="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400"/>
              </a:spcAft>
              <a:buNone/>
              <a:defRPr/>
            </a:pPr>
            <a:r>
              <a:rPr kumimoji="0" lang="en-GB" sz="1200" b="1" i="0" u="none" strike="noStrike" kern="1200" cap="none" spc="0" normalizeH="0" baseline="0" noProof="0" dirty="0">
                <a:ln>
                  <a:noFill/>
                </a:ln>
                <a:solidFill>
                  <a:srgbClr val="009690"/>
                </a:solidFill>
                <a:effectLst/>
                <a:uLnTx/>
                <a:uFillTx/>
                <a:latin typeface="Arial"/>
                <a:cs typeface="Arial"/>
              </a:rPr>
              <a:t>Demographics:</a:t>
            </a:r>
            <a:r>
              <a:rPr lang="en-GB" sz="1200" b="1" dirty="0">
                <a:solidFill>
                  <a:srgbClr val="009690"/>
                </a:solidFill>
                <a:latin typeface="Arial"/>
                <a:cs typeface="Arial"/>
              </a:rPr>
              <a:t> </a:t>
            </a:r>
            <a:endParaRPr lang="en-GB" sz="1200" dirty="0">
              <a:solidFill>
                <a:srgbClr val="009690"/>
              </a:solidFill>
              <a:latin typeface="Arial"/>
              <a:cs typeface="Arial"/>
            </a:endParaRPr>
          </a:p>
          <a:p>
            <a:pPr>
              <a:spcAft>
                <a:spcPts val="400"/>
              </a:spcAft>
              <a:defRPr/>
            </a:pPr>
            <a:r>
              <a:rPr lang="en-GB" sz="1200" dirty="0">
                <a:solidFill>
                  <a:srgbClr val="5C5B5A"/>
                </a:solidFill>
                <a:latin typeface="Arial"/>
                <a:cs typeface="Arial"/>
              </a:rPr>
              <a:t>Those with children at university (69%), or children aged 5-15-years-old (55%)</a:t>
            </a:r>
          </a:p>
          <a:p>
            <a:pPr>
              <a:spcAft>
                <a:spcPts val="400"/>
              </a:spcAft>
              <a:defRPr/>
            </a:pPr>
            <a:r>
              <a:rPr lang="en-GB" sz="1200" dirty="0">
                <a:solidFill>
                  <a:srgbClr val="5C5B5A"/>
                </a:solidFill>
                <a:latin typeface="Arial"/>
                <a:cs typeface="Arial"/>
              </a:rPr>
              <a:t>Bisexual respondents (68%)</a:t>
            </a:r>
          </a:p>
          <a:p>
            <a:pPr>
              <a:spcAft>
                <a:spcPts val="400"/>
              </a:spcAft>
              <a:defRPr/>
            </a:pPr>
            <a:r>
              <a:rPr lang="en-GB" sz="1200" dirty="0">
                <a:solidFill>
                  <a:srgbClr val="5C5B5A"/>
                </a:solidFill>
                <a:latin typeface="Arial"/>
                <a:cs typeface="Arial"/>
              </a:rPr>
              <a:t>Those with caring responsibilities (65%)</a:t>
            </a:r>
          </a:p>
          <a:p>
            <a:pPr>
              <a:spcAft>
                <a:spcPts val="400"/>
              </a:spcAft>
              <a:defRPr/>
            </a:pPr>
            <a:r>
              <a:rPr lang="en-GB" sz="1200" dirty="0">
                <a:solidFill>
                  <a:srgbClr val="5C5B5A"/>
                </a:solidFill>
                <a:latin typeface="Arial"/>
                <a:cs typeface="Arial"/>
              </a:rPr>
              <a:t>Those from within racialised communities (60%)</a:t>
            </a:r>
          </a:p>
          <a:p>
            <a:pPr>
              <a:spcAft>
                <a:spcPts val="400"/>
              </a:spcAft>
              <a:defRPr/>
            </a:pPr>
            <a:r>
              <a:rPr lang="en-GB" sz="1200" dirty="0">
                <a:solidFill>
                  <a:srgbClr val="5C5B5A"/>
                </a:solidFill>
                <a:latin typeface="Arial"/>
                <a:cs typeface="Arial"/>
              </a:rPr>
              <a:t>Respondents in Wigan (59%)</a:t>
            </a:r>
          </a:p>
          <a:p>
            <a:pPr>
              <a:spcAft>
                <a:spcPts val="400"/>
              </a:spcAft>
              <a:defRPr/>
            </a:pPr>
            <a:endParaRPr lang="en-GB" sz="1200" dirty="0">
              <a:solidFill>
                <a:srgbClr val="5C5B5A"/>
              </a:solidFill>
              <a:latin typeface="Arial"/>
              <a:cs typeface="Arial"/>
            </a:endParaRPr>
          </a:p>
          <a:p>
            <a:pPr marL="0" marR="0" lvl="0" indent="0" defTabSz="914400" rtl="0" eaLnBrk="1" fontAlgn="auto" latinLnBrk="0" hangingPunct="1">
              <a:lnSpc>
                <a:spcPct val="100000"/>
              </a:lnSpc>
              <a:spcBef>
                <a:spcPts val="0"/>
              </a:spcBef>
              <a:spcAft>
                <a:spcPts val="400"/>
              </a:spcAft>
              <a:buClrTx/>
              <a:buSzTx/>
              <a:buNone/>
              <a:tabLst/>
              <a:defRPr/>
            </a:pPr>
            <a:r>
              <a:rPr lang="en-GB" sz="1200" b="1" dirty="0">
                <a:solidFill>
                  <a:srgbClr val="009690"/>
                </a:solidFill>
                <a:latin typeface="Arial"/>
                <a:cs typeface="Arial"/>
              </a:rPr>
              <a:t>Individual and/or family circumstance:</a:t>
            </a:r>
          </a:p>
          <a:p>
            <a:pPr>
              <a:spcAft>
                <a:spcPts val="400"/>
              </a:spcAft>
              <a:defRPr/>
            </a:pPr>
            <a:r>
              <a:rPr lang="en-GB" sz="1200" dirty="0">
                <a:solidFill>
                  <a:srgbClr val="5C5B5A"/>
                </a:solidFill>
                <a:latin typeface="Arial"/>
                <a:cs typeface="Arial"/>
              </a:rPr>
              <a:t>Those who have paid for a care package for themselves (78%)</a:t>
            </a:r>
          </a:p>
          <a:p>
            <a:pPr>
              <a:spcAft>
                <a:spcPts val="200"/>
              </a:spcAft>
              <a:defRPr/>
            </a:pPr>
            <a:r>
              <a:rPr kumimoji="0" lang="en-GB" sz="1200" b="0" i="0" u="none" strike="noStrike" kern="1200" cap="none" spc="0" normalizeH="0" baseline="0" noProof="0" dirty="0">
                <a:ln>
                  <a:noFill/>
                </a:ln>
                <a:solidFill>
                  <a:srgbClr val="5C5B5A"/>
                </a:solidFill>
                <a:effectLst/>
                <a:uLnTx/>
                <a:uFillTx/>
                <a:latin typeface="Arial"/>
                <a:ea typeface="+mn-ea"/>
                <a:cs typeface="Arial"/>
              </a:rPr>
              <a:t>Those </a:t>
            </a:r>
            <a:r>
              <a:rPr kumimoji="0" lang="en-GB" sz="1200" b="0" i="0" u="none" strike="noStrike" kern="1200" cap="none" spc="0" normalizeH="0" baseline="0" noProof="0" dirty="0" err="1">
                <a:ln>
                  <a:noFill/>
                </a:ln>
                <a:solidFill>
                  <a:srgbClr val="5C5B5A"/>
                </a:solidFill>
                <a:effectLst/>
                <a:uLnTx/>
                <a:uFillTx/>
                <a:latin typeface="Arial"/>
                <a:ea typeface="+mn-ea"/>
                <a:cs typeface="Arial"/>
              </a:rPr>
              <a:t>wh</a:t>
            </a:r>
            <a:r>
              <a:rPr lang="en-GB" sz="1200" dirty="0">
                <a:solidFill>
                  <a:srgbClr val="5C5B5A"/>
                </a:solidFill>
                <a:latin typeface="Arial"/>
                <a:cs typeface="Arial"/>
              </a:rPr>
              <a:t>o have volunteered in the last year (58%); or been involved in groups or clubs in the last year (52%)</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Those who have the ability to save money in the next year (52%)</a:t>
            </a:r>
          </a:p>
        </p:txBody>
      </p:sp>
      <p:sp>
        <p:nvSpPr>
          <p:cNvPr id="2" name="Text Placeholder 1">
            <a:extLst>
              <a:ext uri="{FF2B5EF4-FFF2-40B4-BE49-F238E27FC236}">
                <a16:creationId xmlns:a16="http://schemas.microsoft.com/office/drawing/2014/main" id="{370A605A-28E8-8E5F-237B-1B3A0B6F859F}"/>
              </a:ext>
            </a:extLst>
          </p:cNvPr>
          <p:cNvSpPr txBox="1">
            <a:spLocks noGrp="1"/>
          </p:cNvSpPr>
          <p:nvPr>
            <p:ph type="body" sz="quarter" idx="11"/>
          </p:nvPr>
        </p:nvSpPr>
        <p:spPr>
          <a:xfrm>
            <a:off x="504694" y="5867227"/>
            <a:ext cx="4743145" cy="239298"/>
          </a:xfrm>
          <a:prstGeom prst="rect">
            <a:avLst/>
          </a:prstGeom>
          <a:noFill/>
        </p:spPr>
        <p:txBody>
          <a:bodyPr vert="horz" wrap="square" lIns="91440" tIns="45720" rIns="91440" bIns="45720" rtlCol="0" anchor="t">
            <a:spAutoFit/>
          </a:bodyPr>
          <a:lstStyle/>
          <a:p>
            <a:r>
              <a:rPr lang="en-GB" sz="1000" dirty="0">
                <a:solidFill>
                  <a:schemeClr val="bg1">
                    <a:lumMod val="50000"/>
                  </a:schemeClr>
                </a:solidFill>
                <a:latin typeface="Arial"/>
                <a:cs typeface="Arial"/>
              </a:rPr>
              <a:t> * Subgroup analysis uses data from S13</a:t>
            </a:r>
            <a:endParaRPr lang="en-GB" sz="1000" dirty="0">
              <a:solidFill>
                <a:schemeClr val="bg1">
                  <a:lumMod val="50000"/>
                </a:schemeClr>
              </a:solidFill>
              <a:latin typeface="Arial" panose="020B0604020202020204" pitchFamily="34" charset="0"/>
              <a:cs typeface="Arial" panose="020B0604020202020204" pitchFamily="34" charset="0"/>
            </a:endParaRPr>
          </a:p>
        </p:txBody>
      </p:sp>
      <p:sp>
        <p:nvSpPr>
          <p:cNvPr id="12" name="Text Placeholder 7">
            <a:extLst>
              <a:ext uri="{FF2B5EF4-FFF2-40B4-BE49-F238E27FC236}">
                <a16:creationId xmlns:a16="http://schemas.microsoft.com/office/drawing/2014/main" id="{2F6064C7-0941-6FF6-DA38-8F94BC51423C}"/>
              </a:ext>
            </a:extLst>
          </p:cNvPr>
          <p:cNvSpPr txBox="1">
            <a:spLocks/>
          </p:cNvSpPr>
          <p:nvPr/>
        </p:nvSpPr>
        <p:spPr>
          <a:xfrm>
            <a:off x="4145596" y="821803"/>
            <a:ext cx="3797270" cy="530098"/>
          </a:xfrm>
          <a:prstGeom prst="rect">
            <a:avLst/>
          </a:prstGeom>
          <a:solidFill>
            <a:srgbClr val="5C5B5A"/>
          </a:solidFill>
          <a:ln>
            <a:solidFill>
              <a:srgbClr val="5C5B5A"/>
            </a:solidFill>
          </a:ln>
        </p:spPr>
        <p:txBody>
          <a:bodyPr vert="horz" lIns="91440" tIns="45720" rIns="91440" bIns="45720" rtlCol="0" anchor="ctr">
            <a:noAutofit/>
          </a:bodyPr>
          <a:lstStyle>
            <a:defPPr>
              <a:defRPr lang="en-US"/>
            </a:defPPr>
            <a:lvl1pPr indent="0" algn="ctr">
              <a:lnSpc>
                <a:spcPct val="100000"/>
              </a:lnSpc>
              <a:spcBef>
                <a:spcPts val="0"/>
              </a:spcBef>
              <a:buFont typeface="Arial" panose="020B0604020202020204" pitchFamily="34" charset="0"/>
              <a:buNone/>
              <a:defRPr sz="1200" b="1">
                <a:solidFill>
                  <a:srgbClr val="FFFFFF"/>
                </a:solidFill>
                <a:latin typeface="Aria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100" b="1" i="0" u="none" strike="noStrike" kern="1200" cap="none" spc="0" normalizeH="0" baseline="0" noProof="0" dirty="0">
                <a:ln>
                  <a:noFill/>
                </a:ln>
                <a:solidFill>
                  <a:prstClr val="white"/>
                </a:solidFill>
                <a:effectLst/>
                <a:uLnTx/>
                <a:uFillTx/>
                <a:latin typeface="Arial" panose="020B0604020202020204"/>
                <a:ea typeface="+mn-ea"/>
                <a:cs typeface="+mn-cs"/>
              </a:rPr>
              <a:t>% who agree </a:t>
            </a:r>
            <a:r>
              <a:rPr kumimoji="0" lang="en-GB" sz="1100" b="1" i="0" u="none" strike="noStrike" kern="1200" cap="none" spc="0" normalizeH="0" baseline="0" noProof="0" dirty="0">
                <a:ln>
                  <a:noFill/>
                </a:ln>
                <a:solidFill>
                  <a:prstClr val="white"/>
                </a:solidFill>
                <a:effectLst/>
                <a:uLnTx/>
                <a:uFillTx/>
                <a:ea typeface="+mn-ea"/>
                <a:cs typeface="+mn-cs"/>
              </a:rPr>
              <a:t>NHS</a:t>
            </a:r>
            <a:r>
              <a:rPr lang="en-GB" sz="1100" dirty="0">
                <a:solidFill>
                  <a:prstClr val="white"/>
                </a:solidFill>
                <a:latin typeface="Arial" panose="020B0604020202020204"/>
              </a:rPr>
              <a:t> services have become more accessible to financially vulnerable </a:t>
            </a:r>
            <a:r>
              <a:rPr kumimoji="0" lang="en-GB" sz="1100" b="1" i="0" u="none" strike="noStrike" kern="1200" cap="none" spc="0" normalizeH="0" baseline="0" noProof="0" dirty="0">
                <a:ln>
                  <a:noFill/>
                </a:ln>
                <a:solidFill>
                  <a:prstClr val="white"/>
                </a:solidFill>
                <a:effectLst/>
                <a:uLnTx/>
                <a:uFillTx/>
                <a:latin typeface="Arial" panose="020B0604020202020204"/>
                <a:ea typeface="+mn-ea"/>
                <a:cs typeface="+mn-cs"/>
              </a:rPr>
              <a:t>compared to the GM average (23%), are higher among:</a:t>
            </a:r>
            <a:endParaRPr kumimoji="0" lang="en-GB" sz="1100" b="1" i="0" u="none" strike="noStrike" kern="1200" cap="none" spc="0" normalizeH="0" baseline="0" noProof="0" dirty="0">
              <a:ln>
                <a:noFill/>
              </a:ln>
              <a:solidFill>
                <a:srgbClr val="FFFFFF"/>
              </a:solidFill>
              <a:effectLst/>
              <a:uLnTx/>
              <a:uFillTx/>
              <a:latin typeface="Arial"/>
              <a:ea typeface="+mn-ea"/>
              <a:cs typeface="+mn-cs"/>
            </a:endParaRPr>
          </a:p>
        </p:txBody>
      </p:sp>
      <p:sp>
        <p:nvSpPr>
          <p:cNvPr id="13" name="Text Placeholder 4">
            <a:extLst>
              <a:ext uri="{FF2B5EF4-FFF2-40B4-BE49-F238E27FC236}">
                <a16:creationId xmlns:a16="http://schemas.microsoft.com/office/drawing/2014/main" id="{31C81C53-92E0-298C-FCF2-62F0DC7BC1E9}"/>
              </a:ext>
            </a:extLst>
          </p:cNvPr>
          <p:cNvSpPr txBox="1">
            <a:spLocks/>
          </p:cNvSpPr>
          <p:nvPr/>
        </p:nvSpPr>
        <p:spPr>
          <a:xfrm>
            <a:off x="4146652" y="1352647"/>
            <a:ext cx="3797271" cy="4514580"/>
          </a:xfrm>
          <a:prstGeom prst="rect">
            <a:avLst/>
          </a:prstGeom>
          <a:ln>
            <a:solidFill>
              <a:srgbClr val="5C5B5A"/>
            </a:solidFill>
          </a:ln>
        </p:spPr>
        <p:txBody>
          <a:bodyPr vert="horz" lIns="91440" tIns="108000" rIns="91440" bIns="45720" numCol="1" spcCol="457200" rtlCol="0">
            <a:noAutofit/>
          </a:bodyPr>
          <a:lstStyle>
            <a:lvl1pPr marL="171450" indent="-171450" algn="l" defTabSz="914400" rtl="0" eaLnBrk="1" latinLnBrk="0" hangingPunct="1">
              <a:lnSpc>
                <a:spcPct val="100000"/>
              </a:lnSpc>
              <a:spcBef>
                <a:spcPts val="0"/>
              </a:spcBef>
              <a:spcAft>
                <a:spcPts val="600"/>
              </a:spcAft>
              <a:buFont typeface="Arial" panose="020B0604020202020204" pitchFamily="34" charset="0"/>
              <a:buChar char="•"/>
              <a:defRPr lang="en-US" sz="1600" kern="1200" dirty="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400"/>
              </a:spcAft>
              <a:buNone/>
              <a:defRPr/>
            </a:pPr>
            <a:r>
              <a:rPr kumimoji="0" lang="en-GB" sz="1200" b="1" i="0" u="none" strike="noStrike" kern="1200" cap="none" spc="0" normalizeH="0" baseline="0" noProof="0" dirty="0">
                <a:ln>
                  <a:noFill/>
                </a:ln>
                <a:solidFill>
                  <a:srgbClr val="009690"/>
                </a:solidFill>
                <a:effectLst/>
                <a:uLnTx/>
                <a:uFillTx/>
                <a:latin typeface="Arial"/>
                <a:cs typeface="Arial"/>
              </a:rPr>
              <a:t>Demographics:</a:t>
            </a:r>
            <a:r>
              <a:rPr lang="en-GB" sz="1200" b="1" dirty="0">
                <a:solidFill>
                  <a:srgbClr val="009690"/>
                </a:solidFill>
                <a:latin typeface="Arial"/>
                <a:cs typeface="Arial"/>
              </a:rPr>
              <a:t> </a:t>
            </a:r>
            <a:endParaRPr lang="en-GB" sz="1200" dirty="0">
              <a:solidFill>
                <a:srgbClr val="009690"/>
              </a:solidFill>
              <a:latin typeface="Arial"/>
              <a:cs typeface="Arial"/>
            </a:endParaRPr>
          </a:p>
          <a:p>
            <a:pPr>
              <a:spcAft>
                <a:spcPts val="400"/>
              </a:spcAft>
              <a:defRPr/>
            </a:pPr>
            <a:r>
              <a:rPr lang="en-GB" sz="1200" dirty="0">
                <a:solidFill>
                  <a:srgbClr val="5C5B5A"/>
                </a:solidFill>
                <a:latin typeface="Arial"/>
                <a:cs typeface="Arial"/>
              </a:rPr>
              <a:t>Those from within racialised communities (40%), including Black or Black British respondents (46%) or Asian or Asian British respondents (39%)</a:t>
            </a:r>
          </a:p>
          <a:p>
            <a:pPr>
              <a:spcAft>
                <a:spcPts val="400"/>
              </a:spcAft>
              <a:defRPr/>
            </a:pPr>
            <a:r>
              <a:rPr lang="en-GB" sz="1200" dirty="0">
                <a:solidFill>
                  <a:srgbClr val="5C5B5A"/>
                </a:solidFill>
                <a:latin typeface="Arial"/>
                <a:cs typeface="Arial"/>
              </a:rPr>
              <a:t>Bisexual respondents (40%)</a:t>
            </a:r>
          </a:p>
          <a:p>
            <a:pPr>
              <a:spcAft>
                <a:spcPts val="400"/>
              </a:spcAft>
              <a:defRPr/>
            </a:pPr>
            <a:r>
              <a:rPr lang="en-GB" sz="1200" dirty="0">
                <a:solidFill>
                  <a:srgbClr val="5C5B5A"/>
                </a:solidFill>
                <a:latin typeface="Arial"/>
                <a:cs typeface="Arial"/>
              </a:rPr>
              <a:t>Those with children under the age of 5 (36%)</a:t>
            </a:r>
          </a:p>
          <a:p>
            <a:pPr>
              <a:spcAft>
                <a:spcPts val="400"/>
              </a:spcAft>
              <a:defRPr/>
            </a:pPr>
            <a:r>
              <a:rPr lang="en-GB" sz="1200" dirty="0">
                <a:solidFill>
                  <a:srgbClr val="5C5B5A"/>
                </a:solidFill>
                <a:latin typeface="Arial"/>
                <a:cs typeface="Arial"/>
              </a:rPr>
              <a:t>Non-native speakers (36%)</a:t>
            </a:r>
          </a:p>
          <a:p>
            <a:pPr>
              <a:spcAft>
                <a:spcPts val="400"/>
              </a:spcAft>
              <a:defRPr/>
            </a:pPr>
            <a:r>
              <a:rPr lang="en-GB" sz="1200" dirty="0">
                <a:solidFill>
                  <a:srgbClr val="5C5B5A"/>
                </a:solidFill>
                <a:latin typeface="Arial"/>
                <a:cs typeface="Arial"/>
              </a:rPr>
              <a:t>Those aged between 25-34 (34%); or 18-24 (32%)</a:t>
            </a:r>
          </a:p>
          <a:p>
            <a:pPr>
              <a:spcAft>
                <a:spcPts val="400"/>
              </a:spcAft>
              <a:defRPr/>
            </a:pPr>
            <a:endParaRPr lang="en-GB" sz="1200" dirty="0">
              <a:solidFill>
                <a:srgbClr val="5C5B5A"/>
              </a:solidFill>
              <a:latin typeface="Arial"/>
              <a:cs typeface="Arial"/>
            </a:endParaRPr>
          </a:p>
          <a:p>
            <a:pPr marL="0" marR="0" lvl="0" indent="0" defTabSz="914400" rtl="0" eaLnBrk="1" fontAlgn="auto" latinLnBrk="0" hangingPunct="1">
              <a:lnSpc>
                <a:spcPct val="100000"/>
              </a:lnSpc>
              <a:spcBef>
                <a:spcPts val="0"/>
              </a:spcBef>
              <a:spcAft>
                <a:spcPts val="400"/>
              </a:spcAft>
              <a:buClrTx/>
              <a:buSzTx/>
              <a:buNone/>
              <a:tabLst/>
              <a:defRPr/>
            </a:pPr>
            <a:r>
              <a:rPr lang="en-GB" sz="1200" b="1" dirty="0">
                <a:solidFill>
                  <a:srgbClr val="009690"/>
                </a:solidFill>
                <a:latin typeface="Arial"/>
                <a:cs typeface="Arial"/>
              </a:rPr>
              <a:t>Individual and/or family circumstance:</a:t>
            </a:r>
          </a:p>
          <a:p>
            <a:pPr>
              <a:spcAft>
                <a:spcPts val="400"/>
              </a:spcAft>
              <a:defRPr/>
            </a:pPr>
            <a:r>
              <a:rPr lang="en-GB" sz="1200" dirty="0">
                <a:solidFill>
                  <a:srgbClr val="5C5B5A"/>
                </a:solidFill>
                <a:latin typeface="Arial"/>
                <a:cs typeface="Arial"/>
              </a:rPr>
              <a:t>Those who have paid for a care package for themselves (62%) or for a family member (44%)</a:t>
            </a:r>
          </a:p>
          <a:p>
            <a:pPr>
              <a:spcAft>
                <a:spcPts val="400"/>
              </a:spcAft>
              <a:defRPr/>
            </a:pPr>
            <a:r>
              <a:rPr lang="en-GB" sz="1200" dirty="0">
                <a:solidFill>
                  <a:srgbClr val="5C5B5A"/>
                </a:solidFill>
                <a:latin typeface="Arial"/>
                <a:cs typeface="Arial"/>
              </a:rPr>
              <a:t>Those who have not eaten all day for lack of money (38%), or cut the size / skipped a meal (32%)</a:t>
            </a:r>
          </a:p>
          <a:p>
            <a:pPr>
              <a:spcAft>
                <a:spcPts val="200"/>
              </a:spcAft>
              <a:defRPr/>
            </a:pPr>
            <a:r>
              <a:rPr lang="en-GB" sz="1200" dirty="0">
                <a:solidFill>
                  <a:srgbClr val="5C5B5A"/>
                </a:solidFill>
                <a:latin typeface="Arial"/>
                <a:cs typeface="Arial"/>
              </a:rPr>
              <a:t>Those renting from local authorities or councils (33%)</a:t>
            </a:r>
          </a:p>
          <a:p>
            <a:pPr>
              <a:spcAft>
                <a:spcPts val="200"/>
              </a:spcAft>
              <a:defRPr/>
            </a:pPr>
            <a:r>
              <a:rPr kumimoji="0" lang="en-GB" sz="1200" b="0" i="0" u="none" strike="noStrike" kern="1200" cap="none" spc="0" normalizeH="0" baseline="0" noProof="0" dirty="0">
                <a:ln>
                  <a:noFill/>
                </a:ln>
                <a:solidFill>
                  <a:srgbClr val="5C5B5A"/>
                </a:solidFill>
                <a:effectLst/>
                <a:uLnTx/>
                <a:uFillTx/>
                <a:latin typeface="Arial"/>
                <a:ea typeface="+mn-ea"/>
                <a:cs typeface="Arial"/>
              </a:rPr>
              <a:t>Those</a:t>
            </a:r>
            <a:r>
              <a:rPr lang="en-GB" sz="1200" dirty="0">
                <a:solidFill>
                  <a:srgbClr val="5C5B5A"/>
                </a:solidFill>
                <a:latin typeface="Arial"/>
                <a:cs typeface="Arial"/>
              </a:rPr>
              <a:t> with high levels of hopefulness (33%)</a:t>
            </a:r>
          </a:p>
          <a:p>
            <a:pPr>
              <a:spcAft>
                <a:spcPts val="200"/>
              </a:spcAft>
              <a:defRPr/>
            </a:pPr>
            <a:r>
              <a:rPr kumimoji="0" lang="en-GB" sz="1200" b="0" i="0" u="none" strike="noStrike" kern="1200" cap="none" spc="0" normalizeH="0" baseline="0" noProof="0" dirty="0">
                <a:ln>
                  <a:noFill/>
                </a:ln>
                <a:solidFill>
                  <a:srgbClr val="5C5B5A"/>
                </a:solidFill>
                <a:effectLst/>
                <a:uLnTx/>
                <a:uFillTx/>
                <a:latin typeface="Arial"/>
                <a:ea typeface="+mn-ea"/>
                <a:cs typeface="Arial"/>
              </a:rPr>
              <a:t>Those </a:t>
            </a:r>
            <a:r>
              <a:rPr kumimoji="0" lang="en-GB" sz="1200" b="0" i="0" u="none" strike="noStrike" kern="1200" cap="none" spc="0" normalizeH="0" baseline="0" noProof="0" dirty="0" err="1">
                <a:ln>
                  <a:noFill/>
                </a:ln>
                <a:solidFill>
                  <a:srgbClr val="5C5B5A"/>
                </a:solidFill>
                <a:effectLst/>
                <a:uLnTx/>
                <a:uFillTx/>
                <a:latin typeface="Arial"/>
                <a:ea typeface="+mn-ea"/>
                <a:cs typeface="Arial"/>
              </a:rPr>
              <a:t>wh</a:t>
            </a:r>
            <a:r>
              <a:rPr lang="en-GB" sz="1200" dirty="0">
                <a:solidFill>
                  <a:srgbClr val="5C5B5A"/>
                </a:solidFill>
                <a:latin typeface="Arial"/>
                <a:cs typeface="Arial"/>
              </a:rPr>
              <a:t>o have volunteered in the last year (32%)</a:t>
            </a:r>
          </a:p>
          <a:p>
            <a:pPr>
              <a:spcAft>
                <a:spcPts val="200"/>
              </a:spcAft>
              <a:defRPr/>
            </a:pPr>
            <a:r>
              <a:rPr kumimoji="0" lang="en-GB" sz="1200" b="0" i="0" u="none" strike="noStrike" kern="1200" cap="none" spc="0" normalizeH="0" baseline="0" noProof="0" dirty="0">
                <a:ln>
                  <a:noFill/>
                </a:ln>
                <a:solidFill>
                  <a:srgbClr val="5C5B5A"/>
                </a:solidFill>
                <a:effectLst/>
                <a:uLnTx/>
                <a:uFillTx/>
                <a:latin typeface="Arial"/>
                <a:ea typeface="+mn-ea"/>
                <a:cs typeface="Arial"/>
              </a:rPr>
              <a:t>Those who have </a:t>
            </a:r>
            <a:r>
              <a:rPr lang="en-GB" sz="1200" dirty="0">
                <a:solidFill>
                  <a:srgbClr val="5C5B5A"/>
                </a:solidFill>
                <a:latin typeface="Arial"/>
                <a:cs typeface="Arial"/>
              </a:rPr>
              <a:t>had a negative impact on their physical health (31%)</a:t>
            </a:r>
            <a:endParaRPr kumimoji="0" lang="en-GB" sz="1200" b="0"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endParaRPr>
          </a:p>
        </p:txBody>
      </p:sp>
      <p:sp>
        <p:nvSpPr>
          <p:cNvPr id="14" name="Footer Placeholder 4">
            <a:extLst>
              <a:ext uri="{FF2B5EF4-FFF2-40B4-BE49-F238E27FC236}">
                <a16:creationId xmlns:a16="http://schemas.microsoft.com/office/drawing/2014/main" id="{C00E8B8B-D126-43B8-E841-14B2452927BC}"/>
              </a:ext>
            </a:extLst>
          </p:cNvPr>
          <p:cNvSpPr txBox="1">
            <a:spLocks/>
          </p:cNvSpPr>
          <p:nvPr/>
        </p:nvSpPr>
        <p:spPr>
          <a:xfrm>
            <a:off x="575406" y="6169149"/>
            <a:ext cx="11185333" cy="509390"/>
          </a:xfrm>
          <a:prstGeom prst="rect">
            <a:avLst/>
          </a:prstGeo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sz="1000" dirty="0">
                <a:solidFill>
                  <a:srgbClr val="FFFFFF">
                    <a:lumMod val="50000"/>
                  </a:srgbClr>
                </a:solidFill>
                <a:latin typeface="Arial" panose="020B0604020202020204" pitchFamily="34" charset="0"/>
                <a:cs typeface="Arial" panose="020B0604020202020204" pitchFamily="34" charset="0"/>
              </a:rPr>
              <a:t>P1. To what extent do you agree or disagree with the following statements?</a:t>
            </a:r>
          </a:p>
          <a:p>
            <a:pPr>
              <a:defRPr/>
            </a:pPr>
            <a:r>
              <a:rPr lang="en-GB" sz="1000" dirty="0">
                <a:solidFill>
                  <a:srgbClr val="FFFFFF">
                    <a:lumMod val="50000"/>
                  </a:srgbClr>
                </a:solidFill>
                <a:latin typeface="Arial" panose="020B0604020202020204" pitchFamily="34" charset="0"/>
                <a:cs typeface="Arial" panose="020B0604020202020204" pitchFamily="34" charset="0"/>
              </a:rPr>
              <a:t>Base: Survey 13, 1540</a:t>
            </a:r>
          </a:p>
        </p:txBody>
      </p:sp>
      <p:sp>
        <p:nvSpPr>
          <p:cNvPr id="15" name="Slide Number Placeholder 4">
            <a:extLst>
              <a:ext uri="{FF2B5EF4-FFF2-40B4-BE49-F238E27FC236}">
                <a16:creationId xmlns:a16="http://schemas.microsoft.com/office/drawing/2014/main" id="{71CD4A13-2388-4E9D-B068-EF5F96891D42}"/>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29</a:t>
            </a:fld>
            <a:endParaRPr kumimoji="0" lang="en-GB" sz="1800" b="0" i="0" u="none" strike="noStrike" kern="1200" cap="none" spc="0" normalizeH="0" baseline="0" noProof="0" dirty="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12060533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0977" y="1411200"/>
            <a:ext cx="5495023" cy="1728000"/>
          </a:xfrm>
        </p:spPr>
        <p:txBody>
          <a:bodyPr anchor="t">
            <a:normAutofit/>
          </a:bodyPr>
          <a:lstStyle/>
          <a:p>
            <a:r>
              <a:rPr lang="en-GB" sz="4400" b="1">
                <a:latin typeface="Arial" panose="020B0604020202020204" pitchFamily="34" charset="0"/>
                <a:cs typeface="Arial" panose="020B0604020202020204" pitchFamily="34" charset="0"/>
              </a:rPr>
              <a:t>Introduction and methodology</a:t>
            </a:r>
          </a:p>
        </p:txBody>
      </p:sp>
      <p:sp>
        <p:nvSpPr>
          <p:cNvPr id="5" name="Slide Number Placeholder 4">
            <a:extLst>
              <a:ext uri="{C183D7F6-B498-43B3-948B-1728B52AA6E4}">
                <adec:decorative xmlns:adec="http://schemas.microsoft.com/office/drawing/2017/decorative" val="1"/>
              </a:ext>
            </a:extLst>
          </p:cNvPr>
          <p:cNvSpPr>
            <a:spLocks noGrp="1"/>
          </p:cNvSpPr>
          <p:nvPr>
            <p:ph type="sldNum" sz="quarter" idx="4294967295"/>
          </p:nvPr>
        </p:nvSpPr>
        <p:spPr>
          <a:xfrm>
            <a:off x="11709400" y="6400800"/>
            <a:ext cx="482600" cy="276225"/>
          </a:xfrm>
          <a:prstGeom prst="rect">
            <a:avLst/>
          </a:prstGeom>
        </p:spPr>
        <p:txBody>
          <a:bodyPr/>
          <a:lstStyle/>
          <a:p>
            <a:fld id="{FD5D5F4F-603C-4AB0-922F-C42AF3B2CB87}" type="slidenum">
              <a:rPr lang="en-GB" smtClean="0"/>
              <a:pPr/>
              <a:t>3</a:t>
            </a:fld>
            <a:endParaRPr lang="en-GB"/>
          </a:p>
        </p:txBody>
      </p:sp>
      <p:graphicFrame>
        <p:nvGraphicFramePr>
          <p:cNvPr id="3" name="Table 5">
            <a:extLst>
              <a:ext uri="{FF2B5EF4-FFF2-40B4-BE49-F238E27FC236}">
                <a16:creationId xmlns:a16="http://schemas.microsoft.com/office/drawing/2014/main" id="{79832960-B9FF-4D3E-BC48-91C229498074}"/>
              </a:ext>
            </a:extLst>
          </p:cNvPr>
          <p:cNvGraphicFramePr>
            <a:graphicFrameLocks noGrp="1"/>
          </p:cNvGraphicFramePr>
          <p:nvPr>
            <p:extLst>
              <p:ext uri="{D42A27DB-BD31-4B8C-83A1-F6EECF244321}">
                <p14:modId xmlns:p14="http://schemas.microsoft.com/office/powerpoint/2010/main" val="164065298"/>
              </p:ext>
            </p:extLst>
          </p:nvPr>
        </p:nvGraphicFramePr>
        <p:xfrm>
          <a:off x="590400" y="3718800"/>
          <a:ext cx="4922633" cy="864000"/>
        </p:xfrm>
        <a:graphic>
          <a:graphicData uri="http://schemas.openxmlformats.org/drawingml/2006/table">
            <a:tbl>
              <a:tblPr firstRow="1" bandRow="1">
                <a:tableStyleId>{5C22544A-7EE6-4342-B048-85BDC9FD1C3A}</a:tableStyleId>
              </a:tblPr>
              <a:tblGrid>
                <a:gridCol w="3791184">
                  <a:extLst>
                    <a:ext uri="{9D8B030D-6E8A-4147-A177-3AD203B41FA5}">
                      <a16:colId xmlns:a16="http://schemas.microsoft.com/office/drawing/2014/main" val="4846203"/>
                    </a:ext>
                  </a:extLst>
                </a:gridCol>
                <a:gridCol w="1131449">
                  <a:extLst>
                    <a:ext uri="{9D8B030D-6E8A-4147-A177-3AD203B41FA5}">
                      <a16:colId xmlns:a16="http://schemas.microsoft.com/office/drawing/2014/main" val="4277008826"/>
                    </a:ext>
                  </a:extLst>
                </a:gridCol>
              </a:tblGrid>
              <a:tr h="288000">
                <a:tc>
                  <a:txBody>
                    <a:bodyPr/>
                    <a:lstStyle/>
                    <a:p>
                      <a:r>
                        <a:rPr lang="en-GB" sz="1400" b="1">
                          <a:solidFill>
                            <a:schemeClr val="bg1"/>
                          </a:solidFill>
                          <a:latin typeface="Arial"/>
                          <a:cs typeface="Arial"/>
                        </a:rPr>
                        <a:t>Background</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a:solidFill>
                            <a:schemeClr val="bg1"/>
                          </a:solidFill>
                          <a:latin typeface="Arial"/>
                          <a:cs typeface="Arial"/>
                          <a:hlinkClick r:id="rId3" action="ppaction://hlinksldjump">
                            <a:extLst>
                              <a:ext uri="{A12FA001-AC4F-418D-AE19-62706E023703}">
                                <ahyp:hlinkClr xmlns:ahyp="http://schemas.microsoft.com/office/drawing/2018/hyperlinkcolor" val="tx"/>
                              </a:ext>
                            </a:extLst>
                          </a:hlinkClick>
                        </a:rPr>
                        <a:t>page 4</a:t>
                      </a:r>
                      <a:endParaRPr lang="en-GB" sz="1400" b="1" u="sng">
                        <a:solidFill>
                          <a:schemeClr val="bg1"/>
                        </a:solidFill>
                        <a:latin typeface="Arial"/>
                        <a:cs typeface="Aria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89449144"/>
                  </a:ext>
                </a:extLst>
              </a:tr>
              <a:tr h="288000">
                <a:tc>
                  <a:txBody>
                    <a:bodyPr/>
                    <a:lstStyle/>
                    <a:p>
                      <a:r>
                        <a:rPr lang="en-GB" sz="1400" b="1">
                          <a:solidFill>
                            <a:schemeClr val="bg1"/>
                          </a:solidFill>
                          <a:latin typeface="Arial"/>
                          <a:cs typeface="Arial"/>
                        </a:rPr>
                        <a:t>Methodology</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a:solidFill>
                            <a:schemeClr val="bg1"/>
                          </a:solidFill>
                          <a:latin typeface="Arial"/>
                          <a:cs typeface="Arial"/>
                          <a:hlinkClick r:id="rId4" action="ppaction://hlinksldjump">
                            <a:extLst>
                              <a:ext uri="{A12FA001-AC4F-418D-AE19-62706E023703}">
                                <ahyp:hlinkClr xmlns:ahyp="http://schemas.microsoft.com/office/drawing/2018/hyperlinkcolor" val="tx"/>
                              </a:ext>
                            </a:extLst>
                          </a:hlinkClick>
                        </a:rPr>
                        <a:t>page </a:t>
                      </a:r>
                      <a:r>
                        <a:rPr lang="en-GB" sz="1400" b="1" u="sng">
                          <a:solidFill>
                            <a:schemeClr val="bg1"/>
                          </a:solidFill>
                          <a:latin typeface="Arial"/>
                          <a:cs typeface="Arial"/>
                        </a:rPr>
                        <a:t>5</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78979111"/>
                  </a:ext>
                </a:extLst>
              </a:tr>
              <a:tr h="288000">
                <a:tc>
                  <a:txBody>
                    <a:bodyPr/>
                    <a:lstStyle/>
                    <a:p>
                      <a:r>
                        <a:rPr lang="en-GB" sz="1400" b="1">
                          <a:solidFill>
                            <a:schemeClr val="bg1"/>
                          </a:solidFill>
                          <a:latin typeface="Arial"/>
                          <a:cs typeface="Arial"/>
                        </a:rPr>
                        <a:t>Report contents and guidance</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dirty="0">
                          <a:solidFill>
                            <a:schemeClr val="bg1"/>
                          </a:solidFill>
                          <a:latin typeface="Arial"/>
                          <a:cs typeface="Arial"/>
                          <a:hlinkClick r:id="rId3" action="ppaction://hlinksldjump">
                            <a:extLst>
                              <a:ext uri="{A12FA001-AC4F-418D-AE19-62706E023703}">
                                <ahyp:hlinkClr xmlns:ahyp="http://schemas.microsoft.com/office/drawing/2018/hyperlinkcolor" val="tx"/>
                              </a:ext>
                            </a:extLst>
                          </a:hlinkClick>
                        </a:rPr>
                        <a:t>page</a:t>
                      </a:r>
                      <a:r>
                        <a:rPr lang="en-GB" sz="1400" b="1" u="sng" dirty="0">
                          <a:solidFill>
                            <a:schemeClr val="bg1"/>
                          </a:solidFill>
                          <a:latin typeface="Arial"/>
                          <a:cs typeface="Arial"/>
                        </a:rPr>
                        <a:t> 6</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4343523"/>
                  </a:ext>
                </a:extLst>
              </a:tr>
            </a:tbl>
          </a:graphicData>
        </a:graphic>
      </p:graphicFrame>
    </p:spTree>
    <p:custDataLst>
      <p:tags r:id="rId1"/>
    </p:custDataLst>
    <p:extLst>
      <p:ext uri="{BB962C8B-B14F-4D97-AF65-F5344CB8AC3E}">
        <p14:creationId xmlns:p14="http://schemas.microsoft.com/office/powerpoint/2010/main" val="28355013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0EE3193C-01AB-23CE-6D66-EA7B65FAF880}"/>
              </a:ext>
            </a:extLst>
          </p:cNvPr>
          <p:cNvSpPr txBox="1">
            <a:spLocks/>
          </p:cNvSpPr>
          <p:nvPr/>
        </p:nvSpPr>
        <p:spPr>
          <a:xfrm>
            <a:off x="391549" y="6353526"/>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NHS4. Have you found [stated situation] has been an issue for you in...? QNHS5. Which of the following cost implications best describes your reason for not accessing an NHS health and/or social care service? Base: All respondents, 1,540; All who have been unable to access NHS services due to cost implications, 368</a:t>
            </a:r>
            <a:endParaRPr kumimoji="0" lang="en-GB" sz="1000" b="0" i="1"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endParaRPr>
          </a:p>
        </p:txBody>
      </p:sp>
      <p:sp>
        <p:nvSpPr>
          <p:cNvPr id="16" name="Slide Number Placeholder 4">
            <a:extLst>
              <a:ext uri="{FF2B5EF4-FFF2-40B4-BE49-F238E27FC236}">
                <a16:creationId xmlns:a16="http://schemas.microsoft.com/office/drawing/2014/main" id="{EBAE657D-8304-4178-B97B-8A92D1C82592}"/>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30</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
        <p:nvSpPr>
          <p:cNvPr id="24" name="Content Placeholder 32">
            <a:extLst>
              <a:ext uri="{FF2B5EF4-FFF2-40B4-BE49-F238E27FC236}">
                <a16:creationId xmlns:a16="http://schemas.microsoft.com/office/drawing/2014/main" id="{C48AF84A-1436-0E69-2BBA-082313A99E50}"/>
              </a:ext>
            </a:extLst>
          </p:cNvPr>
          <p:cNvSpPr txBox="1">
            <a:spLocks noGrp="1"/>
          </p:cNvSpPr>
          <p:nvPr>
            <p:ph type="title" idx="4294967295"/>
          </p:nvPr>
        </p:nvSpPr>
        <p:spPr>
          <a:xfrm>
            <a:off x="391549" y="141785"/>
            <a:ext cx="11718695" cy="892630"/>
          </a:xfrm>
          <a:prstGeom prst="rect">
            <a:avLst/>
          </a:prstGeom>
          <a:noFill/>
          <a:ln>
            <a:noFill/>
            <a:prstDash/>
          </a:ln>
          <a:effectLst/>
        </p:spPr>
        <p:txBody>
          <a:bodyPr rot="0" spcFirstLastPara="0" vertOverflow="overflow" horzOverflow="overflow" vert="horz" wrap="square" lIns="90000" tIns="90000" rIns="90000" bIns="90000" numCol="1" spcCol="0" rtlCol="0" fromWordArt="0" anchor="t" anchorCtr="0" forceAA="0" compatLnSpc="1">
            <a:prstTxWarp prst="textNoShape">
              <a:avLst/>
            </a:prstTxWarp>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300"/>
              </a:spcBef>
              <a:spcAft>
                <a:spcPts val="300"/>
              </a:spcAft>
              <a:buClrTx/>
              <a:buSzTx/>
              <a:buFont typeface="Arial" panose="020B0604020202020204" pitchFamily="34" charset="0"/>
              <a:buNone/>
              <a:tabLst/>
              <a:defRPr/>
            </a:pPr>
            <a:r>
              <a:rPr kumimoji="0" lang="en-GB" sz="1800" b="1" i="0" u="none" strike="noStrike" kern="1200" cap="none" spc="0" normalizeH="0" baseline="0" noProof="0" dirty="0">
                <a:ln>
                  <a:noFill/>
                </a:ln>
                <a:solidFill>
                  <a:srgbClr val="5C5B5A"/>
                </a:solidFill>
                <a:effectLst/>
                <a:uLnTx/>
                <a:uFillTx/>
                <a:latin typeface="Arial"/>
                <a:ea typeface="+mn-ea"/>
                <a:cs typeface="+mn-cs"/>
              </a:rPr>
              <a:t>More than 1 in 10 (13%) Greater Manchester respondents say </a:t>
            </a:r>
            <a:r>
              <a:rPr kumimoji="0" lang="en-GB" sz="1800" b="1" i="0" u="none" strike="noStrike" kern="1200" cap="none" spc="0" normalizeH="0" baseline="0" noProof="0" dirty="0">
                <a:ln>
                  <a:noFill/>
                </a:ln>
                <a:solidFill>
                  <a:srgbClr val="009690"/>
                </a:solidFill>
                <a:effectLst/>
                <a:uLnTx/>
                <a:uFillTx/>
                <a:latin typeface="Arial"/>
                <a:ea typeface="+mn-ea"/>
                <a:cs typeface="+mn-cs"/>
              </a:rPr>
              <a:t>cost implications have stopped them accessing NHS services </a:t>
            </a:r>
            <a:r>
              <a:rPr kumimoji="0" lang="en-GB" sz="1800" b="1" i="0" u="none" strike="noStrike" kern="1200" cap="none" spc="0" normalizeH="0" baseline="0" noProof="0" dirty="0">
                <a:ln>
                  <a:noFill/>
                </a:ln>
                <a:solidFill>
                  <a:srgbClr val="5C5B5A"/>
                </a:solidFill>
                <a:effectLst/>
                <a:uLnTx/>
                <a:uFillTx/>
                <a:latin typeface="Arial"/>
                <a:ea typeface="+mn-ea"/>
                <a:cs typeface="+mn-cs"/>
              </a:rPr>
              <a:t>in the past month. This rises to 1 in 5 (20%) saying this has occurred in the last year. Loss of earnings, parking costs and follow-on costs are the most common barriers</a:t>
            </a:r>
            <a:endParaRPr kumimoji="0" lang="en-GB" sz="1800" b="1" i="0" u="none" strike="noStrike" kern="1200" cap="none" spc="0" normalizeH="0" baseline="0" noProof="0" dirty="0">
              <a:ln>
                <a:noFill/>
              </a:ln>
              <a:solidFill>
                <a:srgbClr val="5C5B5A"/>
              </a:solidFill>
              <a:effectLst/>
              <a:uLnTx/>
              <a:uFillTx/>
              <a:latin typeface="Arial"/>
              <a:ea typeface="+mn-ea"/>
              <a:cs typeface="Arial"/>
            </a:endParaRPr>
          </a:p>
        </p:txBody>
      </p:sp>
      <p:sp>
        <p:nvSpPr>
          <p:cNvPr id="5" name="TextBox 4">
            <a:extLst>
              <a:ext uri="{FF2B5EF4-FFF2-40B4-BE49-F238E27FC236}">
                <a16:creationId xmlns:a16="http://schemas.microsoft.com/office/drawing/2014/main" id="{D52D8664-8F8B-7C4F-4B9C-45679BB7F7F1}"/>
              </a:ext>
            </a:extLst>
          </p:cNvPr>
          <p:cNvSpPr txBox="1"/>
          <p:nvPr/>
        </p:nvSpPr>
        <p:spPr>
          <a:xfrm>
            <a:off x="391549" y="1203089"/>
            <a:ext cx="5340627" cy="954107"/>
          </a:xfrm>
          <a:prstGeom prst="rect">
            <a:avLst/>
          </a:prstGeom>
          <a:noFill/>
        </p:spPr>
        <p:txBody>
          <a:bodyPr wrap="square" lIns="91440" tIns="45720" rIns="91440" bIns="45720" rtlCol="0" anchor="t">
            <a:spAutoFit/>
          </a:bodyPr>
          <a:lstStyle/>
          <a:p>
            <a:pPr algn="ctr">
              <a:defRPr/>
            </a:pPr>
            <a:r>
              <a:rPr lang="en-GB" sz="1400" b="1" dirty="0">
                <a:solidFill>
                  <a:srgbClr val="5C5B5A"/>
                </a:solidFill>
                <a:latin typeface="Arial"/>
              </a:rPr>
              <a:t>Has there been occasions when you have been unable to access NHS health and / or social care services due to cost implications </a:t>
            </a:r>
            <a:r>
              <a:rPr lang="en-GB" sz="1400" dirty="0">
                <a:solidFill>
                  <a:srgbClr val="5C5B5A"/>
                </a:solidFill>
                <a:latin typeface="Arial"/>
              </a:rPr>
              <a:t>(such as cost of time away from work, travelling time, public transport costs, cost of parking, childcare costs)</a:t>
            </a:r>
            <a:r>
              <a:rPr kumimoji="0" lang="en-GB" sz="1400" strike="noStrike" kern="1200" cap="none" spc="0" normalizeH="0" baseline="0" noProof="0" dirty="0">
                <a:ln>
                  <a:noFill/>
                </a:ln>
                <a:solidFill>
                  <a:srgbClr val="5C5B5A"/>
                </a:solidFill>
                <a:effectLst/>
                <a:uLnTx/>
                <a:uFillTx/>
                <a:latin typeface="Arial"/>
                <a:ea typeface="+mn-ea"/>
                <a:cs typeface="+mn-cs"/>
              </a:rPr>
              <a:t>?</a:t>
            </a:r>
            <a:r>
              <a:rPr lang="en-GB" sz="1400" dirty="0">
                <a:solidFill>
                  <a:srgbClr val="5C5B5A"/>
                </a:solidFill>
                <a:latin typeface="Arial"/>
              </a:rPr>
              <a:t> </a:t>
            </a:r>
            <a:endParaRPr kumimoji="0" lang="en-GB" sz="1400" strike="noStrike" kern="1200" cap="none" spc="0" normalizeH="0" baseline="0" noProof="0" dirty="0">
              <a:ln>
                <a:noFill/>
              </a:ln>
              <a:solidFill>
                <a:srgbClr val="5C5B5A"/>
              </a:solidFill>
              <a:effectLst/>
              <a:uLnTx/>
              <a:uFillTx/>
              <a:latin typeface="Arial"/>
              <a:ea typeface="+mn-ea"/>
              <a:cs typeface="+mn-cs"/>
            </a:endParaRPr>
          </a:p>
        </p:txBody>
      </p:sp>
      <p:graphicFrame>
        <p:nvGraphicFramePr>
          <p:cNvPr id="6" name="Chart 5" descr="Bar chart showing proportion who have been unable to access health or social services. 13% have been unable to do so in the past month. 20% have done so in the last year">
            <a:extLst>
              <a:ext uri="{FF2B5EF4-FFF2-40B4-BE49-F238E27FC236}">
                <a16:creationId xmlns:a16="http://schemas.microsoft.com/office/drawing/2014/main" id="{B28372D7-FF08-26B3-6AE3-C3153E0877AB}"/>
              </a:ext>
            </a:extLst>
          </p:cNvPr>
          <p:cNvGraphicFramePr>
            <a:graphicFrameLocks/>
          </p:cNvGraphicFramePr>
          <p:nvPr>
            <p:extLst>
              <p:ext uri="{D42A27DB-BD31-4B8C-83A1-F6EECF244321}">
                <p14:modId xmlns:p14="http://schemas.microsoft.com/office/powerpoint/2010/main" val="2068274899"/>
              </p:ext>
            </p:extLst>
          </p:nvPr>
        </p:nvGraphicFramePr>
        <p:xfrm>
          <a:off x="391549" y="2424924"/>
          <a:ext cx="5479412" cy="341185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descr="Bar chart showing the reason that respondents have been unable to access health or social services. 30% is because of a loss of earning with time away from work, 29% is the cost of parking, 28% is because of the costs after the appointment (i.e. prescriptions)">
            <a:extLst>
              <a:ext uri="{FF2B5EF4-FFF2-40B4-BE49-F238E27FC236}">
                <a16:creationId xmlns:a16="http://schemas.microsoft.com/office/drawing/2014/main" id="{3226FC18-3168-773E-2A2B-1FD7AB0DA262}"/>
              </a:ext>
            </a:extLst>
          </p:cNvPr>
          <p:cNvGraphicFramePr/>
          <p:nvPr>
            <p:extLst>
              <p:ext uri="{D42A27DB-BD31-4B8C-83A1-F6EECF244321}">
                <p14:modId xmlns:p14="http://schemas.microsoft.com/office/powerpoint/2010/main" val="1150354399"/>
              </p:ext>
            </p:extLst>
          </p:nvPr>
        </p:nvGraphicFramePr>
        <p:xfrm>
          <a:off x="5973686" y="1937379"/>
          <a:ext cx="5821439" cy="4014315"/>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a:extLst>
              <a:ext uri="{FF2B5EF4-FFF2-40B4-BE49-F238E27FC236}">
                <a16:creationId xmlns:a16="http://schemas.microsoft.com/office/drawing/2014/main" id="{F5161E41-1713-E6F0-5BEE-8684F7AE4338}"/>
              </a:ext>
              <a:ext uri="{C183D7F6-B498-43B3-948B-1728B52AA6E4}">
                <adec:decorative xmlns:adec="http://schemas.microsoft.com/office/drawing/2017/decorative" val="1"/>
              </a:ext>
            </a:extLst>
          </p:cNvPr>
          <p:cNvSpPr txBox="1"/>
          <p:nvPr/>
        </p:nvSpPr>
        <p:spPr>
          <a:xfrm>
            <a:off x="6183517" y="1245119"/>
            <a:ext cx="6008483" cy="646331"/>
          </a:xfrm>
          <a:prstGeom prst="rect">
            <a:avLst/>
          </a:prstGeom>
          <a:noFill/>
        </p:spPr>
        <p:txBody>
          <a:bodyPr wrap="square" lIns="0" tIns="0" rIns="0" bIns="0" rtlCol="0">
            <a:spAutoFit/>
          </a:bodyPr>
          <a:lstStyle/>
          <a:p>
            <a:pPr algn="ctr">
              <a:defRPr/>
            </a:pPr>
            <a:r>
              <a:rPr lang="en-GB" sz="1400" b="1" dirty="0">
                <a:solidFill>
                  <a:srgbClr val="5C5B5A"/>
                </a:solidFill>
                <a:latin typeface="Arial"/>
              </a:rPr>
              <a:t>Among those who have been unable, which of the following cost implications explains your reason for not accessing an NHS service (n=368)</a:t>
            </a:r>
          </a:p>
        </p:txBody>
      </p:sp>
    </p:spTree>
    <p:extLst>
      <p:ext uri="{BB962C8B-B14F-4D97-AF65-F5344CB8AC3E}">
        <p14:creationId xmlns:p14="http://schemas.microsoft.com/office/powerpoint/2010/main" val="30244279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4">
            <a:extLst>
              <a:ext uri="{FF2B5EF4-FFF2-40B4-BE49-F238E27FC236}">
                <a16:creationId xmlns:a16="http://schemas.microsoft.com/office/drawing/2014/main" id="{EBAE657D-8304-4178-B97B-8A92D1C82592}"/>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31</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
        <p:nvSpPr>
          <p:cNvPr id="4" name="Footer Placeholder 4">
            <a:extLst>
              <a:ext uri="{FF2B5EF4-FFF2-40B4-BE49-F238E27FC236}">
                <a16:creationId xmlns:a16="http://schemas.microsoft.com/office/drawing/2014/main" id="{0EE3193C-01AB-23CE-6D66-EA7B65FAF880}"/>
              </a:ext>
            </a:extLst>
          </p:cNvPr>
          <p:cNvSpPr txBox="1">
            <a:spLocks/>
          </p:cNvSpPr>
          <p:nvPr/>
        </p:nvSpPr>
        <p:spPr>
          <a:xfrm>
            <a:off x="391549" y="6353526"/>
            <a:ext cx="10953012" cy="508555"/>
          </a:xfrm>
          <a:prstGeom prst="rect">
            <a:avLst/>
          </a:prstGeo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sz="1000" dirty="0">
                <a:solidFill>
                  <a:srgbClr val="FFFFFF">
                    <a:lumMod val="50000"/>
                  </a:srgbClr>
                </a:solidFill>
                <a:latin typeface="Arial"/>
                <a:cs typeface="Arial" panose="020B0604020202020204" pitchFamily="34" charset="0"/>
              </a:rPr>
              <a:t>P7. The following are NHS schemes or assistance that Greater Manchester residents may be able to access to get support with health and social care costs. Before today, which of these were you aware of? Base: 1,540 (All respondents)</a:t>
            </a:r>
            <a:endParaRPr kumimoji="0" lang="en-GB" sz="1000" b="0" i="1" u="none" strike="noStrike" kern="1200" cap="none" spc="0" normalizeH="0" baseline="0" noProof="0" dirty="0">
              <a:ln>
                <a:noFill/>
              </a:ln>
              <a:solidFill>
                <a:srgbClr val="0039A6"/>
              </a:solidFill>
              <a:effectLst/>
              <a:uLnTx/>
              <a:uFillTx/>
              <a:latin typeface="Arial"/>
              <a:ea typeface="+mn-ea"/>
              <a:cs typeface="Arial" panose="020B0604020202020204" pitchFamily="34" charset="0"/>
            </a:endParaRPr>
          </a:p>
        </p:txBody>
      </p:sp>
      <p:sp>
        <p:nvSpPr>
          <p:cNvPr id="5" name="Title 3">
            <a:extLst>
              <a:ext uri="{FF2B5EF4-FFF2-40B4-BE49-F238E27FC236}">
                <a16:creationId xmlns:a16="http://schemas.microsoft.com/office/drawing/2014/main" id="{A5E78C8D-40AF-93C4-95E9-903C38052382}"/>
              </a:ext>
            </a:extLst>
          </p:cNvPr>
          <p:cNvSpPr txBox="1">
            <a:spLocks noGrp="1"/>
          </p:cNvSpPr>
          <p:nvPr>
            <p:ph type="title" idx="4294967295"/>
          </p:nvPr>
        </p:nvSpPr>
        <p:spPr>
          <a:xfrm>
            <a:off x="463195" y="336633"/>
            <a:ext cx="11231369" cy="830997"/>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lvl1pPr>
              <a:lnSpc>
                <a:spcPct val="100000"/>
              </a:lnSpc>
              <a:spcBef>
                <a:spcPts val="0"/>
              </a:spcBef>
              <a:buNone/>
              <a:defRPr sz="2000" b="1">
                <a:solidFill>
                  <a:srgbClr val="5C5B5A"/>
                </a:solidFill>
                <a:latin typeface="Aria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a typeface="+mn-ea"/>
                <a:cs typeface="+mn-cs"/>
              </a:rPr>
              <a:t>Almost three quarters (72%) are </a:t>
            </a:r>
            <a:r>
              <a:rPr lang="en-GB" sz="1800" dirty="0">
                <a:solidFill>
                  <a:srgbClr val="009690"/>
                </a:solidFill>
                <a:ea typeface="+mn-ea"/>
                <a:cs typeface="+mn-cs"/>
              </a:rPr>
              <a:t>aware of at least one NHS scheme </a:t>
            </a:r>
            <a:r>
              <a:rPr lang="en-GB" sz="1800" dirty="0">
                <a:ea typeface="+mn-ea"/>
                <a:cs typeface="+mn-cs"/>
              </a:rPr>
              <a:t>– mainly free prescriptions of help with those costs. Those from within racialised communities and younger age groups are more likely to say they are unaware of any </a:t>
            </a:r>
            <a:endParaRPr kumimoji="0" lang="en-GB" sz="1800" b="1" i="0" u="none" strike="noStrike" kern="1200" cap="none" spc="0" normalizeH="0" baseline="0" noProof="0" dirty="0">
              <a:ln>
                <a:noFill/>
              </a:ln>
              <a:effectLst/>
              <a:uLnTx/>
              <a:uFillTx/>
              <a:latin typeface="Arial"/>
              <a:ea typeface="+mn-ea"/>
              <a:cs typeface="Arial"/>
            </a:endParaRPr>
          </a:p>
        </p:txBody>
      </p:sp>
      <p:sp>
        <p:nvSpPr>
          <p:cNvPr id="15" name="TextBox 14">
            <a:extLst>
              <a:ext uri="{FF2B5EF4-FFF2-40B4-BE49-F238E27FC236}">
                <a16:creationId xmlns:a16="http://schemas.microsoft.com/office/drawing/2014/main" id="{AFF4D250-61A0-6EC7-B1ED-F26E4B3CED6E}"/>
              </a:ext>
              <a:ext uri="{C183D7F6-B498-43B3-948B-1728B52AA6E4}">
                <adec:decorative xmlns:adec="http://schemas.microsoft.com/office/drawing/2017/decorative" val="1"/>
              </a:ext>
            </a:extLst>
          </p:cNvPr>
          <p:cNvSpPr txBox="1"/>
          <p:nvPr/>
        </p:nvSpPr>
        <p:spPr>
          <a:xfrm>
            <a:off x="554587" y="811010"/>
            <a:ext cx="4145385" cy="215444"/>
          </a:xfrm>
          <a:prstGeom prst="rect">
            <a:avLst/>
          </a:prstGeom>
          <a:noFill/>
        </p:spPr>
        <p:txBody>
          <a:bodyPr wrap="square" lIns="0" tIns="0" rIns="0" bIns="0" rtlCol="0" anchor="t">
            <a:spAutoFit/>
          </a:bodyPr>
          <a:lstStyle/>
          <a:p>
            <a:pPr algn="ctr">
              <a:defRPr/>
            </a:pPr>
            <a:endParaRPr lang="en-GB" sz="1400" b="1">
              <a:solidFill>
                <a:srgbClr val="5C5B5A"/>
              </a:solidFill>
              <a:latin typeface="Arial"/>
              <a:cs typeface="Arial"/>
            </a:endParaRPr>
          </a:p>
        </p:txBody>
      </p:sp>
      <p:sp>
        <p:nvSpPr>
          <p:cNvPr id="18" name="TextBox 17">
            <a:extLst>
              <a:ext uri="{FF2B5EF4-FFF2-40B4-BE49-F238E27FC236}">
                <a16:creationId xmlns:a16="http://schemas.microsoft.com/office/drawing/2014/main" id="{CB383E46-3090-45C8-B46A-97EFBBC7A2D7}"/>
              </a:ext>
              <a:ext uri="{C183D7F6-B498-43B3-948B-1728B52AA6E4}">
                <adec:decorative xmlns:adec="http://schemas.microsoft.com/office/drawing/2017/decorative" val="1"/>
              </a:ext>
            </a:extLst>
          </p:cNvPr>
          <p:cNvSpPr txBox="1"/>
          <p:nvPr/>
        </p:nvSpPr>
        <p:spPr>
          <a:xfrm>
            <a:off x="135812" y="5446772"/>
            <a:ext cx="4564160" cy="215444"/>
          </a:xfrm>
          <a:prstGeom prst="rect">
            <a:avLst/>
          </a:prstGeom>
          <a:noFill/>
        </p:spPr>
        <p:txBody>
          <a:bodyPr wrap="square" lIns="0" tIns="0" rIns="0" bIns="0" rtlCol="0" anchor="t">
            <a:spAutoFit/>
          </a:bodyPr>
          <a:lstStyle/>
          <a:p>
            <a:pPr algn="ctr">
              <a:defRPr/>
            </a:pPr>
            <a:endParaRPr lang="en-GB" sz="1400" b="1">
              <a:solidFill>
                <a:srgbClr val="5C5B5A"/>
              </a:solidFill>
              <a:latin typeface="Arial"/>
              <a:cs typeface="Arial"/>
            </a:endParaRPr>
          </a:p>
        </p:txBody>
      </p:sp>
      <p:sp>
        <p:nvSpPr>
          <p:cNvPr id="6" name="TextBox 5">
            <a:extLst>
              <a:ext uri="{FF2B5EF4-FFF2-40B4-BE49-F238E27FC236}">
                <a16:creationId xmlns:a16="http://schemas.microsoft.com/office/drawing/2014/main" id="{DBCA273F-686E-CE5E-1BD3-B0A017AAB98E}"/>
              </a:ext>
              <a:ext uri="{C183D7F6-B498-43B3-948B-1728B52AA6E4}">
                <adec:decorative xmlns:adec="http://schemas.microsoft.com/office/drawing/2017/decorative" val="1"/>
              </a:ext>
            </a:extLst>
          </p:cNvPr>
          <p:cNvSpPr txBox="1"/>
          <p:nvPr/>
        </p:nvSpPr>
        <p:spPr>
          <a:xfrm>
            <a:off x="2810638" y="1741883"/>
            <a:ext cx="6570724" cy="215444"/>
          </a:xfrm>
          <a:prstGeom prst="rect">
            <a:avLst/>
          </a:prstGeom>
          <a:noFill/>
        </p:spPr>
        <p:txBody>
          <a:bodyPr wrap="square" lIns="0" tIns="0" rIns="0" bIns="0" rtlCol="0">
            <a:spAutoFit/>
          </a:bodyPr>
          <a:lstStyle/>
          <a:p>
            <a:pPr algn="ctr">
              <a:defRPr/>
            </a:pPr>
            <a:r>
              <a:rPr lang="en-GB" sz="1400" b="1" dirty="0">
                <a:solidFill>
                  <a:srgbClr val="5C5B5A"/>
                </a:solidFill>
                <a:latin typeface="Arial"/>
              </a:rPr>
              <a:t>Before today, which of these NHS schemes or assistance were you aware of?</a:t>
            </a:r>
          </a:p>
        </p:txBody>
      </p:sp>
      <p:graphicFrame>
        <p:nvGraphicFramePr>
          <p:cNvPr id="7" name="Chart 6" descr="Bar chart showing respondents awareness of NHS schemes or assistance. 61% are aware of free prescriptions or support with paying for these, 38% are aware of free or affordable dentistry">
            <a:extLst>
              <a:ext uri="{FF2B5EF4-FFF2-40B4-BE49-F238E27FC236}">
                <a16:creationId xmlns:a16="http://schemas.microsoft.com/office/drawing/2014/main" id="{1B941B1F-3F95-33DE-6BB1-C10BCFA7BE43}"/>
              </a:ext>
            </a:extLst>
          </p:cNvPr>
          <p:cNvGraphicFramePr/>
          <p:nvPr>
            <p:extLst>
              <p:ext uri="{D42A27DB-BD31-4B8C-83A1-F6EECF244321}">
                <p14:modId xmlns:p14="http://schemas.microsoft.com/office/powerpoint/2010/main" val="4120394618"/>
              </p:ext>
            </p:extLst>
          </p:nvPr>
        </p:nvGraphicFramePr>
        <p:xfrm>
          <a:off x="3085920" y="1991168"/>
          <a:ext cx="5821439" cy="4014315"/>
        </p:xfrm>
        <a:graphic>
          <a:graphicData uri="http://schemas.openxmlformats.org/drawingml/2006/chart">
            <c:chart xmlns:c="http://schemas.openxmlformats.org/drawingml/2006/chart" xmlns:r="http://schemas.openxmlformats.org/officeDocument/2006/relationships" r:id="rId3"/>
          </a:graphicData>
        </a:graphic>
      </p:graphicFrame>
      <p:sp>
        <p:nvSpPr>
          <p:cNvPr id="9" name="Title 12">
            <a:extLst>
              <a:ext uri="{FF2B5EF4-FFF2-40B4-BE49-F238E27FC236}">
                <a16:creationId xmlns:a16="http://schemas.microsoft.com/office/drawing/2014/main" id="{F56EE575-9F0C-35D3-2B49-0B5BCD2D50B1}"/>
              </a:ext>
              <a:ext uri="{C183D7F6-B498-43B3-948B-1728B52AA6E4}">
                <adec:decorative xmlns:adec="http://schemas.microsoft.com/office/drawing/2017/decorative" val="1"/>
              </a:ext>
            </a:extLst>
          </p:cNvPr>
          <p:cNvSpPr txBox="1">
            <a:spLocks/>
          </p:cNvSpPr>
          <p:nvPr/>
        </p:nvSpPr>
        <p:spPr>
          <a:xfrm>
            <a:off x="942993" y="2217327"/>
            <a:ext cx="1615155" cy="123110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0"/>
              </a:spcBef>
              <a:defRPr/>
            </a:pPr>
            <a:r>
              <a:rPr lang="en-GB" sz="4800" b="1" dirty="0">
                <a:solidFill>
                  <a:srgbClr val="009690"/>
                </a:solidFill>
                <a:latin typeface="Arial"/>
                <a:ea typeface="+mn-ea"/>
                <a:cs typeface="+mn-cs"/>
              </a:rPr>
              <a:t>72%</a:t>
            </a:r>
            <a:r>
              <a:rPr lang="en-GB" sz="4800" b="1" dirty="0">
                <a:solidFill>
                  <a:srgbClr val="5C5B5A"/>
                </a:solidFill>
                <a:latin typeface="Arial"/>
                <a:ea typeface="+mn-ea"/>
                <a:cs typeface="+mn-cs"/>
              </a:rPr>
              <a:t> </a:t>
            </a:r>
          </a:p>
          <a:p>
            <a:pPr algn="ctr">
              <a:lnSpc>
                <a:spcPct val="100000"/>
              </a:lnSpc>
              <a:spcBef>
                <a:spcPts val="0"/>
              </a:spcBef>
              <a:defRPr/>
            </a:pPr>
            <a:r>
              <a:rPr lang="en-GB" sz="1600" dirty="0">
                <a:solidFill>
                  <a:srgbClr val="5C5B5A"/>
                </a:solidFill>
                <a:latin typeface="Arial"/>
                <a:ea typeface="+mn-ea"/>
                <a:cs typeface="+mn-cs"/>
              </a:rPr>
              <a:t>are aware of at least one scheme</a:t>
            </a:r>
          </a:p>
        </p:txBody>
      </p:sp>
      <p:cxnSp>
        <p:nvCxnSpPr>
          <p:cNvPr id="12" name="Straight Arrow Connector 11">
            <a:extLst>
              <a:ext uri="{FF2B5EF4-FFF2-40B4-BE49-F238E27FC236}">
                <a16:creationId xmlns:a16="http://schemas.microsoft.com/office/drawing/2014/main" id="{4CF2D31D-33E7-CDF4-6E23-3AD5643A736E}"/>
              </a:ext>
              <a:ext uri="{C183D7F6-B498-43B3-948B-1728B52AA6E4}">
                <adec:decorative xmlns:adec="http://schemas.microsoft.com/office/drawing/2017/decorative" val="1"/>
              </a:ext>
            </a:extLst>
          </p:cNvPr>
          <p:cNvCxnSpPr>
            <a:cxnSpLocks/>
          </p:cNvCxnSpPr>
          <p:nvPr/>
        </p:nvCxnSpPr>
        <p:spPr>
          <a:xfrm>
            <a:off x="8571435" y="2498415"/>
            <a:ext cx="768805" cy="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84DD5CB0-54D0-5266-2C91-603439082229}"/>
              </a:ext>
              <a:ext uri="{C183D7F6-B498-43B3-948B-1728B52AA6E4}">
                <adec:decorative xmlns:adec="http://schemas.microsoft.com/office/drawing/2017/decorative" val="1"/>
              </a:ext>
            </a:extLst>
          </p:cNvPr>
          <p:cNvSpPr txBox="1"/>
          <p:nvPr/>
        </p:nvSpPr>
        <p:spPr>
          <a:xfrm>
            <a:off x="9600870" y="2103625"/>
            <a:ext cx="2350126" cy="923330"/>
          </a:xfrm>
          <a:prstGeom prst="rect">
            <a:avLst/>
          </a:prstGeom>
          <a:noFill/>
        </p:spPr>
        <p:txBody>
          <a:bodyPr wrap="square" lIns="0" tIns="0" rIns="0" bIns="0" rtlCol="0" anchor="t">
            <a:spAutoFit/>
          </a:bodyPr>
          <a:lstStyle/>
          <a:p>
            <a:pPr>
              <a:defRPr/>
            </a:pPr>
            <a:r>
              <a:rPr lang="en-GB" sz="1200" b="1" dirty="0">
                <a:solidFill>
                  <a:srgbClr val="5C5B5A"/>
                </a:solidFill>
                <a:latin typeface="Arial"/>
                <a:cs typeface="Arial"/>
              </a:rPr>
              <a:t>48% </a:t>
            </a:r>
            <a:r>
              <a:rPr lang="en-GB" sz="1200" dirty="0">
                <a:solidFill>
                  <a:srgbClr val="5C5B5A"/>
                </a:solidFill>
                <a:latin typeface="Arial"/>
                <a:cs typeface="Arial"/>
              </a:rPr>
              <a:t>Racially minoritised groups</a:t>
            </a:r>
          </a:p>
          <a:p>
            <a:pPr>
              <a:defRPr/>
            </a:pPr>
            <a:r>
              <a:rPr lang="en-GB" sz="1200" b="1" dirty="0">
                <a:solidFill>
                  <a:srgbClr val="5C5B5A"/>
                </a:solidFill>
                <a:latin typeface="Arial"/>
                <a:cs typeface="Arial"/>
              </a:rPr>
              <a:t>47% </a:t>
            </a:r>
            <a:r>
              <a:rPr lang="en-GB" sz="1200" dirty="0">
                <a:solidFill>
                  <a:srgbClr val="5C5B5A"/>
                </a:solidFill>
                <a:latin typeface="Arial"/>
                <a:cs typeface="Arial"/>
              </a:rPr>
              <a:t>Those living in Rochdale</a:t>
            </a:r>
            <a:endParaRPr lang="en-GB" sz="1200" b="1" dirty="0">
              <a:solidFill>
                <a:srgbClr val="5C5B5A"/>
              </a:solidFill>
              <a:latin typeface="Arial"/>
              <a:cs typeface="Arial"/>
            </a:endParaRPr>
          </a:p>
          <a:p>
            <a:pPr>
              <a:defRPr/>
            </a:pPr>
            <a:r>
              <a:rPr lang="en-GB" sz="1200" b="1" dirty="0">
                <a:solidFill>
                  <a:srgbClr val="5C5B5A"/>
                </a:solidFill>
                <a:latin typeface="Arial"/>
                <a:cs typeface="Arial"/>
              </a:rPr>
              <a:t>46% </a:t>
            </a:r>
            <a:r>
              <a:rPr lang="en-GB" sz="1200" dirty="0">
                <a:solidFill>
                  <a:srgbClr val="5C5B5A"/>
                </a:solidFill>
                <a:latin typeface="Arial"/>
                <a:cs typeface="Arial"/>
              </a:rPr>
              <a:t>16-24 year olds</a:t>
            </a:r>
            <a:endParaRPr lang="en-GB" sz="1200" i="0" u="none" strike="noStrike" kern="1200" cap="none" spc="0" normalizeH="0" baseline="0" noProof="0" dirty="0">
              <a:ln>
                <a:noFill/>
              </a:ln>
              <a:solidFill>
                <a:srgbClr val="5C5B5A"/>
              </a:solidFill>
              <a:effectLst/>
              <a:uLnTx/>
              <a:uFillTx/>
              <a:latin typeface="Arial"/>
              <a:cs typeface="Arial"/>
            </a:endParaRPr>
          </a:p>
          <a:p>
            <a:pPr>
              <a:defRPr/>
            </a:pPr>
            <a:r>
              <a:rPr lang="en-GB" sz="1200" b="1" dirty="0">
                <a:solidFill>
                  <a:srgbClr val="5C5B5A"/>
                </a:solidFill>
                <a:latin typeface="Arial"/>
                <a:cs typeface="Arial"/>
              </a:rPr>
              <a:t>44% </a:t>
            </a:r>
            <a:r>
              <a:rPr lang="en-GB" sz="1200" dirty="0">
                <a:solidFill>
                  <a:srgbClr val="5C5B5A"/>
                </a:solidFill>
                <a:latin typeface="Arial"/>
                <a:cs typeface="Arial"/>
              </a:rPr>
              <a:t>People with first language other than English</a:t>
            </a:r>
            <a:endParaRPr lang="en-GB" sz="1200" i="0" u="none" strike="noStrike" kern="1200" cap="none" spc="0" normalizeH="0" baseline="0" noProof="0" dirty="0">
              <a:ln>
                <a:noFill/>
              </a:ln>
              <a:solidFill>
                <a:srgbClr val="5C5B5A"/>
              </a:solidFill>
              <a:effectLst/>
              <a:uLnTx/>
              <a:uFillTx/>
              <a:latin typeface="Arial"/>
              <a:cs typeface="Arial"/>
            </a:endParaRPr>
          </a:p>
        </p:txBody>
      </p:sp>
      <p:grpSp>
        <p:nvGrpSpPr>
          <p:cNvPr id="20" name="Group 19">
            <a:extLst>
              <a:ext uri="{FF2B5EF4-FFF2-40B4-BE49-F238E27FC236}">
                <a16:creationId xmlns:a16="http://schemas.microsoft.com/office/drawing/2014/main" id="{AB916384-C55D-964B-D47E-C3B29AEF6297}"/>
              </a:ext>
              <a:ext uri="{C183D7F6-B498-43B3-948B-1728B52AA6E4}">
                <adec:decorative xmlns:adec="http://schemas.microsoft.com/office/drawing/2017/decorative" val="1"/>
              </a:ext>
            </a:extLst>
          </p:cNvPr>
          <p:cNvGrpSpPr/>
          <p:nvPr/>
        </p:nvGrpSpPr>
        <p:grpSpPr>
          <a:xfrm>
            <a:off x="4316865" y="5944220"/>
            <a:ext cx="3359548" cy="269304"/>
            <a:chOff x="229117" y="5927615"/>
            <a:chExt cx="3359548" cy="269304"/>
          </a:xfrm>
        </p:grpSpPr>
        <p:grpSp>
          <p:nvGrpSpPr>
            <p:cNvPr id="21" name="Group 20" descr="Green and Red arrows to signify when a statistic is significantly higher or lower than the previous survey.">
              <a:extLst>
                <a:ext uri="{FF2B5EF4-FFF2-40B4-BE49-F238E27FC236}">
                  <a16:creationId xmlns:a16="http://schemas.microsoft.com/office/drawing/2014/main" id="{8DF869A7-D7E3-D392-9C59-702301A1C490}"/>
                </a:ext>
              </a:extLst>
            </p:cNvPr>
            <p:cNvGrpSpPr/>
            <p:nvPr/>
          </p:nvGrpSpPr>
          <p:grpSpPr>
            <a:xfrm>
              <a:off x="229117" y="5927615"/>
              <a:ext cx="3359548" cy="269304"/>
              <a:chOff x="520117" y="5772736"/>
              <a:chExt cx="3359548" cy="269304"/>
            </a:xfrm>
          </p:grpSpPr>
          <p:sp>
            <p:nvSpPr>
              <p:cNvPr id="23" name="Arrow: Down 22">
                <a:extLst>
                  <a:ext uri="{FF2B5EF4-FFF2-40B4-BE49-F238E27FC236}">
                    <a16:creationId xmlns:a16="http://schemas.microsoft.com/office/drawing/2014/main" id="{AF50DB81-1BF0-6BD4-679F-C9D8F1269210}"/>
                  </a:ext>
                </a:extLst>
              </p:cNvPr>
              <p:cNvSpPr/>
              <p:nvPr/>
            </p:nvSpPr>
            <p:spPr>
              <a:xfrm rot="10800000">
                <a:off x="520117" y="5838560"/>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4" name="TextBox 23">
                <a:extLst>
                  <a:ext uri="{FF2B5EF4-FFF2-40B4-BE49-F238E27FC236}">
                    <a16:creationId xmlns:a16="http://schemas.microsoft.com/office/drawing/2014/main" id="{2CCB34B8-D54F-E45B-4A5B-706939AB99EF}"/>
                  </a:ext>
                </a:extLst>
              </p:cNvPr>
              <p:cNvSpPr txBox="1"/>
              <p:nvPr/>
            </p:nvSpPr>
            <p:spPr>
              <a:xfrm>
                <a:off x="884934" y="5772736"/>
                <a:ext cx="2994731" cy="26930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50" b="0" i="0" u="none" strike="noStrike" kern="1200" cap="none" spc="0" normalizeH="0" baseline="0" noProof="0" dirty="0">
                    <a:ln>
                      <a:noFill/>
                    </a:ln>
                    <a:solidFill>
                      <a:srgbClr val="5C5B5A"/>
                    </a:solidFill>
                    <a:effectLst/>
                    <a:uLnTx/>
                    <a:uFillTx/>
                    <a:latin typeface="Arial"/>
                    <a:ea typeface="+mn-ea"/>
                    <a:cs typeface="+mn-cs"/>
                  </a:rPr>
                  <a:t>Significantly higher/</a:t>
                </a:r>
                <a:r>
                  <a:rPr lang="en-GB" sz="1150" dirty="0">
                    <a:solidFill>
                      <a:srgbClr val="5C5B5A"/>
                    </a:solidFill>
                    <a:latin typeface="Arial"/>
                  </a:rPr>
                  <a:t>lower than GM average</a:t>
                </a:r>
                <a:endParaRPr kumimoji="0" lang="en-GB" sz="1150" b="0" i="0" u="none" strike="noStrike" kern="1200" cap="none" spc="0" normalizeH="0" baseline="0" noProof="0" dirty="0">
                  <a:ln>
                    <a:noFill/>
                  </a:ln>
                  <a:solidFill>
                    <a:srgbClr val="5C5B5A"/>
                  </a:solidFill>
                  <a:effectLst/>
                  <a:uLnTx/>
                  <a:uFillTx/>
                  <a:latin typeface="Arial"/>
                  <a:ea typeface="+mn-ea"/>
                  <a:cs typeface="+mn-cs"/>
                </a:endParaRPr>
              </a:p>
            </p:txBody>
          </p:sp>
        </p:grpSp>
        <p:sp>
          <p:nvSpPr>
            <p:cNvPr id="22" name="Arrow: Down 21">
              <a:extLst>
                <a:ext uri="{FF2B5EF4-FFF2-40B4-BE49-F238E27FC236}">
                  <a16:creationId xmlns:a16="http://schemas.microsoft.com/office/drawing/2014/main" id="{E7C554F0-D46A-1EFA-9734-F23DFEF13AE3}"/>
                </a:ext>
              </a:extLst>
            </p:cNvPr>
            <p:cNvSpPr/>
            <p:nvPr/>
          </p:nvSpPr>
          <p:spPr>
            <a:xfrm>
              <a:off x="443886" y="6007517"/>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sp>
        <p:nvSpPr>
          <p:cNvPr id="25" name="Arrow: Down 24">
            <a:extLst>
              <a:ext uri="{FF2B5EF4-FFF2-40B4-BE49-F238E27FC236}">
                <a16:creationId xmlns:a16="http://schemas.microsoft.com/office/drawing/2014/main" id="{9DE3BE0A-CC8D-D0F4-9103-9F5CF5A805D5}"/>
              </a:ext>
              <a:ext uri="{C183D7F6-B498-43B3-948B-1728B52AA6E4}">
                <adec:decorative xmlns:adec="http://schemas.microsoft.com/office/drawing/2017/decorative" val="1"/>
              </a:ext>
            </a:extLst>
          </p:cNvPr>
          <p:cNvSpPr/>
          <p:nvPr/>
        </p:nvSpPr>
        <p:spPr>
          <a:xfrm>
            <a:off x="9376408" y="2405334"/>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cxnSp>
        <p:nvCxnSpPr>
          <p:cNvPr id="27" name="Straight Arrow Connector 26">
            <a:extLst>
              <a:ext uri="{FF2B5EF4-FFF2-40B4-BE49-F238E27FC236}">
                <a16:creationId xmlns:a16="http://schemas.microsoft.com/office/drawing/2014/main" id="{64F86CC3-D9A7-4080-330B-B6A4EFFA2814}"/>
              </a:ext>
              <a:ext uri="{C183D7F6-B498-43B3-948B-1728B52AA6E4}">
                <adec:decorative xmlns:adec="http://schemas.microsoft.com/office/drawing/2017/decorative" val="1"/>
              </a:ext>
            </a:extLst>
          </p:cNvPr>
          <p:cNvCxnSpPr>
            <a:cxnSpLocks/>
          </p:cNvCxnSpPr>
          <p:nvPr/>
        </p:nvCxnSpPr>
        <p:spPr>
          <a:xfrm>
            <a:off x="7738545" y="3245625"/>
            <a:ext cx="768805" cy="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72E97566-4ECA-817B-9DF4-4A670D9F7CB8}"/>
              </a:ext>
              <a:ext uri="{C183D7F6-B498-43B3-948B-1728B52AA6E4}">
                <adec:decorative xmlns:adec="http://schemas.microsoft.com/office/drawing/2017/decorative" val="1"/>
              </a:ext>
            </a:extLst>
          </p:cNvPr>
          <p:cNvSpPr txBox="1"/>
          <p:nvPr/>
        </p:nvSpPr>
        <p:spPr>
          <a:xfrm>
            <a:off x="8767980" y="3149942"/>
            <a:ext cx="2350126" cy="369332"/>
          </a:xfrm>
          <a:prstGeom prst="rect">
            <a:avLst/>
          </a:prstGeom>
          <a:noFill/>
        </p:spPr>
        <p:txBody>
          <a:bodyPr wrap="square" lIns="0" tIns="0" rIns="0" bIns="0" rtlCol="0" anchor="t">
            <a:spAutoFit/>
          </a:bodyPr>
          <a:lstStyle/>
          <a:p>
            <a:pPr>
              <a:defRPr/>
            </a:pPr>
            <a:r>
              <a:rPr lang="en-GB" sz="1200" b="1" dirty="0">
                <a:solidFill>
                  <a:srgbClr val="5C5B5A"/>
                </a:solidFill>
                <a:latin typeface="Arial"/>
                <a:cs typeface="Arial"/>
              </a:rPr>
              <a:t>26% </a:t>
            </a:r>
            <a:r>
              <a:rPr lang="en-GB" sz="1200" dirty="0">
                <a:solidFill>
                  <a:srgbClr val="5C5B5A"/>
                </a:solidFill>
                <a:latin typeface="Arial"/>
                <a:cs typeface="Arial"/>
              </a:rPr>
              <a:t>People with first language other than English</a:t>
            </a:r>
            <a:endParaRPr lang="en-GB" sz="1200" i="0" u="none" strike="noStrike" kern="1200" cap="none" spc="0" normalizeH="0" baseline="0" noProof="0" dirty="0">
              <a:ln>
                <a:noFill/>
              </a:ln>
              <a:solidFill>
                <a:srgbClr val="5C5B5A"/>
              </a:solidFill>
              <a:effectLst/>
              <a:uLnTx/>
              <a:uFillTx/>
              <a:latin typeface="Arial"/>
              <a:cs typeface="Arial"/>
            </a:endParaRPr>
          </a:p>
        </p:txBody>
      </p:sp>
      <p:sp>
        <p:nvSpPr>
          <p:cNvPr id="29" name="Arrow: Down 28">
            <a:extLst>
              <a:ext uri="{FF2B5EF4-FFF2-40B4-BE49-F238E27FC236}">
                <a16:creationId xmlns:a16="http://schemas.microsoft.com/office/drawing/2014/main" id="{F0A9A5F7-FF6C-49F0-22E5-D24502C363F7}"/>
              </a:ext>
              <a:ext uri="{C183D7F6-B498-43B3-948B-1728B52AA6E4}">
                <adec:decorative xmlns:adec="http://schemas.microsoft.com/office/drawing/2017/decorative" val="1"/>
              </a:ext>
            </a:extLst>
          </p:cNvPr>
          <p:cNvSpPr/>
          <p:nvPr/>
        </p:nvSpPr>
        <p:spPr>
          <a:xfrm>
            <a:off x="8543518" y="3152544"/>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cxnSp>
        <p:nvCxnSpPr>
          <p:cNvPr id="30" name="Straight Arrow Connector 29">
            <a:extLst>
              <a:ext uri="{FF2B5EF4-FFF2-40B4-BE49-F238E27FC236}">
                <a16:creationId xmlns:a16="http://schemas.microsoft.com/office/drawing/2014/main" id="{E8C8508F-08C0-E82A-F439-DEE5379B1F20}"/>
              </a:ext>
              <a:ext uri="{C183D7F6-B498-43B3-948B-1728B52AA6E4}">
                <adec:decorative xmlns:adec="http://schemas.microsoft.com/office/drawing/2017/decorative" val="1"/>
              </a:ext>
            </a:extLst>
          </p:cNvPr>
          <p:cNvCxnSpPr>
            <a:cxnSpLocks/>
          </p:cNvCxnSpPr>
          <p:nvPr/>
        </p:nvCxnSpPr>
        <p:spPr>
          <a:xfrm>
            <a:off x="7527127" y="4001908"/>
            <a:ext cx="768805" cy="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002F7A0F-CFC9-A5C4-83A4-5663B2FC2541}"/>
              </a:ext>
              <a:ext uri="{C183D7F6-B498-43B3-948B-1728B52AA6E4}">
                <adec:decorative xmlns:adec="http://schemas.microsoft.com/office/drawing/2017/decorative" val="1"/>
              </a:ext>
            </a:extLst>
          </p:cNvPr>
          <p:cNvSpPr txBox="1"/>
          <p:nvPr/>
        </p:nvSpPr>
        <p:spPr>
          <a:xfrm>
            <a:off x="8556562" y="3726760"/>
            <a:ext cx="2350126" cy="738664"/>
          </a:xfrm>
          <a:prstGeom prst="rect">
            <a:avLst/>
          </a:prstGeom>
          <a:noFill/>
        </p:spPr>
        <p:txBody>
          <a:bodyPr wrap="square" lIns="0" tIns="0" rIns="0" bIns="0" rtlCol="0" anchor="t">
            <a:spAutoFit/>
          </a:bodyPr>
          <a:lstStyle/>
          <a:p>
            <a:pPr>
              <a:defRPr/>
            </a:pPr>
            <a:r>
              <a:rPr lang="en-GB" sz="1200" b="1" dirty="0">
                <a:solidFill>
                  <a:srgbClr val="5C5B5A"/>
                </a:solidFill>
                <a:latin typeface="Arial"/>
                <a:cs typeface="Arial"/>
              </a:rPr>
              <a:t>22% </a:t>
            </a:r>
            <a:r>
              <a:rPr lang="en-GB" sz="1200" dirty="0">
                <a:solidFill>
                  <a:srgbClr val="5C5B5A"/>
                </a:solidFill>
                <a:latin typeface="Arial"/>
                <a:cs typeface="Arial"/>
              </a:rPr>
              <a:t>16-24 year olds</a:t>
            </a:r>
          </a:p>
          <a:p>
            <a:pPr>
              <a:defRPr/>
            </a:pPr>
            <a:r>
              <a:rPr lang="en-GB" sz="1200" b="1" dirty="0">
                <a:solidFill>
                  <a:srgbClr val="5C5B5A"/>
                </a:solidFill>
                <a:latin typeface="Arial"/>
                <a:cs typeface="Arial"/>
              </a:rPr>
              <a:t>19% </a:t>
            </a:r>
            <a:r>
              <a:rPr lang="en-GB" sz="1200" dirty="0">
                <a:solidFill>
                  <a:srgbClr val="5C5B5A"/>
                </a:solidFill>
                <a:latin typeface="Arial"/>
                <a:cs typeface="Arial"/>
              </a:rPr>
              <a:t>People with first language other than English</a:t>
            </a:r>
            <a:endParaRPr lang="en-GB" sz="1200" i="0" u="none" strike="noStrike" kern="1200" cap="none" spc="0" normalizeH="0" baseline="0" noProof="0" dirty="0">
              <a:ln>
                <a:noFill/>
              </a:ln>
              <a:solidFill>
                <a:srgbClr val="5C5B5A"/>
              </a:solidFill>
              <a:effectLst/>
              <a:uLnTx/>
              <a:uFillTx/>
              <a:latin typeface="Arial"/>
              <a:cs typeface="Arial"/>
            </a:endParaRPr>
          </a:p>
          <a:p>
            <a:pPr>
              <a:defRPr/>
            </a:pPr>
            <a:r>
              <a:rPr lang="en-GB" sz="1200" b="1" i="0" u="none" strike="noStrike" kern="1200" cap="none" spc="0" normalizeH="0" baseline="0" noProof="0" dirty="0">
                <a:ln>
                  <a:noFill/>
                </a:ln>
                <a:solidFill>
                  <a:srgbClr val="5C5B5A"/>
                </a:solidFill>
                <a:effectLst/>
                <a:uLnTx/>
                <a:uFillTx/>
                <a:latin typeface="Arial"/>
                <a:cs typeface="Arial"/>
              </a:rPr>
              <a:t>18% </a:t>
            </a:r>
            <a:r>
              <a:rPr lang="en-GB" sz="1200" dirty="0">
                <a:solidFill>
                  <a:srgbClr val="5C5B5A"/>
                </a:solidFill>
                <a:latin typeface="Arial"/>
                <a:cs typeface="Arial"/>
              </a:rPr>
              <a:t>Racially minoritised groups</a:t>
            </a:r>
            <a:endParaRPr lang="en-GB" sz="1200" i="0" u="none" strike="noStrike" kern="1200" cap="none" spc="0" normalizeH="0" baseline="0" noProof="0" dirty="0">
              <a:ln>
                <a:noFill/>
              </a:ln>
              <a:solidFill>
                <a:srgbClr val="5C5B5A"/>
              </a:solidFill>
              <a:effectLst/>
              <a:uLnTx/>
              <a:uFillTx/>
              <a:latin typeface="Arial"/>
              <a:cs typeface="Arial"/>
            </a:endParaRPr>
          </a:p>
        </p:txBody>
      </p:sp>
      <p:sp>
        <p:nvSpPr>
          <p:cNvPr id="32" name="Arrow: Down 31">
            <a:extLst>
              <a:ext uri="{FF2B5EF4-FFF2-40B4-BE49-F238E27FC236}">
                <a16:creationId xmlns:a16="http://schemas.microsoft.com/office/drawing/2014/main" id="{383230A2-FE57-A007-260F-95D70C0D3CC0}"/>
              </a:ext>
              <a:ext uri="{C183D7F6-B498-43B3-948B-1728B52AA6E4}">
                <adec:decorative xmlns:adec="http://schemas.microsoft.com/office/drawing/2017/decorative" val="1"/>
              </a:ext>
            </a:extLst>
          </p:cNvPr>
          <p:cNvSpPr/>
          <p:nvPr/>
        </p:nvSpPr>
        <p:spPr>
          <a:xfrm>
            <a:off x="8332100" y="3908827"/>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cxnSp>
        <p:nvCxnSpPr>
          <p:cNvPr id="33" name="Straight Arrow Connector 32">
            <a:extLst>
              <a:ext uri="{FF2B5EF4-FFF2-40B4-BE49-F238E27FC236}">
                <a16:creationId xmlns:a16="http://schemas.microsoft.com/office/drawing/2014/main" id="{CCA1B2DE-FF0B-3674-54D4-C52009E28F27}"/>
              </a:ext>
              <a:ext uri="{C183D7F6-B498-43B3-948B-1728B52AA6E4}">
                <adec:decorative xmlns:adec="http://schemas.microsoft.com/office/drawing/2017/decorative" val="1"/>
              </a:ext>
            </a:extLst>
          </p:cNvPr>
          <p:cNvCxnSpPr>
            <a:cxnSpLocks/>
          </p:cNvCxnSpPr>
          <p:nvPr/>
        </p:nvCxnSpPr>
        <p:spPr>
          <a:xfrm>
            <a:off x="7392281" y="5522213"/>
            <a:ext cx="768805" cy="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65DEB6D9-1E31-28EA-6EE1-93A29A5B72AF}"/>
              </a:ext>
              <a:ext uri="{C183D7F6-B498-43B3-948B-1728B52AA6E4}">
                <adec:decorative xmlns:adec="http://schemas.microsoft.com/office/drawing/2017/decorative" val="1"/>
              </a:ext>
            </a:extLst>
          </p:cNvPr>
          <p:cNvSpPr txBox="1"/>
          <p:nvPr/>
        </p:nvSpPr>
        <p:spPr>
          <a:xfrm>
            <a:off x="8421716" y="5247065"/>
            <a:ext cx="2350126" cy="738664"/>
          </a:xfrm>
          <a:prstGeom prst="rect">
            <a:avLst/>
          </a:prstGeom>
          <a:noFill/>
        </p:spPr>
        <p:txBody>
          <a:bodyPr wrap="square" lIns="0" tIns="0" rIns="0" bIns="0" rtlCol="0" anchor="t">
            <a:spAutoFit/>
          </a:bodyPr>
          <a:lstStyle/>
          <a:p>
            <a:pPr>
              <a:defRPr/>
            </a:pPr>
            <a:r>
              <a:rPr lang="en-GB" sz="1200" b="1" dirty="0">
                <a:solidFill>
                  <a:srgbClr val="5C5B5A"/>
                </a:solidFill>
                <a:latin typeface="Arial"/>
                <a:cs typeface="Arial"/>
              </a:rPr>
              <a:t>39% </a:t>
            </a:r>
            <a:r>
              <a:rPr lang="en-GB" sz="1200" dirty="0">
                <a:solidFill>
                  <a:srgbClr val="5C5B5A"/>
                </a:solidFill>
                <a:latin typeface="Arial"/>
                <a:cs typeface="Arial"/>
              </a:rPr>
              <a:t>People with first language other than English</a:t>
            </a:r>
          </a:p>
          <a:p>
            <a:pPr>
              <a:defRPr/>
            </a:pPr>
            <a:r>
              <a:rPr lang="en-GB" sz="1200" b="1" dirty="0">
                <a:solidFill>
                  <a:srgbClr val="5C5B5A"/>
                </a:solidFill>
                <a:latin typeface="Arial"/>
                <a:cs typeface="Arial"/>
              </a:rPr>
              <a:t>38% </a:t>
            </a:r>
            <a:r>
              <a:rPr lang="en-GB" sz="1200" dirty="0">
                <a:solidFill>
                  <a:srgbClr val="5C5B5A"/>
                </a:solidFill>
                <a:latin typeface="Arial"/>
                <a:cs typeface="Arial"/>
              </a:rPr>
              <a:t>16-24yos</a:t>
            </a:r>
          </a:p>
          <a:p>
            <a:pPr>
              <a:defRPr/>
            </a:pPr>
            <a:r>
              <a:rPr lang="en-GB" sz="1200" b="1" dirty="0">
                <a:solidFill>
                  <a:srgbClr val="5C5B5A"/>
                </a:solidFill>
                <a:latin typeface="Arial"/>
                <a:cs typeface="Arial"/>
              </a:rPr>
              <a:t>35</a:t>
            </a:r>
            <a:r>
              <a:rPr lang="en-GB" sz="1200" b="1" i="0" u="none" strike="noStrike" kern="1200" cap="none" spc="0" normalizeH="0" baseline="0" noProof="0" dirty="0">
                <a:ln>
                  <a:noFill/>
                </a:ln>
                <a:solidFill>
                  <a:srgbClr val="5C5B5A"/>
                </a:solidFill>
                <a:effectLst/>
                <a:uLnTx/>
                <a:uFillTx/>
                <a:latin typeface="Arial"/>
                <a:cs typeface="Arial"/>
              </a:rPr>
              <a:t>% </a:t>
            </a:r>
            <a:r>
              <a:rPr lang="en-GB" sz="1200" dirty="0">
                <a:solidFill>
                  <a:srgbClr val="5C5B5A"/>
                </a:solidFill>
                <a:latin typeface="Arial"/>
                <a:cs typeface="Arial"/>
              </a:rPr>
              <a:t>Racially minoritised groups</a:t>
            </a:r>
            <a:endParaRPr lang="en-GB" sz="1200" i="0" u="none" strike="noStrike" kern="1200" cap="none" spc="0" normalizeH="0" baseline="0" noProof="0" dirty="0">
              <a:ln>
                <a:noFill/>
              </a:ln>
              <a:solidFill>
                <a:srgbClr val="5C5B5A"/>
              </a:solidFill>
              <a:effectLst/>
              <a:uLnTx/>
              <a:uFillTx/>
              <a:latin typeface="Arial"/>
              <a:cs typeface="Arial"/>
            </a:endParaRPr>
          </a:p>
        </p:txBody>
      </p:sp>
      <p:sp>
        <p:nvSpPr>
          <p:cNvPr id="35" name="Arrow: Down 34">
            <a:extLst>
              <a:ext uri="{FF2B5EF4-FFF2-40B4-BE49-F238E27FC236}">
                <a16:creationId xmlns:a16="http://schemas.microsoft.com/office/drawing/2014/main" id="{863CDCE8-6F55-DD83-7640-303D8E1F0ECB}"/>
              </a:ext>
              <a:ext uri="{C183D7F6-B498-43B3-948B-1728B52AA6E4}">
                <adec:decorative xmlns:adec="http://schemas.microsoft.com/office/drawing/2017/decorative" val="1"/>
              </a:ext>
            </a:extLst>
          </p:cNvPr>
          <p:cNvSpPr/>
          <p:nvPr/>
        </p:nvSpPr>
        <p:spPr>
          <a:xfrm rot="10800000">
            <a:off x="8197254" y="5429132"/>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36" name="TextBox 35">
            <a:extLst>
              <a:ext uri="{FF2B5EF4-FFF2-40B4-BE49-F238E27FC236}">
                <a16:creationId xmlns:a16="http://schemas.microsoft.com/office/drawing/2014/main" id="{BDF489B8-7EFD-BD2F-C2E3-C5811461FDF0}"/>
              </a:ext>
              <a:ext uri="{C183D7F6-B498-43B3-948B-1728B52AA6E4}">
                <adec:decorative xmlns:adec="http://schemas.microsoft.com/office/drawing/2017/decorative" val="1"/>
              </a:ext>
            </a:extLst>
          </p:cNvPr>
          <p:cNvSpPr txBox="1"/>
          <p:nvPr/>
        </p:nvSpPr>
        <p:spPr>
          <a:xfrm>
            <a:off x="266318" y="3589609"/>
            <a:ext cx="2773939" cy="1538883"/>
          </a:xfrm>
          <a:prstGeom prst="rect">
            <a:avLst/>
          </a:prstGeom>
          <a:noFill/>
        </p:spPr>
        <p:txBody>
          <a:bodyPr wrap="square" lIns="0" tIns="0" rIns="0" bIns="0" rtlCol="0" anchor="t">
            <a:spAutoFit/>
          </a:bodyPr>
          <a:lstStyle/>
          <a:p>
            <a:pPr algn="ctr">
              <a:defRPr/>
            </a:pPr>
            <a:r>
              <a:rPr lang="en-GB" sz="1600" dirty="0">
                <a:solidFill>
                  <a:srgbClr val="5C5B5A"/>
                </a:solidFill>
                <a:latin typeface="Arial"/>
                <a:cs typeface="Arial"/>
              </a:rPr>
              <a:t>This is significantly higher among</a:t>
            </a:r>
            <a:r>
              <a:rPr lang="en-GB" sz="1400" b="1" dirty="0">
                <a:solidFill>
                  <a:srgbClr val="5C5B5A"/>
                </a:solidFill>
                <a:latin typeface="Arial"/>
                <a:cs typeface="Arial"/>
              </a:rPr>
              <a:t>:</a:t>
            </a:r>
          </a:p>
          <a:p>
            <a:pPr algn="ctr">
              <a:defRPr/>
            </a:pPr>
            <a:r>
              <a:rPr lang="en-GB" sz="1400" b="1" dirty="0">
                <a:solidFill>
                  <a:srgbClr val="5C5B5A"/>
                </a:solidFill>
                <a:latin typeface="Arial"/>
                <a:cs typeface="Arial"/>
              </a:rPr>
              <a:t>80% </a:t>
            </a:r>
            <a:r>
              <a:rPr lang="en-GB" sz="1200" dirty="0">
                <a:solidFill>
                  <a:srgbClr val="5C5B5A"/>
                </a:solidFill>
                <a:latin typeface="Arial"/>
                <a:cs typeface="Arial"/>
              </a:rPr>
              <a:t>Disabled residents</a:t>
            </a:r>
          </a:p>
          <a:p>
            <a:pPr algn="ctr">
              <a:defRPr/>
            </a:pPr>
            <a:r>
              <a:rPr lang="en-GB" sz="1400" b="1" dirty="0">
                <a:solidFill>
                  <a:srgbClr val="5C5B5A"/>
                </a:solidFill>
                <a:latin typeface="Arial"/>
                <a:cs typeface="Arial"/>
              </a:rPr>
              <a:t>80% </a:t>
            </a:r>
            <a:r>
              <a:rPr lang="en-GB" sz="1200" dirty="0">
                <a:solidFill>
                  <a:srgbClr val="5C5B5A"/>
                </a:solidFill>
                <a:latin typeface="Arial"/>
                <a:cs typeface="Arial"/>
              </a:rPr>
              <a:t>Those with caring responsibilities</a:t>
            </a:r>
          </a:p>
          <a:p>
            <a:pPr algn="ctr">
              <a:defRPr/>
            </a:pPr>
            <a:r>
              <a:rPr lang="en-GB" sz="1400" b="1" dirty="0">
                <a:solidFill>
                  <a:srgbClr val="5C5B5A"/>
                </a:solidFill>
                <a:latin typeface="Arial"/>
                <a:cs typeface="Arial"/>
              </a:rPr>
              <a:t>79</a:t>
            </a:r>
            <a:r>
              <a:rPr lang="en-GB" sz="1400" b="1" i="0" u="none" strike="noStrike" kern="1200" cap="none" spc="0" normalizeH="0" baseline="0" noProof="0" dirty="0">
                <a:ln>
                  <a:noFill/>
                </a:ln>
                <a:solidFill>
                  <a:srgbClr val="5C5B5A"/>
                </a:solidFill>
                <a:effectLst/>
                <a:uLnTx/>
                <a:uFillTx/>
                <a:latin typeface="Arial"/>
                <a:cs typeface="Arial"/>
              </a:rPr>
              <a:t>% </a:t>
            </a:r>
            <a:r>
              <a:rPr lang="en-GB" sz="1200" i="0" u="none" strike="noStrike" kern="1200" cap="none" spc="0" normalizeH="0" baseline="0" noProof="0" dirty="0">
                <a:ln>
                  <a:noFill/>
                </a:ln>
                <a:solidFill>
                  <a:srgbClr val="5C5B5A"/>
                </a:solidFill>
                <a:effectLst/>
                <a:uLnTx/>
                <a:uFillTx/>
                <a:latin typeface="Arial"/>
                <a:cs typeface="Arial"/>
              </a:rPr>
              <a:t>55-64-year-olds</a:t>
            </a:r>
          </a:p>
          <a:p>
            <a:pPr algn="ctr">
              <a:defRPr/>
            </a:pPr>
            <a:r>
              <a:rPr lang="en-GB" sz="1400" b="1" dirty="0">
                <a:solidFill>
                  <a:srgbClr val="5C5B5A"/>
                </a:solidFill>
                <a:latin typeface="Arial"/>
                <a:cs typeface="Arial"/>
              </a:rPr>
              <a:t>75% </a:t>
            </a:r>
            <a:r>
              <a:rPr lang="en-GB" sz="1200" dirty="0">
                <a:solidFill>
                  <a:srgbClr val="5C5B5A"/>
                </a:solidFill>
                <a:latin typeface="Arial"/>
                <a:cs typeface="Arial"/>
              </a:rPr>
              <a:t>Those earning above the Real</a:t>
            </a:r>
          </a:p>
          <a:p>
            <a:pPr algn="ctr">
              <a:defRPr/>
            </a:pPr>
            <a:r>
              <a:rPr lang="en-GB" sz="1200" dirty="0">
                <a:solidFill>
                  <a:srgbClr val="5C5B5A"/>
                </a:solidFill>
                <a:latin typeface="Arial"/>
                <a:cs typeface="Arial"/>
              </a:rPr>
              <a:t>Living Wage</a:t>
            </a:r>
            <a:endParaRPr lang="en-GB" sz="1200" i="0" u="none" strike="noStrike" kern="1200" cap="none" spc="0" normalizeH="0" baseline="0" noProof="0" dirty="0">
              <a:ln>
                <a:noFill/>
              </a:ln>
              <a:solidFill>
                <a:srgbClr val="5C5B5A"/>
              </a:solidFill>
              <a:effectLst/>
              <a:uLnTx/>
              <a:uFillTx/>
              <a:latin typeface="Arial"/>
              <a:cs typeface="Arial"/>
            </a:endParaRPr>
          </a:p>
        </p:txBody>
      </p:sp>
    </p:spTree>
    <p:extLst>
      <p:ext uri="{BB962C8B-B14F-4D97-AF65-F5344CB8AC3E}">
        <p14:creationId xmlns:p14="http://schemas.microsoft.com/office/powerpoint/2010/main" val="40192828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669270-AE20-5598-DDB4-437910E004B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3DD9607-F9A7-A46C-F4D8-F996BEA69AE3}"/>
              </a:ext>
            </a:extLst>
          </p:cNvPr>
          <p:cNvSpPr>
            <a:spLocks noGrp="1"/>
          </p:cNvSpPr>
          <p:nvPr>
            <p:ph type="title"/>
          </p:nvPr>
        </p:nvSpPr>
        <p:spPr>
          <a:xfrm>
            <a:off x="356673" y="1283600"/>
            <a:ext cx="5495023" cy="1116000"/>
          </a:xfrm>
        </p:spPr>
        <p:txBody>
          <a:bodyPr/>
          <a:lstStyle/>
          <a:p>
            <a:r>
              <a:rPr lang="en-GB" b="1" dirty="0">
                <a:latin typeface="Arial" panose="020B0604020202020204" pitchFamily="34" charset="0"/>
                <a:cs typeface="Arial" panose="020B0604020202020204" pitchFamily="34" charset="0"/>
              </a:rPr>
              <a:t>Your Local Area</a:t>
            </a:r>
          </a:p>
        </p:txBody>
      </p:sp>
      <p:graphicFrame>
        <p:nvGraphicFramePr>
          <p:cNvPr id="5" name="Table 5">
            <a:extLst>
              <a:ext uri="{FF2B5EF4-FFF2-40B4-BE49-F238E27FC236}">
                <a16:creationId xmlns:a16="http://schemas.microsoft.com/office/drawing/2014/main" id="{C09A8A6F-5B3C-83CF-C16F-258821B5ED9E}"/>
              </a:ext>
            </a:extLst>
          </p:cNvPr>
          <p:cNvGraphicFramePr>
            <a:graphicFrameLocks noGrp="1"/>
          </p:cNvGraphicFramePr>
          <p:nvPr>
            <p:extLst>
              <p:ext uri="{D42A27DB-BD31-4B8C-83A1-F6EECF244321}">
                <p14:modId xmlns:p14="http://schemas.microsoft.com/office/powerpoint/2010/main" val="3233859075"/>
              </p:ext>
            </p:extLst>
          </p:nvPr>
        </p:nvGraphicFramePr>
        <p:xfrm>
          <a:off x="433382" y="2997000"/>
          <a:ext cx="5013010" cy="864000"/>
        </p:xfrm>
        <a:graphic>
          <a:graphicData uri="http://schemas.openxmlformats.org/drawingml/2006/table">
            <a:tbl>
              <a:tblPr firstRow="1" bandRow="1">
                <a:tableStyleId>{5C22544A-7EE6-4342-B048-85BDC9FD1C3A}</a:tableStyleId>
              </a:tblPr>
              <a:tblGrid>
                <a:gridCol w="3791183">
                  <a:extLst>
                    <a:ext uri="{9D8B030D-6E8A-4147-A177-3AD203B41FA5}">
                      <a16:colId xmlns:a16="http://schemas.microsoft.com/office/drawing/2014/main" val="4846203"/>
                    </a:ext>
                  </a:extLst>
                </a:gridCol>
                <a:gridCol w="1221827">
                  <a:extLst>
                    <a:ext uri="{9D8B030D-6E8A-4147-A177-3AD203B41FA5}">
                      <a16:colId xmlns:a16="http://schemas.microsoft.com/office/drawing/2014/main" val="4277008826"/>
                    </a:ext>
                  </a:extLst>
                </a:gridCol>
              </a:tblGrid>
              <a:tr h="288000">
                <a:tc>
                  <a:txBody>
                    <a:bodyPr/>
                    <a:lstStyle/>
                    <a:p>
                      <a:r>
                        <a:rPr lang="en-GB" sz="1400" b="1" dirty="0">
                          <a:solidFill>
                            <a:schemeClr val="bg1"/>
                          </a:solidFill>
                          <a:latin typeface="Arial"/>
                          <a:cs typeface="Arial"/>
                        </a:rPr>
                        <a:t>Local Area context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dirty="0">
                          <a:solidFill>
                            <a:schemeClr val="bg1"/>
                          </a:solidFill>
                          <a:latin typeface="Arial" panose="020B0604020202020204" pitchFamily="34" charset="0"/>
                          <a:cs typeface="Arial" panose="020B0604020202020204" pitchFamily="34" charset="0"/>
                        </a:rPr>
                        <a:t>page </a:t>
                      </a:r>
                      <a:r>
                        <a:rPr lang="en-GB" sz="1400" b="1" u="sng" dirty="0">
                          <a:solidFill>
                            <a:schemeClr val="bg1"/>
                          </a:solidFill>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33</a:t>
                      </a:r>
                      <a:endParaRPr lang="en-GB" sz="1400" b="1" u="sng" dirty="0">
                        <a:solidFill>
                          <a:schemeClr val="bg1"/>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96493056"/>
                  </a:ext>
                </a:extLst>
              </a:tr>
              <a:tr h="288000">
                <a:tc>
                  <a:txBody>
                    <a:bodyPr/>
                    <a:lstStyle/>
                    <a:p>
                      <a:r>
                        <a:rPr lang="en-GB" sz="1400" b="1" dirty="0">
                          <a:solidFill>
                            <a:schemeClr val="bg1"/>
                          </a:solidFill>
                          <a:latin typeface="Arial"/>
                          <a:cs typeface="Arial"/>
                        </a:rPr>
                        <a:t>Healthy homes key findings</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kern="1200" dirty="0">
                          <a:solidFill>
                            <a:schemeClr val="bg1"/>
                          </a:solidFill>
                          <a:latin typeface="Arial" panose="020B0604020202020204" pitchFamily="34" charset="0"/>
                          <a:ea typeface="+mn-ea"/>
                          <a:cs typeface="Arial" panose="020B0604020202020204" pitchFamily="34" charset="0"/>
                        </a:rPr>
                        <a:t>pages </a:t>
                      </a:r>
                      <a:r>
                        <a:rPr lang="en-GB" sz="1400" b="1" u="sng" kern="1200" dirty="0">
                          <a:solidFill>
                            <a:schemeClr val="bg1"/>
                          </a:solidFill>
                          <a:latin typeface="Arial" panose="020B0604020202020204" pitchFamily="34" charset="0"/>
                          <a:ea typeface="+mn-ea"/>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34-35</a:t>
                      </a:r>
                      <a:endParaRPr lang="en-GB" sz="1400" b="1" u="sng" kern="1200" dirty="0">
                        <a:solidFill>
                          <a:schemeClr val="bg1"/>
                        </a:solidFill>
                        <a:latin typeface="Arial" panose="020B0604020202020204" pitchFamily="34" charset="0"/>
                        <a:ea typeface="+mn-ea"/>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78979111"/>
                  </a:ext>
                </a:extLst>
              </a:tr>
              <a:tr h="28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a:solidFill>
                            <a:schemeClr val="bg1"/>
                          </a:solidFill>
                          <a:latin typeface="Arial"/>
                          <a:cs typeface="Arial"/>
                        </a:rPr>
                        <a:t>Healthy homes topline findings</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dirty="0">
                          <a:solidFill>
                            <a:schemeClr val="bg1"/>
                          </a:solidFill>
                          <a:latin typeface="Arial" panose="020B0604020202020204" pitchFamily="34" charset="0"/>
                          <a:cs typeface="Arial" panose="020B0604020202020204" pitchFamily="34" charset="0"/>
                        </a:rPr>
                        <a:t>pages </a:t>
                      </a:r>
                      <a:r>
                        <a:rPr lang="en-GB" sz="1400" b="1" u="sng" dirty="0">
                          <a:solidFill>
                            <a:schemeClr val="bg1"/>
                          </a:solidFill>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36-47</a:t>
                      </a:r>
                      <a:endParaRPr lang="en-GB" sz="1400" b="1" u="sng" dirty="0">
                        <a:solidFill>
                          <a:schemeClr val="bg1"/>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50537686"/>
                  </a:ext>
                </a:extLst>
              </a:tr>
            </a:tbl>
          </a:graphicData>
        </a:graphic>
      </p:graphicFrame>
    </p:spTree>
    <p:extLst>
      <p:ext uri="{BB962C8B-B14F-4D97-AF65-F5344CB8AC3E}">
        <p14:creationId xmlns:p14="http://schemas.microsoft.com/office/powerpoint/2010/main" val="31857084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74A2B4-3C0F-81BD-2DD3-0ED0C9C0C01B}"/>
              </a:ext>
            </a:extLst>
          </p:cNvPr>
          <p:cNvSpPr>
            <a:spLocks noGrp="1"/>
          </p:cNvSpPr>
          <p:nvPr>
            <p:ph type="title"/>
          </p:nvPr>
        </p:nvSpPr>
        <p:spPr>
          <a:xfrm>
            <a:off x="586799" y="249698"/>
            <a:ext cx="10515600" cy="693150"/>
          </a:xfrm>
        </p:spPr>
        <p:txBody>
          <a:bodyPr/>
          <a:lstStyle/>
          <a:p>
            <a:r>
              <a:rPr lang="en-GB" dirty="0">
                <a:latin typeface="Arial" panose="020B0604020202020204" pitchFamily="34" charset="0"/>
                <a:cs typeface="Arial" panose="020B0604020202020204" pitchFamily="34" charset="0"/>
              </a:rPr>
              <a:t>Your local area – context</a:t>
            </a:r>
            <a:endParaRPr lang="en-US"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D5808E5A-A430-F9BE-050D-2E7DC1DD7D4D}"/>
              </a:ext>
            </a:extLst>
          </p:cNvPr>
          <p:cNvSpPr txBox="1"/>
          <p:nvPr/>
        </p:nvSpPr>
        <p:spPr>
          <a:xfrm>
            <a:off x="776806" y="942848"/>
            <a:ext cx="10515600" cy="4227439"/>
          </a:xfrm>
          <a:prstGeom prst="rect">
            <a:avLst/>
          </a:prstGeom>
          <a:noFill/>
        </p:spPr>
        <p:txBody>
          <a:bodyPr wrap="square" lIns="91440" tIns="45720" rIns="91440" bIns="45720" rtlCol="0" anchor="t">
            <a:spAutoFit/>
          </a:bodyPr>
          <a:lstStyle/>
          <a:p>
            <a:pPr>
              <a:lnSpc>
                <a:spcPct val="113999"/>
              </a:lnSpc>
              <a:spcAft>
                <a:spcPts val="1400"/>
              </a:spcAft>
            </a:pPr>
            <a:r>
              <a:rPr lang="en-GB" sz="1400" dirty="0">
                <a:solidFill>
                  <a:schemeClr val="bg1"/>
                </a:solidFill>
                <a:latin typeface="Arial"/>
                <a:cs typeface="Arial"/>
              </a:rPr>
              <a:t>The survey continues to explore residents' experiences of their local area, along with their sense of community, local pride and belonging. The questions have been included to explore how this kind of data may be able to inform local monitoring and evaluation of programmes aiming to increase pride in place and life chances (including those funded through local growth funds such as the UK Shared Prosperity Fund) - as one part of a wider approach.</a:t>
            </a:r>
            <a:endParaRPr lang="en-GB" dirty="0">
              <a:solidFill>
                <a:schemeClr val="bg1"/>
              </a:solidFill>
              <a:cs typeface="Calibri"/>
            </a:endParaRPr>
          </a:p>
          <a:p>
            <a:pPr>
              <a:lnSpc>
                <a:spcPct val="114000"/>
              </a:lnSpc>
              <a:spcAft>
                <a:spcPts val="1400"/>
              </a:spcAft>
            </a:pPr>
            <a:r>
              <a:rPr lang="en-GB" sz="1400" dirty="0">
                <a:solidFill>
                  <a:schemeClr val="bg1"/>
                </a:solidFill>
                <a:latin typeface="Arial"/>
                <a:cs typeface="Arial"/>
              </a:rPr>
              <a:t>As questions on local area have been asked across multiple surveys, we have tracked data over time. We have also merged data where possible, meaning that the sample is larger and more robust and greater analysis of sub-groups is possible. Questions within this section use a merged sample from the results from surveys 11, 12 and 13. </a:t>
            </a:r>
          </a:p>
          <a:p>
            <a:pPr>
              <a:lnSpc>
                <a:spcPct val="114000"/>
              </a:lnSpc>
              <a:spcAft>
                <a:spcPts val="1400"/>
              </a:spcAft>
            </a:pPr>
            <a:r>
              <a:rPr lang="en-GB" sz="1400" dirty="0">
                <a:solidFill>
                  <a:schemeClr val="bg1"/>
                </a:solidFill>
                <a:latin typeface="Arial"/>
                <a:cs typeface="Arial"/>
              </a:rPr>
              <a:t>Benchmarks, where included, reflect newly-published national data from the DCMS' Community Life Survey (covering October 2023 - December 2023)*. The DCMS survey is conducted through self-completion, either online or on a paper questionnaire. This is comparable with the Residents’ Survey, which (in the main) follows a self-conducted online method. </a:t>
            </a:r>
          </a:p>
          <a:p>
            <a:pPr>
              <a:lnSpc>
                <a:spcPct val="114000"/>
              </a:lnSpc>
              <a:spcAft>
                <a:spcPts val="1400"/>
              </a:spcAft>
            </a:pPr>
            <a:r>
              <a:rPr lang="en-GB" sz="1400" b="1" dirty="0">
                <a:solidFill>
                  <a:schemeClr val="bg1"/>
                </a:solidFill>
                <a:latin typeface="Arial"/>
                <a:cs typeface="Arial"/>
              </a:rPr>
              <a:t>Please note, fieldwork for this wave took place before the recent incidents of unrest and disorder across England. </a:t>
            </a:r>
            <a:endParaRPr lang="en-GB" sz="1550" b="1" dirty="0">
              <a:solidFill>
                <a:schemeClr val="bg1"/>
              </a:solidFill>
              <a:cs typeface="Calibri" panose="020F0502020204030204"/>
            </a:endParaRPr>
          </a:p>
          <a:p>
            <a:endParaRPr lang="en-GB" sz="1550" b="1" dirty="0">
              <a:solidFill>
                <a:schemeClr val="bg1"/>
              </a:solidFill>
              <a:cs typeface="Calibri" panose="020F0502020204030204"/>
            </a:endParaRPr>
          </a:p>
          <a:p>
            <a:pPr marL="742950" lvl="1" indent="-285750">
              <a:buFont typeface="Arial" panose="020B0604020202020204" pitchFamily="34" charset="0"/>
              <a:buChar char="•"/>
            </a:pPr>
            <a:endParaRPr lang="en-GB" sz="1550" dirty="0">
              <a:solidFill>
                <a:schemeClr val="bg1"/>
              </a:solidFill>
            </a:endParaRPr>
          </a:p>
          <a:p>
            <a:pPr marL="742950" lvl="1" indent="-285750">
              <a:buFont typeface="Arial" panose="020B0604020202020204" pitchFamily="34" charset="0"/>
              <a:buChar char="•"/>
            </a:pPr>
            <a:endParaRPr lang="en-GB" sz="1550" dirty="0">
              <a:solidFill>
                <a:schemeClr val="bg1"/>
              </a:solidFill>
              <a:cs typeface="Calibri" panose="020F0502020204030204"/>
            </a:endParaRPr>
          </a:p>
        </p:txBody>
      </p:sp>
      <p:sp>
        <p:nvSpPr>
          <p:cNvPr id="3" name="Text Placeholder 4">
            <a:extLst>
              <a:ext uri="{FF2B5EF4-FFF2-40B4-BE49-F238E27FC236}">
                <a16:creationId xmlns:a16="http://schemas.microsoft.com/office/drawing/2014/main" id="{F35CD49A-8265-44EC-74BC-15EC5E47D64B}"/>
              </a:ext>
            </a:extLst>
          </p:cNvPr>
          <p:cNvSpPr>
            <a:spLocks noGrp="1"/>
          </p:cNvSpPr>
          <p:nvPr>
            <p:ph type="body" sz="quarter" idx="11"/>
          </p:nvPr>
        </p:nvSpPr>
        <p:spPr>
          <a:xfrm>
            <a:off x="586799" y="6185153"/>
            <a:ext cx="11017826" cy="584293"/>
          </a:xfrm>
        </p:spPr>
        <p:txBody>
          <a:bodyPr vert="horz" lIns="91440" tIns="45720" rIns="91440" bIns="45720" rtlCol="0" anchor="t">
            <a:noAutofit/>
          </a:bodyPr>
          <a:lstStyle/>
          <a:p>
            <a:r>
              <a:rPr lang="en-GB" sz="1200" dirty="0">
                <a:latin typeface="Calibri"/>
                <a:cs typeface="Arial"/>
              </a:rPr>
              <a:t>*</a:t>
            </a:r>
            <a:r>
              <a:rPr lang="en-GB" sz="1200" dirty="0">
                <a:ea typeface="+mn-lt"/>
                <a:cs typeface="+mn-lt"/>
              </a:rPr>
              <a:t> The Community Life Survey is a key national evidence source for understanding more about community engagement, volunteering and social cohesion, sampling adults (aged 16+) throughout England. Fieldwork for 2023/24 was delivered over two quarters (October – December 2023 and January – March 2024). The Oct – Dec 2023 survey results were published in May 2024, and next / updated results are due in November 2024</a:t>
            </a:r>
            <a:endParaRPr lang="en-GB" sz="1200" dirty="0">
              <a:latin typeface="Calibri"/>
              <a:cs typeface="Calibri"/>
            </a:endParaRPr>
          </a:p>
        </p:txBody>
      </p:sp>
    </p:spTree>
    <p:custDataLst>
      <p:tags r:id="rId1"/>
    </p:custDataLst>
    <p:extLst>
      <p:ext uri="{BB962C8B-B14F-4D97-AF65-F5344CB8AC3E}">
        <p14:creationId xmlns:p14="http://schemas.microsoft.com/office/powerpoint/2010/main" val="41721345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74A2B4-3C0F-81BD-2DD3-0ED0C9C0C01B}"/>
              </a:ext>
            </a:extLst>
          </p:cNvPr>
          <p:cNvSpPr>
            <a:spLocks noGrp="1"/>
          </p:cNvSpPr>
          <p:nvPr>
            <p:ph type="title"/>
          </p:nvPr>
        </p:nvSpPr>
        <p:spPr>
          <a:xfrm>
            <a:off x="586799" y="111153"/>
            <a:ext cx="10515600" cy="693150"/>
          </a:xfrm>
        </p:spPr>
        <p:txBody>
          <a:bodyPr/>
          <a:lstStyle/>
          <a:p>
            <a:r>
              <a:rPr lang="en-GB" dirty="0">
                <a:latin typeface="Arial"/>
                <a:cs typeface="Arial"/>
              </a:rPr>
              <a:t>Your local area – key findings (1 of 2)</a:t>
            </a:r>
            <a:endParaRPr lang="en-US"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D5808E5A-A430-F9BE-050D-2E7DC1DD7D4D}"/>
              </a:ext>
            </a:extLst>
          </p:cNvPr>
          <p:cNvSpPr txBox="1"/>
          <p:nvPr/>
        </p:nvSpPr>
        <p:spPr>
          <a:xfrm>
            <a:off x="586799" y="919078"/>
            <a:ext cx="11017826" cy="4701287"/>
          </a:xfrm>
          <a:prstGeom prst="rect">
            <a:avLst/>
          </a:prstGeom>
          <a:noFill/>
        </p:spPr>
        <p:txBody>
          <a:bodyPr wrap="square" lIns="91440" tIns="45720" rIns="91440" bIns="45720" rtlCol="0" anchor="t">
            <a:spAutoFit/>
          </a:bodyPr>
          <a:lstStyle/>
          <a:p>
            <a:pPr>
              <a:spcAft>
                <a:spcPts val="500"/>
              </a:spcAft>
            </a:pPr>
            <a:r>
              <a:rPr lang="en-GB" sz="1400" b="1" dirty="0">
                <a:solidFill>
                  <a:schemeClr val="bg1"/>
                </a:solidFill>
                <a:latin typeface="Arial"/>
                <a:cs typeface="Arial"/>
              </a:rPr>
              <a:t>OVERALL SATISFACTION WITH LOCAL AREA</a:t>
            </a:r>
          </a:p>
          <a:p>
            <a:pPr marL="285750" indent="-285750">
              <a:spcAft>
                <a:spcPts val="600"/>
              </a:spcAft>
              <a:buFont typeface="Arial" panose="020B0604020202020204" pitchFamily="34" charset="0"/>
              <a:buChar char="•"/>
            </a:pPr>
            <a:r>
              <a:rPr lang="en-GB" sz="1200" dirty="0">
                <a:solidFill>
                  <a:schemeClr val="bg1"/>
                </a:solidFill>
                <a:latin typeface="Arial"/>
                <a:cs typeface="Arial"/>
              </a:rPr>
              <a:t>Overall satisfaction with respondents’ local areas as a place to live has decreased since May (was 76%, now 74%), bringing satisfaction in line with the England benchmark of 74%.</a:t>
            </a:r>
          </a:p>
          <a:p>
            <a:pPr marL="285750" indent="-285750">
              <a:spcAft>
                <a:spcPts val="1400"/>
              </a:spcAft>
              <a:buFont typeface="Arial" panose="020B0604020202020204" pitchFamily="34" charset="0"/>
              <a:buChar char="•"/>
            </a:pPr>
            <a:r>
              <a:rPr lang="en-GB" sz="1200" dirty="0">
                <a:solidFill>
                  <a:schemeClr val="bg1"/>
                </a:solidFill>
                <a:latin typeface="Arial"/>
                <a:cs typeface="Arial"/>
              </a:rPr>
              <a:t>Almost 4 in 5 (78%) respondents would recommend their local area as a place to live. This has remained in line with May 2024</a:t>
            </a:r>
          </a:p>
          <a:p>
            <a:pPr>
              <a:spcAft>
                <a:spcPts val="600"/>
              </a:spcAft>
            </a:pPr>
            <a:r>
              <a:rPr lang="en-GB" sz="1400" b="1" cap="all" dirty="0">
                <a:solidFill>
                  <a:schemeClr val="bg1"/>
                </a:solidFill>
                <a:latin typeface="Arial"/>
                <a:cs typeface="Arial"/>
              </a:rPr>
              <a:t>Satisfaction with Local Area - Services and Amenities </a:t>
            </a:r>
          </a:p>
          <a:p>
            <a:pPr>
              <a:spcAft>
                <a:spcPts val="600"/>
              </a:spcAft>
            </a:pPr>
            <a:r>
              <a:rPr lang="en-GB" sz="1200" dirty="0">
                <a:solidFill>
                  <a:schemeClr val="bg1"/>
                </a:solidFill>
                <a:latin typeface="Arial"/>
                <a:cs typeface="Arial"/>
              </a:rPr>
              <a:t>Respondents’ satisfaction with a range of services and amenities in their local area has decreased across several areas since May 2024:</a:t>
            </a:r>
            <a:endParaRPr lang="en-GB" sz="1200" dirty="0">
              <a:solidFill>
                <a:schemeClr val="bg1"/>
              </a:solidFill>
              <a:latin typeface="Calibri" panose="020F0502020204030204"/>
              <a:ea typeface="Calibri" panose="020F0502020204030204"/>
              <a:cs typeface="Calibri" panose="020F0502020204030204"/>
            </a:endParaRPr>
          </a:p>
          <a:p>
            <a:pPr marL="742950" lvl="1" indent="-285750">
              <a:spcAft>
                <a:spcPts val="600"/>
              </a:spcAft>
              <a:buFont typeface="Arial" panose="020B0604020202020204" pitchFamily="34" charset="0"/>
              <a:buChar char="•"/>
            </a:pPr>
            <a:r>
              <a:rPr lang="en-GB" sz="1200" dirty="0">
                <a:solidFill>
                  <a:schemeClr val="bg1"/>
                </a:solidFill>
                <a:latin typeface="Arial"/>
                <a:cs typeface="Arial"/>
              </a:rPr>
              <a:t>There has been a slight decrease in respondents’ satisfaction with parks and other green spaces (74%, was 76% in May). </a:t>
            </a:r>
          </a:p>
          <a:p>
            <a:pPr marL="742950" lvl="1" indent="-285750">
              <a:spcAft>
                <a:spcPts val="600"/>
              </a:spcAft>
              <a:buFont typeface="Arial" panose="020B0604020202020204" pitchFamily="34" charset="0"/>
              <a:buChar char="•"/>
            </a:pPr>
            <a:r>
              <a:rPr lang="en-GB" sz="1200" dirty="0">
                <a:solidFill>
                  <a:schemeClr val="bg1"/>
                </a:solidFill>
                <a:latin typeface="Arial"/>
                <a:cs typeface="Arial"/>
              </a:rPr>
              <a:t>There has been a decrease in satisfaction with local services and amenities (63%, was 67% in May) </a:t>
            </a:r>
          </a:p>
          <a:p>
            <a:pPr marL="742950" lvl="1" indent="-285750">
              <a:spcAft>
                <a:spcPts val="600"/>
              </a:spcAft>
              <a:buFont typeface="Arial" panose="020B0604020202020204" pitchFamily="34" charset="0"/>
              <a:buChar char="•"/>
            </a:pPr>
            <a:r>
              <a:rPr lang="en-GB" sz="1200" dirty="0">
                <a:solidFill>
                  <a:schemeClr val="bg1"/>
                </a:solidFill>
                <a:latin typeface="Arial"/>
                <a:cs typeface="Arial"/>
              </a:rPr>
              <a:t>There has been a decrease in those agreeing that their local area is well maintained (56%, was 62% in May – the highest level since reporting began). However, this decrease brings this result back in line with that from February (55%)</a:t>
            </a:r>
          </a:p>
          <a:p>
            <a:pPr marL="742950" lvl="1" indent="-285750">
              <a:spcAft>
                <a:spcPts val="600"/>
              </a:spcAft>
              <a:buFont typeface="Arial" panose="020B0604020202020204" pitchFamily="34" charset="0"/>
              <a:buChar char="•"/>
            </a:pPr>
            <a:r>
              <a:rPr lang="en-GB" sz="1200" dirty="0">
                <a:solidFill>
                  <a:schemeClr val="bg1"/>
                </a:solidFill>
                <a:latin typeface="Arial"/>
                <a:cs typeface="Arial"/>
              </a:rPr>
              <a:t>Satisfaction with health and care services has decreased since May (58%, was 62%)</a:t>
            </a:r>
          </a:p>
          <a:p>
            <a:pPr marL="742950" lvl="1" indent="-285750">
              <a:spcAft>
                <a:spcPts val="1400"/>
              </a:spcAft>
              <a:buFont typeface="Arial" panose="020B0604020202020204" pitchFamily="34" charset="0"/>
              <a:buChar char="•"/>
            </a:pPr>
            <a:r>
              <a:rPr lang="en-GB" sz="1200" dirty="0">
                <a:solidFill>
                  <a:schemeClr val="bg1"/>
                </a:solidFill>
                <a:latin typeface="Arial"/>
                <a:cs typeface="Arial"/>
              </a:rPr>
              <a:t>Satisfaction with cultural facilities has decreased significantly since May (40%, was 46%). The proportion of respondents satisfied with opportunities to take part in cultural events and activities has, however,  remained largely in line (56%, was 57% in May) </a:t>
            </a:r>
          </a:p>
          <a:p>
            <a:pPr marL="171450" indent="-171450">
              <a:spcAft>
                <a:spcPts val="600"/>
              </a:spcAft>
              <a:buFont typeface="Arial" panose="020B0604020202020204" pitchFamily="34" charset="0"/>
              <a:buChar char="•"/>
            </a:pPr>
            <a:r>
              <a:rPr lang="en-GB" sz="1200" dirty="0">
                <a:solidFill>
                  <a:schemeClr val="bg1"/>
                </a:solidFill>
                <a:latin typeface="Arial"/>
                <a:cs typeface="Arial"/>
              </a:rPr>
              <a:t>64% are satisfied with the availability of public transport – in line with levels reported in May (63%). </a:t>
            </a:r>
          </a:p>
          <a:p>
            <a:pPr marL="628650" lvl="1" indent="-171450">
              <a:spcAft>
                <a:spcPts val="600"/>
              </a:spcAft>
              <a:buFont typeface="Arial" panose="020B0604020202020204" pitchFamily="34" charset="0"/>
              <a:buChar char="•"/>
            </a:pPr>
            <a:r>
              <a:rPr lang="en-GB" sz="1200" dirty="0">
                <a:solidFill>
                  <a:schemeClr val="bg1"/>
                </a:solidFill>
                <a:latin typeface="Arial"/>
                <a:cs typeface="Arial"/>
              </a:rPr>
              <a:t>When examining individual modes of transport there is also consistency with May figures – for example, in those satisfied with bus services (59%, was 58% in May) and train services (47%, was 46% in May)</a:t>
            </a:r>
          </a:p>
          <a:p>
            <a:pPr marL="628650" lvl="1" indent="-171450">
              <a:spcAft>
                <a:spcPts val="600"/>
              </a:spcAft>
              <a:buFont typeface="Arial" panose="020B0604020202020204" pitchFamily="34" charset="0"/>
              <a:buChar char="•"/>
            </a:pPr>
            <a:r>
              <a:rPr lang="en-GB" sz="1200" dirty="0">
                <a:solidFill>
                  <a:schemeClr val="bg1"/>
                </a:solidFill>
                <a:latin typeface="Arial"/>
                <a:cs typeface="Arial"/>
              </a:rPr>
              <a:t>However, there has been a significant decrease in satisfaction with the condition of paved/pedestrian areas (41%, was 47% in May). </a:t>
            </a:r>
            <a:endParaRPr lang="en-US" sz="1200" dirty="0">
              <a:solidFill>
                <a:schemeClr val="bg1"/>
              </a:solidFill>
              <a:latin typeface="Arial"/>
              <a:cs typeface="Arial"/>
            </a:endParaRPr>
          </a:p>
          <a:p>
            <a:pPr marL="742950" lvl="1" indent="-285750">
              <a:spcAft>
                <a:spcPts val="600"/>
              </a:spcAft>
              <a:buFont typeface="Courier New,monospace" panose="020B0604020202020204" pitchFamily="34" charset="0"/>
              <a:buChar char="o"/>
            </a:pPr>
            <a:endParaRPr lang="en-GB" sz="1400" dirty="0">
              <a:solidFill>
                <a:schemeClr val="bg1"/>
              </a:solidFill>
              <a:latin typeface="Arial"/>
              <a:cs typeface="Arial"/>
            </a:endParaRPr>
          </a:p>
        </p:txBody>
      </p:sp>
    </p:spTree>
    <p:custDataLst>
      <p:tags r:id="rId1"/>
    </p:custDataLst>
    <p:extLst>
      <p:ext uri="{BB962C8B-B14F-4D97-AF65-F5344CB8AC3E}">
        <p14:creationId xmlns:p14="http://schemas.microsoft.com/office/powerpoint/2010/main" val="4715773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42C75A2E-666C-06A5-8845-DD0447067A6D}"/>
              </a:ext>
            </a:extLst>
          </p:cNvPr>
          <p:cNvSpPr>
            <a:spLocks noGrp="1"/>
          </p:cNvSpPr>
          <p:nvPr>
            <p:ph type="title"/>
          </p:nvPr>
        </p:nvSpPr>
        <p:spPr>
          <a:xfrm>
            <a:off x="586799" y="111153"/>
            <a:ext cx="10515600" cy="693150"/>
          </a:xfrm>
        </p:spPr>
        <p:txBody>
          <a:bodyPr/>
          <a:lstStyle/>
          <a:p>
            <a:r>
              <a:rPr lang="en-GB" dirty="0">
                <a:latin typeface="Arial"/>
                <a:cs typeface="Arial"/>
              </a:rPr>
              <a:t>Your local area – key findings (2 of 2)</a:t>
            </a:r>
            <a:endParaRPr lang="en-US"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106DE7C5-060D-F6EC-0E31-DDE49542EC8D}"/>
              </a:ext>
            </a:extLst>
          </p:cNvPr>
          <p:cNvSpPr txBox="1"/>
          <p:nvPr/>
        </p:nvSpPr>
        <p:spPr>
          <a:xfrm>
            <a:off x="369651" y="877020"/>
            <a:ext cx="11234974" cy="4265270"/>
          </a:xfrm>
          <a:prstGeom prst="rect">
            <a:avLst/>
          </a:prstGeom>
          <a:noFill/>
        </p:spPr>
        <p:txBody>
          <a:bodyPr wrap="square" lIns="91440" tIns="45720" rIns="91440" bIns="45720" anchor="t">
            <a:spAutoFit/>
          </a:bodyPr>
          <a:lstStyle/>
          <a:p>
            <a:pPr>
              <a:spcAft>
                <a:spcPts val="500"/>
              </a:spcAft>
            </a:pPr>
            <a:r>
              <a:rPr lang="en-GB" sz="1400" b="1" dirty="0">
                <a:solidFill>
                  <a:schemeClr val="bg1"/>
                </a:solidFill>
                <a:latin typeface="Arial"/>
                <a:cs typeface="Arial"/>
              </a:rPr>
              <a:t>NEIGHBOURHOOD AND COMMUNITY* </a:t>
            </a:r>
          </a:p>
          <a:p>
            <a:pPr marL="285750" indent="-285750">
              <a:spcAft>
                <a:spcPts val="600"/>
              </a:spcAft>
              <a:buFont typeface="Arial" panose="020B0604020202020204" pitchFamily="34" charset="0"/>
              <a:buChar char="•"/>
            </a:pPr>
            <a:r>
              <a:rPr lang="en-GB" sz="1200" dirty="0">
                <a:solidFill>
                  <a:schemeClr val="bg1"/>
                </a:solidFill>
                <a:latin typeface="Arial"/>
                <a:cs typeface="Arial"/>
              </a:rPr>
              <a:t>Despite civil unrest across England in the weeks following fieldwork, the results do not suggest any notable increase in community tension prior to this. Since May, there is only a minor change in the proportion of respondents who agree that their local area is a place where people from different backgrounds get on well (77%, was 79% in May), and no change in the proportion agreeing that people look out for each other (72%, no change since May)</a:t>
            </a:r>
          </a:p>
          <a:p>
            <a:pPr marL="285750" indent="-285750">
              <a:spcAft>
                <a:spcPts val="600"/>
              </a:spcAft>
              <a:buFont typeface="Arial" panose="020B0604020202020204" pitchFamily="34" charset="0"/>
              <a:buChar char="•"/>
            </a:pPr>
            <a:r>
              <a:rPr lang="en-GB" sz="1200" dirty="0">
                <a:solidFill>
                  <a:schemeClr val="bg1"/>
                </a:solidFill>
                <a:latin typeface="Arial"/>
                <a:cs typeface="Arial"/>
              </a:rPr>
              <a:t>Similarly, there is no significant change in the proportion who say they feel proud of their local area (69%, was 71% in May)</a:t>
            </a:r>
          </a:p>
          <a:p>
            <a:pPr>
              <a:spcAft>
                <a:spcPts val="600"/>
              </a:spcAft>
            </a:pPr>
            <a:endParaRPr lang="en-GB" sz="1200" dirty="0">
              <a:solidFill>
                <a:schemeClr val="bg1"/>
              </a:solidFill>
              <a:latin typeface="Arial"/>
              <a:cs typeface="Arial"/>
            </a:endParaRPr>
          </a:p>
          <a:p>
            <a:pPr>
              <a:spcAft>
                <a:spcPts val="600"/>
              </a:spcAft>
            </a:pPr>
            <a:r>
              <a:rPr lang="en-GB" sz="1400" b="1" cap="all" dirty="0">
                <a:solidFill>
                  <a:schemeClr val="bg1"/>
                </a:solidFill>
                <a:latin typeface="Arial"/>
                <a:cs typeface="Arial"/>
              </a:rPr>
              <a:t>Involvement in Groups, Clubs or Organisations </a:t>
            </a:r>
          </a:p>
          <a:p>
            <a:pPr>
              <a:spcAft>
                <a:spcPts val="600"/>
              </a:spcAft>
            </a:pPr>
            <a:r>
              <a:rPr lang="en-GB" sz="1200" dirty="0">
                <a:solidFill>
                  <a:schemeClr val="bg1"/>
                </a:solidFill>
                <a:latin typeface="Arial"/>
                <a:cs typeface="Arial"/>
              </a:rPr>
              <a:t>This survey, for the first time, asked respondents whether they had been involved in a group, club, organisation in the last 12 months</a:t>
            </a:r>
          </a:p>
          <a:p>
            <a:pPr marL="285750" indent="-285750">
              <a:spcAft>
                <a:spcPts val="600"/>
              </a:spcAft>
              <a:buFont typeface="Arial" panose="020B0604020202020204" pitchFamily="34" charset="0"/>
              <a:buChar char="•"/>
            </a:pPr>
            <a:r>
              <a:rPr lang="en-GB" sz="1200" dirty="0">
                <a:solidFill>
                  <a:schemeClr val="bg1"/>
                </a:solidFill>
                <a:latin typeface="Arial"/>
                <a:cs typeface="Arial"/>
              </a:rPr>
              <a:t>Just over half (53%) of respondents reported having been involved in a group, club, or organisation in the last 12 months, slightly lower than the England benchmark of 56%. </a:t>
            </a:r>
          </a:p>
          <a:p>
            <a:pPr marL="285750" indent="-285750">
              <a:spcAft>
                <a:spcPts val="600"/>
              </a:spcAft>
              <a:buFont typeface="Arial" panose="020B0604020202020204" pitchFamily="34" charset="0"/>
              <a:buChar char="•"/>
            </a:pPr>
            <a:r>
              <a:rPr lang="en-GB" sz="1200" dirty="0">
                <a:solidFill>
                  <a:schemeClr val="bg1"/>
                </a:solidFill>
                <a:latin typeface="Arial"/>
                <a:cs typeface="Arial"/>
              </a:rPr>
              <a:t>The most popular type of group, club or organisation to have been involved in  is sport / exercise (which includes taking  part, coaching, or going to watch), with 24% having been involved in this in some way, followed by hobbies (15%) and religion (15%) </a:t>
            </a:r>
          </a:p>
          <a:p>
            <a:pPr>
              <a:spcAft>
                <a:spcPts val="600"/>
              </a:spcAft>
            </a:pPr>
            <a:endParaRPr lang="en-GB" sz="1200" dirty="0">
              <a:solidFill>
                <a:schemeClr val="bg1"/>
              </a:solidFill>
              <a:latin typeface="Arial"/>
              <a:cs typeface="Arial"/>
            </a:endParaRPr>
          </a:p>
          <a:p>
            <a:pPr>
              <a:spcAft>
                <a:spcPts val="600"/>
              </a:spcAft>
            </a:pPr>
            <a:r>
              <a:rPr lang="en-GB" sz="1400" b="1" dirty="0">
                <a:solidFill>
                  <a:schemeClr val="bg1"/>
                </a:solidFill>
                <a:latin typeface="Arial"/>
                <a:cs typeface="Arial"/>
              </a:rPr>
              <a:t>VOLUNTEERING</a:t>
            </a:r>
          </a:p>
          <a:p>
            <a:pPr marL="285750" indent="-285750">
              <a:spcAft>
                <a:spcPts val="600"/>
              </a:spcAft>
              <a:buFont typeface="Arial" panose="020B0604020202020204" pitchFamily="34" charset="0"/>
              <a:buChar char="•"/>
            </a:pPr>
            <a:r>
              <a:rPr lang="en-GB" sz="1200" dirty="0">
                <a:solidFill>
                  <a:schemeClr val="bg1"/>
                </a:solidFill>
                <a:latin typeface="Arial"/>
                <a:cs typeface="Arial"/>
              </a:rPr>
              <a:t>A third (30%) of respondents continue to have volunteered in the last year. </a:t>
            </a:r>
          </a:p>
          <a:p>
            <a:pPr marL="285750" indent="-285750">
              <a:spcAft>
                <a:spcPts val="600"/>
              </a:spcAft>
              <a:buFont typeface="Arial" panose="020B0604020202020204" pitchFamily="34" charset="0"/>
              <a:buChar char="•"/>
            </a:pPr>
            <a:r>
              <a:rPr lang="en-GB" sz="1200" dirty="0">
                <a:solidFill>
                  <a:schemeClr val="bg1"/>
                </a:solidFill>
                <a:latin typeface="Arial"/>
                <a:cs typeface="Arial"/>
              </a:rPr>
              <a:t>Volunteering is more frequent amongst a range of demographics (e.g. younger respondents aged 16-24; parents; those living in households with 4+ people) </a:t>
            </a:r>
          </a:p>
          <a:p>
            <a:pPr marL="742950" lvl="1" indent="-285750">
              <a:spcAft>
                <a:spcPts val="600"/>
              </a:spcAft>
              <a:buFont typeface="Arial" panose="020B0604020202020204" pitchFamily="34" charset="0"/>
              <a:buChar char="•"/>
            </a:pPr>
            <a:endParaRPr lang="en-GB" sz="1400" dirty="0">
              <a:solidFill>
                <a:schemeClr val="bg1"/>
              </a:solidFill>
              <a:latin typeface="Arial"/>
              <a:cs typeface="Arial"/>
            </a:endParaRPr>
          </a:p>
        </p:txBody>
      </p:sp>
      <p:sp>
        <p:nvSpPr>
          <p:cNvPr id="4" name="Footer Placeholder 4">
            <a:extLst>
              <a:ext uri="{FF2B5EF4-FFF2-40B4-BE49-F238E27FC236}">
                <a16:creationId xmlns:a16="http://schemas.microsoft.com/office/drawing/2014/main" id="{44E44EB9-A513-4D25-BC23-C66747C6560A}"/>
              </a:ext>
            </a:extLst>
          </p:cNvPr>
          <p:cNvSpPr txBox="1">
            <a:spLocks/>
          </p:cNvSpPr>
          <p:nvPr/>
        </p:nvSpPr>
        <p:spPr>
          <a:xfrm>
            <a:off x="619494" y="6206683"/>
            <a:ext cx="10953012" cy="515919"/>
          </a:xfrm>
          <a:prstGeom prst="rect">
            <a:avLst/>
          </a:prstGeo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sz="1200" dirty="0">
                <a:solidFill>
                  <a:schemeClr val="bg1"/>
                </a:solidFill>
                <a:latin typeface="Arial"/>
                <a:cs typeface="Arial"/>
              </a:rPr>
              <a:t>*Please note that the fieldwork for this survey took place prior to the widespread civil unrest across the UK in late July/early August 2024</a:t>
            </a:r>
            <a:endParaRPr lang="en-GB" sz="1200" b="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19641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Right Brace 85">
            <a:extLst>
              <a:ext uri="{FF2B5EF4-FFF2-40B4-BE49-F238E27FC236}">
                <a16:creationId xmlns:a16="http://schemas.microsoft.com/office/drawing/2014/main" id="{250BAFEF-FF18-91E6-BC31-92256962E06E}"/>
              </a:ext>
              <a:ext uri="{C183D7F6-B498-43B3-948B-1728B52AA6E4}">
                <adec:decorative xmlns:adec="http://schemas.microsoft.com/office/drawing/2017/decorative" val="1"/>
              </a:ext>
            </a:extLst>
          </p:cNvPr>
          <p:cNvSpPr/>
          <p:nvPr/>
        </p:nvSpPr>
        <p:spPr>
          <a:xfrm>
            <a:off x="4732501" y="1404955"/>
            <a:ext cx="171559" cy="2710636"/>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97" name="Right Brace 96">
            <a:extLst>
              <a:ext uri="{FF2B5EF4-FFF2-40B4-BE49-F238E27FC236}">
                <a16:creationId xmlns:a16="http://schemas.microsoft.com/office/drawing/2014/main" id="{3A7CEDB2-4FF3-B221-789B-8E6356C3EB3A}"/>
              </a:ext>
              <a:ext uri="{C183D7F6-B498-43B3-948B-1728B52AA6E4}">
                <adec:decorative xmlns:adec="http://schemas.microsoft.com/office/drawing/2017/decorative" val="1"/>
              </a:ext>
            </a:extLst>
          </p:cNvPr>
          <p:cNvSpPr/>
          <p:nvPr/>
        </p:nvSpPr>
        <p:spPr>
          <a:xfrm>
            <a:off x="5751957" y="1364862"/>
            <a:ext cx="171137" cy="2889101"/>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5" name="Right Brace 74">
            <a:extLst>
              <a:ext uri="{FF2B5EF4-FFF2-40B4-BE49-F238E27FC236}">
                <a16:creationId xmlns:a16="http://schemas.microsoft.com/office/drawing/2014/main" id="{212085C0-3A0A-334C-BA57-E5F76472FFED}"/>
              </a:ext>
              <a:ext uri="{C183D7F6-B498-43B3-948B-1728B52AA6E4}">
                <adec:decorative xmlns:adec="http://schemas.microsoft.com/office/drawing/2017/decorative" val="1"/>
              </a:ext>
            </a:extLst>
          </p:cNvPr>
          <p:cNvSpPr/>
          <p:nvPr/>
        </p:nvSpPr>
        <p:spPr>
          <a:xfrm>
            <a:off x="3753822" y="1397043"/>
            <a:ext cx="171559" cy="2718548"/>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8" name="Right Brace 47">
            <a:extLst>
              <a:ext uri="{FF2B5EF4-FFF2-40B4-BE49-F238E27FC236}">
                <a16:creationId xmlns:a16="http://schemas.microsoft.com/office/drawing/2014/main" id="{35DCACE5-47FD-E42F-C6EF-025CBE66E715}"/>
              </a:ext>
              <a:ext uri="{C183D7F6-B498-43B3-948B-1728B52AA6E4}">
                <adec:decorative xmlns:adec="http://schemas.microsoft.com/office/drawing/2017/decorative" val="1"/>
              </a:ext>
            </a:extLst>
          </p:cNvPr>
          <p:cNvSpPr/>
          <p:nvPr/>
        </p:nvSpPr>
        <p:spPr>
          <a:xfrm>
            <a:off x="1758210" y="1383750"/>
            <a:ext cx="244750" cy="2870214"/>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4" name="Title 13"/>
          <p:cNvSpPr>
            <a:spLocks noGrp="1"/>
          </p:cNvSpPr>
          <p:nvPr>
            <p:ph type="title"/>
          </p:nvPr>
        </p:nvSpPr>
        <p:spPr>
          <a:xfrm>
            <a:off x="359757" y="164305"/>
            <a:ext cx="11670166" cy="553998"/>
          </a:xfrm>
        </p:spPr>
        <p:txBody>
          <a:bodyPr vert="horz" wrap="square" lIns="0" tIns="0" rIns="0" bIns="0" rtlCol="0" anchor="t" anchorCtr="0">
            <a:spAutoFit/>
          </a:bodyPr>
          <a:lstStyle/>
          <a:p>
            <a:pPr>
              <a:lnSpc>
                <a:spcPct val="100000"/>
              </a:lnSpc>
            </a:pPr>
            <a:r>
              <a:rPr lang="en-GB" sz="1800" b="1" dirty="0">
                <a:solidFill>
                  <a:srgbClr val="5C5B5A"/>
                </a:solidFill>
                <a:latin typeface="Arial" panose="020B0604020202020204" pitchFamily="34" charset="0"/>
                <a:cs typeface="Arial" panose="020B0604020202020204" pitchFamily="34" charset="0"/>
              </a:rPr>
              <a:t>Three quarters of respondents are </a:t>
            </a:r>
            <a:r>
              <a:rPr lang="en-GB" sz="1800" b="1" dirty="0">
                <a:solidFill>
                  <a:srgbClr val="388A8C"/>
                </a:solidFill>
                <a:latin typeface="Arial" panose="020B0604020202020204" pitchFamily="34" charset="0"/>
                <a:cs typeface="Arial" panose="020B0604020202020204" pitchFamily="34" charset="0"/>
              </a:rPr>
              <a:t>satisfied with their local area </a:t>
            </a:r>
            <a:r>
              <a:rPr lang="en-GB" sz="1800" b="1" dirty="0">
                <a:solidFill>
                  <a:srgbClr val="5C5B5A"/>
                </a:solidFill>
                <a:latin typeface="Arial" panose="020B0604020202020204" pitchFamily="34" charset="0"/>
                <a:cs typeface="Arial" panose="020B0604020202020204" pitchFamily="34" charset="0"/>
              </a:rPr>
              <a:t>as a place to live. This is a slight decrease since May but in line with the England average and similar to what was seen this time last year (July 2023)</a:t>
            </a:r>
          </a:p>
        </p:txBody>
      </p:sp>
      <p:sp>
        <p:nvSpPr>
          <p:cNvPr id="27" name="TextBox 26">
            <a:extLst>
              <a:ext uri="{FF2B5EF4-FFF2-40B4-BE49-F238E27FC236}">
                <a16:creationId xmlns:a16="http://schemas.microsoft.com/office/drawing/2014/main" id="{8F4A9E68-6AB0-4D51-AE80-1E43340FC2A7}"/>
              </a:ext>
            </a:extLst>
          </p:cNvPr>
          <p:cNvSpPr txBox="1"/>
          <p:nvPr/>
        </p:nvSpPr>
        <p:spPr>
          <a:xfrm>
            <a:off x="1929186" y="978307"/>
            <a:ext cx="3409908" cy="3231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500" b="1" i="0" u="sng" strike="noStrike" kern="1200" cap="none" spc="0" normalizeH="0" baseline="0" noProof="0">
                <a:ln>
                  <a:noFill/>
                </a:ln>
                <a:solidFill>
                  <a:srgbClr val="5C5B5A"/>
                </a:solidFill>
                <a:effectLst/>
                <a:uLnTx/>
                <a:uFillTx/>
                <a:latin typeface="Arial"/>
                <a:ea typeface="+mn-ea"/>
                <a:cs typeface="+mn-cs"/>
              </a:rPr>
              <a:t>Level of satisfaction with local area</a:t>
            </a:r>
          </a:p>
        </p:txBody>
      </p:sp>
      <p:graphicFrame>
        <p:nvGraphicFramePr>
          <p:cNvPr id="8" name="Chart 7" descr="Stacked bar chart showing satisfaction with your local area as a place to live. 74% are satisfied in July, compared to 74% in England. ">
            <a:extLst>
              <a:ext uri="{FF2B5EF4-FFF2-40B4-BE49-F238E27FC236}">
                <a16:creationId xmlns:a16="http://schemas.microsoft.com/office/drawing/2014/main" id="{6A443101-05F2-9974-A06B-B131E764D163}"/>
              </a:ext>
            </a:extLst>
          </p:cNvPr>
          <p:cNvGraphicFramePr/>
          <p:nvPr>
            <p:extLst>
              <p:ext uri="{D42A27DB-BD31-4B8C-83A1-F6EECF244321}">
                <p14:modId xmlns:p14="http://schemas.microsoft.com/office/powerpoint/2010/main" val="1339938199"/>
              </p:ext>
            </p:extLst>
          </p:nvPr>
        </p:nvGraphicFramePr>
        <p:xfrm>
          <a:off x="0" y="763984"/>
          <a:ext cx="7014904" cy="5528307"/>
        </p:xfrm>
        <a:graphic>
          <a:graphicData uri="http://schemas.openxmlformats.org/drawingml/2006/chart">
            <c:chart xmlns:c="http://schemas.openxmlformats.org/drawingml/2006/chart" xmlns:r="http://schemas.openxmlformats.org/officeDocument/2006/relationships" r:id="rId4"/>
          </a:graphicData>
        </a:graphic>
      </p:graphicFrame>
      <p:sp>
        <p:nvSpPr>
          <p:cNvPr id="30" name="Right Brace 29">
            <a:extLst>
              <a:ext uri="{FF2B5EF4-FFF2-40B4-BE49-F238E27FC236}">
                <a16:creationId xmlns:a16="http://schemas.microsoft.com/office/drawing/2014/main" id="{4B700BBB-D848-C582-46FF-8C3132E38093}"/>
              </a:ext>
              <a:ext uri="{C183D7F6-B498-43B3-948B-1728B52AA6E4}">
                <adec:decorative xmlns:adec="http://schemas.microsoft.com/office/drawing/2017/decorative" val="1"/>
              </a:ext>
            </a:extLst>
          </p:cNvPr>
          <p:cNvSpPr/>
          <p:nvPr/>
        </p:nvSpPr>
        <p:spPr>
          <a:xfrm>
            <a:off x="688303" y="1364862"/>
            <a:ext cx="229039" cy="2889102"/>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3" name="TextBox 42">
            <a:extLst>
              <a:ext uri="{FF2B5EF4-FFF2-40B4-BE49-F238E27FC236}">
                <a16:creationId xmlns:a16="http://schemas.microsoft.com/office/drawing/2014/main" id="{A96309CC-63DA-8413-4B85-B94672AE9C5D}"/>
              </a:ext>
              <a:ext uri="{C183D7F6-B498-43B3-948B-1728B52AA6E4}">
                <adec:decorative xmlns:adec="http://schemas.microsoft.com/office/drawing/2017/decorative" val="1"/>
              </a:ext>
            </a:extLst>
          </p:cNvPr>
          <p:cNvSpPr txBox="1"/>
          <p:nvPr/>
        </p:nvSpPr>
        <p:spPr>
          <a:xfrm>
            <a:off x="743899" y="2692469"/>
            <a:ext cx="734984" cy="276999"/>
          </a:xfrm>
          <a:prstGeom prst="rect">
            <a:avLst/>
          </a:prstGeom>
          <a:noFill/>
        </p:spPr>
        <p:txBody>
          <a:bodyPr wrap="square" rtlCol="0">
            <a:spAutoFit/>
          </a:bodyPr>
          <a:lstStyle/>
          <a:p>
            <a:pPr algn="ctr"/>
            <a:r>
              <a:rPr lang="en-GB" sz="1200" dirty="0">
                <a:solidFill>
                  <a:srgbClr val="5C5B5A"/>
                </a:solidFill>
                <a:latin typeface="Arial"/>
              </a:rPr>
              <a:t>75%</a:t>
            </a:r>
          </a:p>
        </p:txBody>
      </p:sp>
      <p:sp>
        <p:nvSpPr>
          <p:cNvPr id="50" name="TextBox 49">
            <a:extLst>
              <a:ext uri="{FF2B5EF4-FFF2-40B4-BE49-F238E27FC236}">
                <a16:creationId xmlns:a16="http://schemas.microsoft.com/office/drawing/2014/main" id="{7D9E1E36-7A5F-67E9-36C1-8B8FA108C274}"/>
              </a:ext>
              <a:ext uri="{C183D7F6-B498-43B3-948B-1728B52AA6E4}">
                <adec:decorative xmlns:adec="http://schemas.microsoft.com/office/drawing/2017/decorative" val="1"/>
              </a:ext>
            </a:extLst>
          </p:cNvPr>
          <p:cNvSpPr txBox="1"/>
          <p:nvPr/>
        </p:nvSpPr>
        <p:spPr>
          <a:xfrm>
            <a:off x="1799321" y="2696532"/>
            <a:ext cx="734984" cy="276999"/>
          </a:xfrm>
          <a:prstGeom prst="rect">
            <a:avLst/>
          </a:prstGeom>
          <a:noFill/>
        </p:spPr>
        <p:txBody>
          <a:bodyPr wrap="square" rtlCol="0">
            <a:spAutoFit/>
          </a:bodyPr>
          <a:lstStyle/>
          <a:p>
            <a:pPr algn="ctr"/>
            <a:r>
              <a:rPr lang="en-GB" sz="1200" dirty="0">
                <a:solidFill>
                  <a:srgbClr val="5C5B5A"/>
                </a:solidFill>
                <a:latin typeface="Arial"/>
              </a:rPr>
              <a:t>72%</a:t>
            </a:r>
          </a:p>
        </p:txBody>
      </p:sp>
      <p:sp>
        <p:nvSpPr>
          <p:cNvPr id="62" name="Right Brace 61">
            <a:extLst>
              <a:ext uri="{FF2B5EF4-FFF2-40B4-BE49-F238E27FC236}">
                <a16:creationId xmlns:a16="http://schemas.microsoft.com/office/drawing/2014/main" id="{02F4DF3B-C713-408C-8E9E-7B6909887CD4}"/>
              </a:ext>
              <a:ext uri="{C183D7F6-B498-43B3-948B-1728B52AA6E4}">
                <adec:decorative xmlns:adec="http://schemas.microsoft.com/office/drawing/2017/decorative" val="1"/>
              </a:ext>
            </a:extLst>
          </p:cNvPr>
          <p:cNvSpPr/>
          <p:nvPr/>
        </p:nvSpPr>
        <p:spPr>
          <a:xfrm>
            <a:off x="2775566" y="1395862"/>
            <a:ext cx="171136" cy="2738617"/>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4" name="TextBox 63">
            <a:extLst>
              <a:ext uri="{FF2B5EF4-FFF2-40B4-BE49-F238E27FC236}">
                <a16:creationId xmlns:a16="http://schemas.microsoft.com/office/drawing/2014/main" id="{A20B4485-C34F-21BF-6563-82D0B06E9D66}"/>
              </a:ext>
              <a:ext uri="{C183D7F6-B498-43B3-948B-1728B52AA6E4}">
                <adec:decorative xmlns:adec="http://schemas.microsoft.com/office/drawing/2017/decorative" val="1"/>
              </a:ext>
            </a:extLst>
          </p:cNvPr>
          <p:cNvSpPr txBox="1"/>
          <p:nvPr/>
        </p:nvSpPr>
        <p:spPr>
          <a:xfrm>
            <a:off x="2772468" y="2656678"/>
            <a:ext cx="734984" cy="276999"/>
          </a:xfrm>
          <a:prstGeom prst="rect">
            <a:avLst/>
          </a:prstGeom>
          <a:noFill/>
        </p:spPr>
        <p:txBody>
          <a:bodyPr wrap="square" rtlCol="0">
            <a:spAutoFit/>
          </a:bodyPr>
          <a:lstStyle/>
          <a:p>
            <a:pPr algn="ctr"/>
            <a:r>
              <a:rPr lang="en-GB" sz="1200" dirty="0">
                <a:solidFill>
                  <a:srgbClr val="5C5B5A"/>
                </a:solidFill>
                <a:latin typeface="Arial"/>
              </a:rPr>
              <a:t>71%</a:t>
            </a:r>
          </a:p>
        </p:txBody>
      </p:sp>
      <p:sp>
        <p:nvSpPr>
          <p:cNvPr id="77" name="TextBox 76">
            <a:extLst>
              <a:ext uri="{FF2B5EF4-FFF2-40B4-BE49-F238E27FC236}">
                <a16:creationId xmlns:a16="http://schemas.microsoft.com/office/drawing/2014/main" id="{B2C9D51F-5EB6-7C70-5D2C-D71DE68AC6CE}"/>
              </a:ext>
              <a:ext uri="{C183D7F6-B498-43B3-948B-1728B52AA6E4}">
                <adec:decorative xmlns:adec="http://schemas.microsoft.com/office/drawing/2017/decorative" val="1"/>
              </a:ext>
            </a:extLst>
          </p:cNvPr>
          <p:cNvSpPr txBox="1"/>
          <p:nvPr/>
        </p:nvSpPr>
        <p:spPr>
          <a:xfrm>
            <a:off x="3726324" y="2640662"/>
            <a:ext cx="734984" cy="276999"/>
          </a:xfrm>
          <a:prstGeom prst="rect">
            <a:avLst/>
          </a:prstGeom>
          <a:noFill/>
        </p:spPr>
        <p:txBody>
          <a:bodyPr wrap="square" rtlCol="0">
            <a:spAutoFit/>
          </a:bodyPr>
          <a:lstStyle/>
          <a:p>
            <a:pPr algn="ctr"/>
            <a:r>
              <a:rPr lang="en-GB" sz="1200" dirty="0">
                <a:solidFill>
                  <a:srgbClr val="5C5B5A"/>
                </a:solidFill>
                <a:latin typeface="Arial"/>
              </a:rPr>
              <a:t>72%</a:t>
            </a:r>
          </a:p>
        </p:txBody>
      </p:sp>
      <p:sp>
        <p:nvSpPr>
          <p:cNvPr id="87" name="TextBox 86">
            <a:extLst>
              <a:ext uri="{FF2B5EF4-FFF2-40B4-BE49-F238E27FC236}">
                <a16:creationId xmlns:a16="http://schemas.microsoft.com/office/drawing/2014/main" id="{25A16811-EE2C-705D-0917-0C098FE383D3}"/>
              </a:ext>
              <a:ext uri="{C183D7F6-B498-43B3-948B-1728B52AA6E4}">
                <adec:decorative xmlns:adec="http://schemas.microsoft.com/office/drawing/2017/decorative" val="1"/>
              </a:ext>
            </a:extLst>
          </p:cNvPr>
          <p:cNvSpPr txBox="1"/>
          <p:nvPr/>
        </p:nvSpPr>
        <p:spPr>
          <a:xfrm>
            <a:off x="4705003" y="2640662"/>
            <a:ext cx="734984" cy="276999"/>
          </a:xfrm>
          <a:prstGeom prst="rect">
            <a:avLst/>
          </a:prstGeom>
          <a:noFill/>
        </p:spPr>
        <p:txBody>
          <a:bodyPr wrap="square" rtlCol="0">
            <a:spAutoFit/>
          </a:bodyPr>
          <a:lstStyle/>
          <a:p>
            <a:pPr algn="ctr"/>
            <a:r>
              <a:rPr lang="en-GB" sz="1200" dirty="0">
                <a:solidFill>
                  <a:srgbClr val="5C5B5A"/>
                </a:solidFill>
                <a:latin typeface="Arial"/>
              </a:rPr>
              <a:t>76%</a:t>
            </a:r>
          </a:p>
        </p:txBody>
      </p:sp>
      <p:sp>
        <p:nvSpPr>
          <p:cNvPr id="99" name="TextBox 98">
            <a:extLst>
              <a:ext uri="{FF2B5EF4-FFF2-40B4-BE49-F238E27FC236}">
                <a16:creationId xmlns:a16="http://schemas.microsoft.com/office/drawing/2014/main" id="{6DBEC4C5-F00D-C1AA-5544-E4A51D954B4E}"/>
              </a:ext>
              <a:ext uri="{C183D7F6-B498-43B3-948B-1728B52AA6E4}">
                <adec:decorative xmlns:adec="http://schemas.microsoft.com/office/drawing/2017/decorative" val="1"/>
              </a:ext>
            </a:extLst>
          </p:cNvPr>
          <p:cNvSpPr txBox="1"/>
          <p:nvPr/>
        </p:nvSpPr>
        <p:spPr>
          <a:xfrm>
            <a:off x="5806705" y="2649789"/>
            <a:ext cx="613197" cy="276999"/>
          </a:xfrm>
          <a:prstGeom prst="rect">
            <a:avLst/>
          </a:prstGeom>
          <a:noFill/>
        </p:spPr>
        <p:txBody>
          <a:bodyPr wrap="square" rtlCol="0">
            <a:spAutoFit/>
          </a:bodyPr>
          <a:lstStyle/>
          <a:p>
            <a:pPr algn="ctr"/>
            <a:r>
              <a:rPr lang="en-GB" sz="1200" b="1" dirty="0">
                <a:solidFill>
                  <a:srgbClr val="5C5B5A"/>
                </a:solidFill>
                <a:latin typeface="Arial"/>
              </a:rPr>
              <a:t>74%</a:t>
            </a:r>
          </a:p>
        </p:txBody>
      </p:sp>
      <p:sp>
        <p:nvSpPr>
          <p:cNvPr id="39" name="Text Placeholder 30">
            <a:extLst>
              <a:ext uri="{FF2B5EF4-FFF2-40B4-BE49-F238E27FC236}">
                <a16:creationId xmlns:a16="http://schemas.microsoft.com/office/drawing/2014/main" id="{C4EEF73B-8A47-81B3-D663-FF7DB9AE629F}"/>
              </a:ext>
              <a:ext uri="{C183D7F6-B498-43B3-948B-1728B52AA6E4}">
                <adec:decorative xmlns:adec="http://schemas.microsoft.com/office/drawing/2017/decorative" val="0"/>
              </a:ext>
            </a:extLst>
          </p:cNvPr>
          <p:cNvSpPr txBox="1">
            <a:spLocks/>
          </p:cNvSpPr>
          <p:nvPr/>
        </p:nvSpPr>
        <p:spPr>
          <a:xfrm>
            <a:off x="7274808" y="1061991"/>
            <a:ext cx="4903058" cy="471238"/>
          </a:xfrm>
          <a:prstGeom prst="rect">
            <a:avLst/>
          </a:prstGeom>
          <a:solidFill>
            <a:schemeClr val="bg2">
              <a:lumMod val="90000"/>
              <a:alpha val="21000"/>
            </a:schemeClr>
          </a:solidFill>
          <a:ln>
            <a:solidFill>
              <a:srgbClr val="5C5B5A"/>
            </a:solidFill>
          </a:ln>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400"/>
              </a:spcAft>
              <a:buClrTx/>
              <a:buSzTx/>
              <a:buFontTx/>
              <a:buNone/>
              <a:tabLst/>
              <a:defRPr/>
            </a:pPr>
            <a:r>
              <a:rPr kumimoji="0" lang="en-GB" sz="1200" b="1"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 with ‘low’ satisfaction of local area compared to Surveys 11-13 GM average (</a:t>
            </a:r>
            <a:r>
              <a:rPr lang="en-GB" sz="1200" b="1" dirty="0">
                <a:solidFill>
                  <a:srgbClr val="5C5B5A"/>
                </a:solidFill>
                <a:latin typeface="Arial" panose="020B0604020202020204" pitchFamily="34" charset="0"/>
                <a:cs typeface="Arial" panose="020B0604020202020204" pitchFamily="34" charset="0"/>
              </a:rPr>
              <a:t>13</a:t>
            </a:r>
            <a:r>
              <a:rPr kumimoji="0" lang="en-GB" sz="1200" b="1"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a:t>
            </a:r>
          </a:p>
        </p:txBody>
      </p:sp>
      <p:sp>
        <p:nvSpPr>
          <p:cNvPr id="6" name="Content Placeholder 32">
            <a:extLst>
              <a:ext uri="{FF2B5EF4-FFF2-40B4-BE49-F238E27FC236}">
                <a16:creationId xmlns:a16="http://schemas.microsoft.com/office/drawing/2014/main" id="{4742AE16-C32C-A5F8-AD37-920353363712}"/>
              </a:ext>
            </a:extLst>
          </p:cNvPr>
          <p:cNvSpPr txBox="1">
            <a:spLocks/>
          </p:cNvSpPr>
          <p:nvPr/>
        </p:nvSpPr>
        <p:spPr>
          <a:xfrm>
            <a:off x="7274808" y="1537091"/>
            <a:ext cx="4903059" cy="4699496"/>
          </a:xfrm>
          <a:prstGeom prst="rect">
            <a:avLst/>
          </a:prstGeom>
          <a:solidFill>
            <a:schemeClr val="bg1"/>
          </a:solidFill>
          <a:ln>
            <a:solidFill>
              <a:srgbClr val="5C5B5A"/>
            </a:solidFill>
          </a:ln>
        </p:spPr>
        <p:txBody>
          <a:bodyPr wrap="square" lIns="90000" tIns="90000" rIns="90000" bIns="9000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GB" sz="1200" b="1"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Demographics:</a:t>
            </a:r>
          </a:p>
          <a:p>
            <a:pPr marL="171450" indent="-171450">
              <a:lnSpc>
                <a:spcPct val="100000"/>
              </a:lnSpc>
              <a:spcBef>
                <a:spcPts val="0"/>
              </a:spcBef>
              <a:spcAft>
                <a:spcPts val="400"/>
              </a:spcAft>
              <a:defRPr/>
            </a:pPr>
            <a:r>
              <a:rPr kumimoji="0" lang="en-GB" sz="1200" b="0"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Those with a disability (21%) </a:t>
            </a:r>
            <a:r>
              <a:rPr lang="en-GB" sz="1200" dirty="0">
                <a:solidFill>
                  <a:srgbClr val="5C5B5A"/>
                </a:solidFill>
                <a:latin typeface="Arial" panose="020B0604020202020204" pitchFamily="34" charset="0"/>
                <a:cs typeface="Arial" panose="020B0604020202020204" pitchFamily="34" charset="0"/>
              </a:rPr>
              <a:t>including those with mental ill health (24%), a mobility disability (20%), or other disability (22%)</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dirty="0">
                <a:solidFill>
                  <a:srgbClr val="5C5B5A"/>
                </a:solidFill>
                <a:latin typeface="Arial" panose="020B0604020202020204" pitchFamily="34" charset="0"/>
                <a:cs typeface="Arial" panose="020B0604020202020204" pitchFamily="34" charset="0"/>
              </a:rPr>
              <a:t>Female respondents (15%)</a:t>
            </a:r>
          </a:p>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GB" sz="1200" b="1"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Individual and/or family circumstance:</a:t>
            </a:r>
          </a:p>
          <a:p>
            <a:pPr>
              <a:lnSpc>
                <a:spcPct val="100000"/>
              </a:lnSpc>
              <a:spcBef>
                <a:spcPts val="0"/>
              </a:spcBef>
              <a:spcAft>
                <a:spcPts val="400"/>
              </a:spcAft>
              <a:defRPr/>
            </a:pPr>
            <a:r>
              <a:rPr lang="en-GB" sz="1200" dirty="0">
                <a:solidFill>
                  <a:srgbClr val="5C5B5A"/>
                </a:solidFill>
                <a:latin typeface="Arial" panose="020B0604020202020204" pitchFamily="34" charset="0"/>
                <a:cs typeface="Arial" panose="020B0604020202020204" pitchFamily="34" charset="0"/>
              </a:rPr>
              <a:t>Those who would not recommend their local area as a place to live (56%)</a:t>
            </a:r>
          </a:p>
          <a:p>
            <a:pPr>
              <a:lnSpc>
                <a:spcPct val="100000"/>
              </a:lnSpc>
              <a:spcBef>
                <a:spcPts val="0"/>
              </a:spcBef>
              <a:spcAft>
                <a:spcPts val="400"/>
              </a:spcAft>
              <a:defRPr/>
            </a:pPr>
            <a:r>
              <a:rPr lang="en-GB" sz="1200" dirty="0">
                <a:solidFill>
                  <a:srgbClr val="5C5B5A"/>
                </a:solidFill>
                <a:latin typeface="Arial" panose="020B0604020202020204" pitchFamily="34" charset="0"/>
                <a:cs typeface="Arial" panose="020B0604020202020204" pitchFamily="34" charset="0"/>
              </a:rPr>
              <a:t>Those who disagree that people in their local area look out for each other (31%)</a:t>
            </a:r>
          </a:p>
          <a:p>
            <a:pPr>
              <a:lnSpc>
                <a:spcPct val="100000"/>
              </a:lnSpc>
              <a:spcBef>
                <a:spcPts val="0"/>
              </a:spcBef>
              <a:spcAft>
                <a:spcPts val="400"/>
              </a:spcAft>
              <a:defRPr/>
            </a:pPr>
            <a:r>
              <a:rPr lang="en-GB" sz="1200" dirty="0">
                <a:solidFill>
                  <a:srgbClr val="5C5B5A"/>
                </a:solidFill>
                <a:latin typeface="Arial" panose="020B0604020202020204" pitchFamily="34" charset="0"/>
                <a:cs typeface="Arial" panose="020B0604020202020204" pitchFamily="34" charset="0"/>
              </a:rPr>
              <a:t>Those with low levels of life satisfaction (31%)</a:t>
            </a:r>
          </a:p>
          <a:p>
            <a:pPr>
              <a:lnSpc>
                <a:spcPct val="100000"/>
              </a:lnSpc>
              <a:spcBef>
                <a:spcPts val="0"/>
              </a:spcBef>
              <a:spcAft>
                <a:spcPts val="400"/>
              </a:spcAft>
              <a:defRPr/>
            </a:pPr>
            <a:r>
              <a:rPr lang="en-GB" sz="1200" dirty="0">
                <a:solidFill>
                  <a:srgbClr val="5C5B5A"/>
                </a:solidFill>
                <a:latin typeface="Arial" panose="020B0604020202020204" pitchFamily="34" charset="0"/>
                <a:cs typeface="Arial" panose="020B0604020202020204" pitchFamily="34" charset="0"/>
              </a:rPr>
              <a:t>Those not in work due to ill health or disability (29%)</a:t>
            </a:r>
          </a:p>
          <a:p>
            <a:pPr>
              <a:lnSpc>
                <a:spcPct val="100000"/>
              </a:lnSpc>
              <a:spcBef>
                <a:spcPts val="0"/>
              </a:spcBef>
              <a:spcAft>
                <a:spcPts val="400"/>
              </a:spcAft>
              <a:defRPr/>
            </a:pPr>
            <a:r>
              <a:rPr lang="en-GB" sz="1200" dirty="0">
                <a:solidFill>
                  <a:srgbClr val="5C5B5A"/>
                </a:solidFill>
                <a:latin typeface="Arial" panose="020B0604020202020204" pitchFamily="34" charset="0"/>
                <a:cs typeface="Arial" panose="020B0604020202020204" pitchFamily="34" charset="0"/>
              </a:rPr>
              <a:t>Those with low levels of happiness (28%)</a:t>
            </a:r>
          </a:p>
          <a:p>
            <a:pPr>
              <a:lnSpc>
                <a:spcPct val="100000"/>
              </a:lnSpc>
              <a:spcBef>
                <a:spcPts val="0"/>
              </a:spcBef>
              <a:spcAft>
                <a:spcPts val="400"/>
              </a:spcAft>
              <a:defRPr/>
            </a:pPr>
            <a:r>
              <a:rPr lang="en-GB" sz="1200" dirty="0">
                <a:solidFill>
                  <a:srgbClr val="5C5B5A"/>
                </a:solidFill>
                <a:latin typeface="Arial" panose="020B0604020202020204" pitchFamily="34" charset="0"/>
                <a:cs typeface="Arial" panose="020B0604020202020204" pitchFamily="34" charset="0"/>
              </a:rPr>
              <a:t>Those aged 65+ and who are deprived (22%)</a:t>
            </a:r>
          </a:p>
          <a:p>
            <a:pPr>
              <a:lnSpc>
                <a:spcPct val="100000"/>
              </a:lnSpc>
              <a:spcBef>
                <a:spcPts val="0"/>
              </a:spcBef>
              <a:spcAft>
                <a:spcPts val="400"/>
              </a:spcAft>
              <a:defRPr/>
            </a:pPr>
            <a:r>
              <a:rPr kumimoji="0" lang="en-GB" sz="1200"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Those who have a physical or mental health condition lasting longer than 12 months (</a:t>
            </a:r>
            <a:r>
              <a:rPr lang="en-GB" sz="1200" dirty="0">
                <a:solidFill>
                  <a:srgbClr val="5C5B5A"/>
                </a:solidFill>
                <a:latin typeface="Arial" panose="020B0604020202020204" pitchFamily="34" charset="0"/>
                <a:cs typeface="Arial" panose="020B0604020202020204" pitchFamily="34" charset="0"/>
              </a:rPr>
              <a:t>18</a:t>
            </a:r>
            <a:r>
              <a:rPr kumimoji="0" lang="en-GB" sz="1200"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dirty="0">
                <a:solidFill>
                  <a:srgbClr val="5C5B5A"/>
                </a:solidFill>
                <a:latin typeface="Arial" panose="020B0604020202020204" pitchFamily="34" charset="0"/>
                <a:cs typeface="Arial" panose="020B0604020202020204" pitchFamily="34" charset="0"/>
              </a:rPr>
              <a:t>Those who currently have caring responsibilities (18%)</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dirty="0">
                <a:solidFill>
                  <a:srgbClr val="5C5B5A"/>
                </a:solidFill>
                <a:latin typeface="Arial" panose="020B0604020202020204" pitchFamily="34" charset="0"/>
                <a:cs typeface="Arial" panose="020B0604020202020204" pitchFamily="34" charset="0"/>
              </a:rPr>
              <a:t>Those renting their home (16%) specifically those renting from Local Authority / Council (19%) or a Housing Association / Trust (21%)</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endParaRPr lang="en-GB" sz="1200" dirty="0">
              <a:solidFill>
                <a:srgbClr val="5C5B5A"/>
              </a:solidFill>
              <a:latin typeface="Arial" panose="020B0604020202020204" pitchFamily="34" charset="0"/>
              <a:cs typeface="Arial" panose="020B0604020202020204" pitchFamily="34" charset="0"/>
            </a:endParaRPr>
          </a:p>
        </p:txBody>
      </p:sp>
      <p:sp>
        <p:nvSpPr>
          <p:cNvPr id="23" name="Footer Placeholder 4">
            <a:extLst>
              <a:ext uri="{FF2B5EF4-FFF2-40B4-BE49-F238E27FC236}">
                <a16:creationId xmlns:a16="http://schemas.microsoft.com/office/drawing/2014/main" id="{BD24FF10-0D0E-45CB-AE3C-FB09009413E5}"/>
              </a:ext>
            </a:extLst>
          </p:cNvPr>
          <p:cNvSpPr txBox="1">
            <a:spLocks/>
          </p:cNvSpPr>
          <p:nvPr/>
        </p:nvSpPr>
        <p:spPr>
          <a:xfrm>
            <a:off x="272208" y="6347996"/>
            <a:ext cx="10604334" cy="53009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rPr>
              <a:t>LA2. Overall, how satisfied or dissatisfied are you with your local area as a place to </a:t>
            </a:r>
            <a:r>
              <a:rPr lang="en-GB" sz="1000" dirty="0">
                <a:solidFill>
                  <a:srgbClr val="FFFFFF">
                    <a:lumMod val="50000"/>
                  </a:srgbClr>
                </a:solidFill>
                <a:latin typeface="Arial" panose="020B0604020202020204" pitchFamily="34" charset="0"/>
                <a:cs typeface="Arial" panose="020B0604020202020204" pitchFamily="34" charset="0"/>
              </a:rPr>
              <a:t>live? *Relates to the 10% of respondents who said they are fairly dissatisfied with their local area, and the further 6% who said they are very dissatisfied. U</a:t>
            </a:r>
            <a:r>
              <a:rPr kumimoji="0" lang="en-GB" sz="1000" b="0" i="0" u="none" strike="noStrike" kern="1200" cap="none" spc="0" normalizeH="0" baseline="0" noProof="0" dirty="0" err="1">
                <a:ln>
                  <a:noFill/>
                </a:ln>
                <a:solidFill>
                  <a:srgbClr val="FFFFFF">
                    <a:lumMod val="50000"/>
                  </a:srgbClr>
                </a:solidFill>
                <a:effectLst/>
                <a:uLnTx/>
                <a:uFillTx/>
                <a:latin typeface="Arial" panose="020B0604020202020204" pitchFamily="34" charset="0"/>
                <a:ea typeface="+mn-ea"/>
                <a:cs typeface="Arial" panose="020B0604020202020204" pitchFamily="34" charset="0"/>
              </a:rPr>
              <a:t>nweighted</a:t>
            </a:r>
            <a:r>
              <a:rPr kumimoji="0" lang="en-GB" sz="10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rPr>
              <a:t> base: Greater Manchester Residents Survey 7: 1488, Survey 8: 1612, Survey 9: 1560, Survey 10: 1546, Survey 11: 1460, Survey 12: 1551; Survey 13, 1540</a:t>
            </a:r>
          </a:p>
        </p:txBody>
      </p:sp>
      <p:sp>
        <p:nvSpPr>
          <p:cNvPr id="19" name="Slide Number Placeholder 4">
            <a:extLst>
              <a:ext uri="{FF2B5EF4-FFF2-40B4-BE49-F238E27FC236}">
                <a16:creationId xmlns:a16="http://schemas.microsoft.com/office/drawing/2014/main" id="{5A608B4B-B225-4410-B793-22CBFAF2FBF4}"/>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36</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
        <p:nvSpPr>
          <p:cNvPr id="2" name="Right Brace 1">
            <a:extLst>
              <a:ext uri="{FF2B5EF4-FFF2-40B4-BE49-F238E27FC236}">
                <a16:creationId xmlns:a16="http://schemas.microsoft.com/office/drawing/2014/main" id="{CAD2CBC7-B6E5-4DBA-9F73-EF367D4CDED2}"/>
              </a:ext>
              <a:ext uri="{C183D7F6-B498-43B3-948B-1728B52AA6E4}">
                <adec:decorative xmlns:adec="http://schemas.microsoft.com/office/drawing/2017/decorative" val="1"/>
              </a:ext>
            </a:extLst>
          </p:cNvPr>
          <p:cNvSpPr/>
          <p:nvPr/>
        </p:nvSpPr>
        <p:spPr>
          <a:xfrm>
            <a:off x="6764153" y="1364862"/>
            <a:ext cx="171137" cy="2889101"/>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 name="TextBox 2">
            <a:extLst>
              <a:ext uri="{FF2B5EF4-FFF2-40B4-BE49-F238E27FC236}">
                <a16:creationId xmlns:a16="http://schemas.microsoft.com/office/drawing/2014/main" id="{E6FC1BF4-389C-C048-2840-1B14B52C2C5A}"/>
              </a:ext>
              <a:ext uri="{C183D7F6-B498-43B3-948B-1728B52AA6E4}">
                <adec:decorative xmlns:adec="http://schemas.microsoft.com/office/drawing/2017/decorative" val="1"/>
              </a:ext>
            </a:extLst>
          </p:cNvPr>
          <p:cNvSpPr txBox="1"/>
          <p:nvPr/>
        </p:nvSpPr>
        <p:spPr>
          <a:xfrm>
            <a:off x="6818901" y="2649789"/>
            <a:ext cx="613197" cy="276999"/>
          </a:xfrm>
          <a:prstGeom prst="rect">
            <a:avLst/>
          </a:prstGeom>
          <a:noFill/>
        </p:spPr>
        <p:txBody>
          <a:bodyPr wrap="square" rtlCol="0">
            <a:spAutoFit/>
          </a:bodyPr>
          <a:lstStyle/>
          <a:p>
            <a:pPr algn="ctr"/>
            <a:r>
              <a:rPr lang="en-GB" sz="1200" b="1" dirty="0">
                <a:solidFill>
                  <a:srgbClr val="5C5B5A"/>
                </a:solidFill>
                <a:latin typeface="Arial"/>
              </a:rPr>
              <a:t>74%</a:t>
            </a:r>
          </a:p>
        </p:txBody>
      </p:sp>
    </p:spTree>
    <p:custDataLst>
      <p:tags r:id="rId1"/>
    </p:custDataLst>
    <p:extLst>
      <p:ext uri="{BB962C8B-B14F-4D97-AF65-F5344CB8AC3E}">
        <p14:creationId xmlns:p14="http://schemas.microsoft.com/office/powerpoint/2010/main" val="39114429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13">
            <a:extLst>
              <a:ext uri="{FF2B5EF4-FFF2-40B4-BE49-F238E27FC236}">
                <a16:creationId xmlns:a16="http://schemas.microsoft.com/office/drawing/2014/main" id="{27A4AEDC-4E79-FF30-4432-B458B3565C98}"/>
              </a:ext>
            </a:extLst>
          </p:cNvPr>
          <p:cNvSpPr txBox="1">
            <a:spLocks noGrp="1"/>
          </p:cNvSpPr>
          <p:nvPr>
            <p:ph type="title" idx="4294967295"/>
          </p:nvPr>
        </p:nvSpPr>
        <p:spPr>
          <a:xfrm>
            <a:off x="359757" y="219439"/>
            <a:ext cx="11483900" cy="83099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rgbClr val="5C5B5A"/>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GB" sz="1800" b="1" dirty="0">
                <a:latin typeface="Arial"/>
                <a:cs typeface="Calibri"/>
              </a:rPr>
              <a:t>4 in 5 (79%) would </a:t>
            </a:r>
            <a:r>
              <a:rPr lang="en-GB" sz="1800" b="1" dirty="0">
                <a:solidFill>
                  <a:srgbClr val="009690"/>
                </a:solidFill>
                <a:latin typeface="Arial"/>
                <a:cs typeface="Calibri"/>
              </a:rPr>
              <a:t>recommend their local area </a:t>
            </a:r>
            <a:r>
              <a:rPr lang="en-GB" sz="1800" b="1" dirty="0">
                <a:latin typeface="Arial"/>
                <a:cs typeface="Calibri"/>
              </a:rPr>
              <a:t>as a place to live – in line with the increase seen in May. Those more likely to be dissatisfied include respondents with a disability and those who feel there is a lack of social cohesion in their local area</a:t>
            </a:r>
            <a:endParaRPr kumimoji="0" lang="en-GB" sz="1800" b="1" i="0" u="none" strike="noStrike" kern="1200" cap="none" spc="0" normalizeH="0" baseline="0" noProof="0" dirty="0">
              <a:ln>
                <a:noFill/>
              </a:ln>
              <a:solidFill>
                <a:srgbClr val="5C5B5A"/>
              </a:solidFill>
              <a:effectLst/>
              <a:uLnTx/>
              <a:uFillTx/>
              <a:latin typeface="Arial"/>
              <a:ea typeface="+mj-ea"/>
              <a:cs typeface="Calibri"/>
            </a:endParaRPr>
          </a:p>
        </p:txBody>
      </p:sp>
      <p:sp>
        <p:nvSpPr>
          <p:cNvPr id="41" name="TextBox 40">
            <a:extLst>
              <a:ext uri="{FF2B5EF4-FFF2-40B4-BE49-F238E27FC236}">
                <a16:creationId xmlns:a16="http://schemas.microsoft.com/office/drawing/2014/main" id="{1528D6A0-4205-FE04-E0BD-64A6C3E8A818}"/>
              </a:ext>
            </a:extLst>
          </p:cNvPr>
          <p:cNvSpPr txBox="1"/>
          <p:nvPr/>
        </p:nvSpPr>
        <p:spPr>
          <a:xfrm>
            <a:off x="683355" y="1413550"/>
            <a:ext cx="6013279" cy="553998"/>
          </a:xfrm>
          <a:prstGeom prst="rect">
            <a:avLst/>
          </a:prstGeom>
          <a:noFill/>
        </p:spPr>
        <p:txBody>
          <a:bodyPr wrap="square" rtlCol="0">
            <a:spAutoFit/>
          </a:bodyPr>
          <a:lstStyle/>
          <a:p>
            <a:pPr algn="ctr" rtl="0">
              <a:defRPr sz="1200" b="0" i="0" u="none" strike="noStrike" kern="1200" spc="0" baseline="0">
                <a:solidFill>
                  <a:prstClr val="black">
                    <a:lumMod val="65000"/>
                    <a:lumOff val="35000"/>
                  </a:prstClr>
                </a:solidFill>
                <a:latin typeface="+mn-lt"/>
                <a:ea typeface="+mn-ea"/>
                <a:cs typeface="+mn-cs"/>
              </a:defRPr>
            </a:pPr>
            <a:r>
              <a:rPr lang="en-GB" sz="1500" b="1" dirty="0">
                <a:latin typeface="Arial" panose="020B0604020202020204" pitchFamily="34" charset="0"/>
                <a:cs typeface="Arial" panose="020B0604020202020204" pitchFamily="34" charset="0"/>
              </a:rPr>
              <a:t>To what extent do you agree or disagree with the statement:</a:t>
            </a:r>
          </a:p>
          <a:p>
            <a:pPr algn="ctr" rtl="0">
              <a:defRPr sz="1200" b="0" i="0" u="none" strike="noStrike" kern="1200" spc="0" baseline="0">
                <a:solidFill>
                  <a:prstClr val="black">
                    <a:lumMod val="65000"/>
                    <a:lumOff val="35000"/>
                  </a:prstClr>
                </a:solidFill>
                <a:latin typeface="+mn-lt"/>
                <a:ea typeface="+mn-ea"/>
                <a:cs typeface="+mn-cs"/>
              </a:defRPr>
            </a:pPr>
            <a:r>
              <a:rPr lang="en-GB" sz="1500" b="1" dirty="0">
                <a:latin typeface="Arial" panose="020B0604020202020204" pitchFamily="34" charset="0"/>
                <a:cs typeface="Arial" panose="020B0604020202020204" pitchFamily="34" charset="0"/>
              </a:rPr>
              <a:t>I would recommend my local area as a place to live</a:t>
            </a:r>
          </a:p>
        </p:txBody>
      </p:sp>
      <p:sp>
        <p:nvSpPr>
          <p:cNvPr id="2" name="TextBox 1">
            <a:extLst>
              <a:ext uri="{FF2B5EF4-FFF2-40B4-BE49-F238E27FC236}">
                <a16:creationId xmlns:a16="http://schemas.microsoft.com/office/drawing/2014/main" id="{865EB2E3-70A9-0B1F-2D13-2C6FDB4F770A}"/>
              </a:ext>
              <a:ext uri="{C183D7F6-B498-43B3-948B-1728B52AA6E4}">
                <adec:decorative xmlns:adec="http://schemas.microsoft.com/office/drawing/2017/decorative" val="1"/>
              </a:ext>
            </a:extLst>
          </p:cNvPr>
          <p:cNvSpPr txBox="1"/>
          <p:nvPr/>
        </p:nvSpPr>
        <p:spPr>
          <a:xfrm>
            <a:off x="8870428" y="2003097"/>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(+2</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3" name="TextBox 2">
            <a:extLst>
              <a:ext uri="{FF2B5EF4-FFF2-40B4-BE49-F238E27FC236}">
                <a16:creationId xmlns:a16="http://schemas.microsoft.com/office/drawing/2014/main" id="{1C2279BE-8014-2C0D-7166-DD5B83C117BF}"/>
              </a:ext>
              <a:ext uri="{C183D7F6-B498-43B3-948B-1728B52AA6E4}">
                <adec:decorative xmlns:adec="http://schemas.microsoft.com/office/drawing/2017/decorative" val="1"/>
              </a:ext>
            </a:extLst>
          </p:cNvPr>
          <p:cNvSpPr txBox="1"/>
          <p:nvPr/>
        </p:nvSpPr>
        <p:spPr>
          <a:xfrm>
            <a:off x="8848895" y="3009426"/>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(-1</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4" name="TextBox 3">
            <a:extLst>
              <a:ext uri="{FF2B5EF4-FFF2-40B4-BE49-F238E27FC236}">
                <a16:creationId xmlns:a16="http://schemas.microsoft.com/office/drawing/2014/main" id="{E8C9F873-7A97-1C95-BA1E-7B44A1D682A2}"/>
              </a:ext>
              <a:ext uri="{C183D7F6-B498-43B3-948B-1728B52AA6E4}">
                <adec:decorative xmlns:adec="http://schemas.microsoft.com/office/drawing/2017/decorative" val="1"/>
              </a:ext>
            </a:extLst>
          </p:cNvPr>
          <p:cNvSpPr txBox="1"/>
          <p:nvPr/>
        </p:nvSpPr>
        <p:spPr>
          <a:xfrm>
            <a:off x="8822875" y="4015755"/>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(+/-0</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5" name="TextBox 4">
            <a:extLst>
              <a:ext uri="{FF2B5EF4-FFF2-40B4-BE49-F238E27FC236}">
                <a16:creationId xmlns:a16="http://schemas.microsoft.com/office/drawing/2014/main" id="{6DD1C8D1-D714-3870-84AD-5F79F7F430C5}"/>
              </a:ext>
              <a:ext uri="{C183D7F6-B498-43B3-948B-1728B52AA6E4}">
                <adec:decorative xmlns:adec="http://schemas.microsoft.com/office/drawing/2017/decorative" val="1"/>
              </a:ext>
            </a:extLst>
          </p:cNvPr>
          <p:cNvSpPr txBox="1"/>
          <p:nvPr/>
        </p:nvSpPr>
        <p:spPr>
          <a:xfrm>
            <a:off x="9222984" y="4398150"/>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(+/-0</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6" name="TextBox 5">
            <a:extLst>
              <a:ext uri="{FF2B5EF4-FFF2-40B4-BE49-F238E27FC236}">
                <a16:creationId xmlns:a16="http://schemas.microsoft.com/office/drawing/2014/main" id="{1538E63B-E30C-25DF-311E-09C9A9EF10C1}"/>
              </a:ext>
              <a:ext uri="{C183D7F6-B498-43B3-948B-1728B52AA6E4}">
                <adec:decorative xmlns:adec="http://schemas.microsoft.com/office/drawing/2017/decorative" val="1"/>
              </a:ext>
            </a:extLst>
          </p:cNvPr>
          <p:cNvSpPr txBox="1"/>
          <p:nvPr/>
        </p:nvSpPr>
        <p:spPr>
          <a:xfrm>
            <a:off x="8886341" y="4964570"/>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(-1</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42" name="Text Placeholder 30">
            <a:extLst>
              <a:ext uri="{FF2B5EF4-FFF2-40B4-BE49-F238E27FC236}">
                <a16:creationId xmlns:a16="http://schemas.microsoft.com/office/drawing/2014/main" id="{F7E27238-EF8F-4BBF-AF51-54C7793C6EDE}"/>
              </a:ext>
            </a:extLst>
          </p:cNvPr>
          <p:cNvSpPr txBox="1">
            <a:spLocks/>
          </p:cNvSpPr>
          <p:nvPr/>
        </p:nvSpPr>
        <p:spPr>
          <a:xfrm>
            <a:off x="7154640" y="1298501"/>
            <a:ext cx="4903058" cy="471238"/>
          </a:xfrm>
          <a:prstGeom prst="rect">
            <a:avLst/>
          </a:prstGeom>
          <a:solidFill>
            <a:schemeClr val="bg2">
              <a:lumMod val="90000"/>
              <a:alpha val="21000"/>
            </a:schemeClr>
          </a:solidFill>
          <a:ln>
            <a:solidFill>
              <a:srgbClr val="5C5B5A"/>
            </a:solidFill>
          </a:ln>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400"/>
              </a:spcAft>
              <a:buClrTx/>
              <a:buSzTx/>
              <a:buFontTx/>
              <a:buNone/>
              <a:tabLst/>
              <a:defRPr/>
            </a:pPr>
            <a:r>
              <a:rPr kumimoji="0" lang="en-GB" sz="1200" b="1"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 who would not recommend their area as a place to live compared to S11-13 GM average (20%)*:</a:t>
            </a:r>
          </a:p>
        </p:txBody>
      </p:sp>
      <p:sp>
        <p:nvSpPr>
          <p:cNvPr id="36" name="Content Placeholder 32">
            <a:extLst>
              <a:ext uri="{FF2B5EF4-FFF2-40B4-BE49-F238E27FC236}">
                <a16:creationId xmlns:a16="http://schemas.microsoft.com/office/drawing/2014/main" id="{8D18773D-00C9-47B0-9B95-15CBE7E88F2F}"/>
              </a:ext>
            </a:extLst>
          </p:cNvPr>
          <p:cNvSpPr txBox="1">
            <a:spLocks/>
          </p:cNvSpPr>
          <p:nvPr/>
        </p:nvSpPr>
        <p:spPr>
          <a:xfrm>
            <a:off x="7154640" y="1773601"/>
            <a:ext cx="4903059" cy="4355358"/>
          </a:xfrm>
          <a:prstGeom prst="rect">
            <a:avLst/>
          </a:prstGeom>
          <a:solidFill>
            <a:schemeClr val="bg1"/>
          </a:solidFill>
          <a:ln>
            <a:solidFill>
              <a:srgbClr val="5C5B5A"/>
            </a:solidFill>
          </a:ln>
        </p:spPr>
        <p:txBody>
          <a:bodyPr wrap="square" lIns="90000" tIns="90000" rIns="90000" bIns="9000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GB" sz="1200" b="1"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Demographics:</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dirty="0">
                <a:solidFill>
                  <a:srgbClr val="5C5B5A"/>
                </a:solidFill>
                <a:latin typeface="Arial" panose="020B0604020202020204" pitchFamily="34" charset="0"/>
                <a:cs typeface="Arial" panose="020B0604020202020204" pitchFamily="34" charset="0"/>
              </a:rPr>
              <a:t>Respondents with a disability (30%) including those with mental ill health (35%), a mobility disability (26%) or other disability (30%)</a:t>
            </a:r>
          </a:p>
          <a:p>
            <a:pPr marL="171450" indent="-171450">
              <a:lnSpc>
                <a:spcPct val="100000"/>
              </a:lnSpc>
              <a:spcBef>
                <a:spcPts val="0"/>
              </a:spcBef>
              <a:spcAft>
                <a:spcPts val="400"/>
              </a:spcAft>
              <a:defRPr/>
            </a:pPr>
            <a:r>
              <a:rPr lang="en-GB" sz="1200" dirty="0">
                <a:solidFill>
                  <a:srgbClr val="5C5B5A"/>
                </a:solidFill>
                <a:latin typeface="Arial" panose="020B0604020202020204" pitchFamily="34" charset="0"/>
                <a:cs typeface="Arial" panose="020B0604020202020204" pitchFamily="34" charset="0"/>
              </a:rPr>
              <a:t>Respondents who are not heterosexual (25%)</a:t>
            </a:r>
          </a:p>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GB" sz="1200" b="1"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Individual and/or family circumstance:</a:t>
            </a:r>
            <a:endParaRPr kumimoji="0" lang="en-GB" sz="1200"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endParaRPr>
          </a:p>
          <a:p>
            <a:pPr marL="171450" indent="-171450">
              <a:lnSpc>
                <a:spcPct val="100000"/>
              </a:lnSpc>
              <a:spcBef>
                <a:spcPts val="0"/>
              </a:spcBef>
              <a:spcAft>
                <a:spcPts val="400"/>
              </a:spcAft>
              <a:defRPr/>
            </a:pPr>
            <a:r>
              <a:rPr lang="en-GB" sz="1200" dirty="0">
                <a:solidFill>
                  <a:srgbClr val="5C5B5A"/>
                </a:solidFill>
                <a:latin typeface="Arial" panose="020B0604020202020204" pitchFamily="34" charset="0"/>
                <a:cs typeface="Arial" panose="020B0604020202020204" pitchFamily="34" charset="0"/>
              </a:rPr>
              <a:t>Those who do not agree that people from different backgrounds get on well together (52%)</a:t>
            </a:r>
          </a:p>
          <a:p>
            <a:pPr marL="171450" indent="-171450">
              <a:lnSpc>
                <a:spcPct val="100000"/>
              </a:lnSpc>
              <a:spcBef>
                <a:spcPts val="0"/>
              </a:spcBef>
              <a:spcAft>
                <a:spcPts val="400"/>
              </a:spcAft>
              <a:defRPr/>
            </a:pPr>
            <a:r>
              <a:rPr lang="en-GB" sz="1200" dirty="0">
                <a:solidFill>
                  <a:srgbClr val="5C5B5A"/>
                </a:solidFill>
                <a:latin typeface="Arial" panose="020B0604020202020204" pitchFamily="34" charset="0"/>
                <a:cs typeface="Arial" panose="020B0604020202020204" pitchFamily="34" charset="0"/>
              </a:rPr>
              <a:t>Those who do not feel the things they do in their life are worthwhile (39%)</a:t>
            </a:r>
          </a:p>
          <a:p>
            <a:pPr marL="171450" indent="-171450">
              <a:lnSpc>
                <a:spcPct val="100000"/>
              </a:lnSpc>
              <a:spcBef>
                <a:spcPts val="0"/>
              </a:spcBef>
              <a:spcAft>
                <a:spcPts val="400"/>
              </a:spcAft>
              <a:defRPr/>
            </a:pPr>
            <a:r>
              <a:rPr lang="en-GB" sz="1200" dirty="0">
                <a:solidFill>
                  <a:srgbClr val="5C5B5A"/>
                </a:solidFill>
                <a:latin typeface="Arial" panose="020B0604020202020204" pitchFamily="34" charset="0"/>
                <a:cs typeface="Arial" panose="020B0604020202020204" pitchFamily="34" charset="0"/>
              </a:rPr>
              <a:t>Those who do not agree that they are able to look after their own health (39%)</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GB" sz="1200"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Those not in work due to ill health or disability (35%) </a:t>
            </a:r>
          </a:p>
          <a:p>
            <a:pPr marL="171450" indent="-171450">
              <a:lnSpc>
                <a:spcPct val="100000"/>
              </a:lnSpc>
              <a:spcBef>
                <a:spcPts val="0"/>
              </a:spcBef>
              <a:spcAft>
                <a:spcPts val="400"/>
              </a:spcAft>
              <a:defRPr/>
            </a:pPr>
            <a:r>
              <a:rPr lang="en-GB" sz="1200" dirty="0">
                <a:solidFill>
                  <a:srgbClr val="5C5B5A"/>
                </a:solidFill>
                <a:latin typeface="Arial" panose="020B0604020202020204" pitchFamily="34" charset="0"/>
                <a:cs typeface="Arial" panose="020B0604020202020204" pitchFamily="34" charset="0"/>
              </a:rPr>
              <a:t>Those renting their home (26%) specifically those renting from a Local Authority / Council (28%), or a Housing Association / Trust (31%)</a:t>
            </a:r>
          </a:p>
          <a:p>
            <a:pPr marL="171450" indent="-171450">
              <a:lnSpc>
                <a:spcPct val="100000"/>
              </a:lnSpc>
              <a:spcBef>
                <a:spcPts val="0"/>
              </a:spcBef>
              <a:spcAft>
                <a:spcPts val="400"/>
              </a:spcAft>
              <a:defRPr/>
            </a:pPr>
            <a:r>
              <a:rPr lang="en-GB" sz="1200" dirty="0">
                <a:solidFill>
                  <a:srgbClr val="5C5B5A"/>
                </a:solidFill>
                <a:latin typeface="Arial" panose="020B0604020202020204" pitchFamily="34" charset="0"/>
                <a:cs typeface="Arial" panose="020B0604020202020204" pitchFamily="34" charset="0"/>
              </a:rPr>
              <a:t>Those finding it difficult to afford energy costs (27%) or their ren (30%)</a:t>
            </a:r>
            <a:endParaRPr kumimoji="0" lang="en-GB" sz="1200"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dirty="0">
                <a:solidFill>
                  <a:srgbClr val="5C5B5A"/>
                </a:solidFill>
                <a:latin typeface="Arial" panose="020B0604020202020204" pitchFamily="34" charset="0"/>
                <a:cs typeface="Arial" panose="020B0604020202020204" pitchFamily="34" charset="0"/>
              </a:rPr>
              <a:t>Those earning up to £15,599 (26%)</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dirty="0">
                <a:solidFill>
                  <a:srgbClr val="5C5B5A"/>
                </a:solidFill>
                <a:latin typeface="Arial" panose="020B0604020202020204" pitchFamily="34" charset="0"/>
                <a:cs typeface="Arial" panose="020B0604020202020204" pitchFamily="34" charset="0"/>
              </a:rPr>
              <a:t>Those who do not have the ability to save any money in the next 12 months (25%)</a:t>
            </a:r>
          </a:p>
        </p:txBody>
      </p:sp>
      <p:sp>
        <p:nvSpPr>
          <p:cNvPr id="30" name="TextBox 29">
            <a:extLst>
              <a:ext uri="{FF2B5EF4-FFF2-40B4-BE49-F238E27FC236}">
                <a16:creationId xmlns:a16="http://schemas.microsoft.com/office/drawing/2014/main" id="{E95DFEF4-222E-4D9D-95EA-464AB6C6136F}"/>
              </a:ext>
            </a:extLst>
          </p:cNvPr>
          <p:cNvSpPr txBox="1"/>
          <p:nvPr/>
        </p:nvSpPr>
        <p:spPr>
          <a:xfrm>
            <a:off x="7954165" y="6083051"/>
            <a:ext cx="3404284" cy="276999"/>
          </a:xfrm>
          <a:prstGeom prst="rect">
            <a:avLst/>
          </a:prstGeom>
          <a:noFill/>
        </p:spPr>
        <p:txBody>
          <a:bodyPr wrap="square">
            <a:spAutoFit/>
          </a:bodyPr>
          <a:lstStyle/>
          <a:p>
            <a:pPr>
              <a:defRPr/>
            </a:pPr>
            <a:r>
              <a:rPr lang="en-GB" sz="1200" dirty="0">
                <a:solidFill>
                  <a:srgbClr val="FFFFFF">
                    <a:lumMod val="50000"/>
                  </a:srgbClr>
                </a:solidFill>
                <a:latin typeface="Arial"/>
                <a:cs typeface="Arial" panose="020B0604020202020204" pitchFamily="34" charset="0"/>
              </a:rPr>
              <a:t>*subgroup analysis using data from S11+12+13</a:t>
            </a:r>
          </a:p>
        </p:txBody>
      </p:sp>
      <p:sp>
        <p:nvSpPr>
          <p:cNvPr id="23" name="Footer Placeholder 4">
            <a:extLst>
              <a:ext uri="{FF2B5EF4-FFF2-40B4-BE49-F238E27FC236}">
                <a16:creationId xmlns:a16="http://schemas.microsoft.com/office/drawing/2014/main" id="{BD24FF10-0D0E-45CB-AE3C-FB09009413E5}"/>
              </a:ext>
            </a:extLst>
          </p:cNvPr>
          <p:cNvSpPr txBox="1">
            <a:spLocks/>
          </p:cNvSpPr>
          <p:nvPr/>
        </p:nvSpPr>
        <p:spPr>
          <a:xfrm>
            <a:off x="359757" y="6395930"/>
            <a:ext cx="10604334" cy="53009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rPr>
              <a:t>LA3. To what extent do you agree or disagree with the statement: I would recommend my local area as a good place to live</a:t>
            </a:r>
            <a:r>
              <a:rPr lang="en-GB" sz="1000" dirty="0">
                <a:solidFill>
                  <a:srgbClr val="FFFFFF">
                    <a:lumMod val="50000"/>
                  </a:srgbClr>
                </a:solidFill>
                <a:latin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rPr>
              <a:t>Unweighted base: Greater Manchester Residents Survey, S11, 1460; S12, 1551; S13</a:t>
            </a:r>
            <a:r>
              <a:rPr lang="en-GB" sz="1000" dirty="0">
                <a:solidFill>
                  <a:srgbClr val="FFFFFF">
                    <a:lumMod val="50000"/>
                  </a:srgbClr>
                </a:solidFill>
                <a:latin typeface="Arial" panose="020B0604020202020204" pitchFamily="34" charset="0"/>
                <a:cs typeface="Arial" panose="020B0604020202020204" pitchFamily="34" charset="0"/>
              </a:rPr>
              <a:t>,</a:t>
            </a:r>
            <a:r>
              <a:rPr kumimoji="0" lang="en-GB" sz="10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rPr>
              <a:t> 1540</a:t>
            </a:r>
          </a:p>
        </p:txBody>
      </p:sp>
      <p:sp>
        <p:nvSpPr>
          <p:cNvPr id="19" name="Slide Number Placeholder 4">
            <a:extLst>
              <a:ext uri="{FF2B5EF4-FFF2-40B4-BE49-F238E27FC236}">
                <a16:creationId xmlns:a16="http://schemas.microsoft.com/office/drawing/2014/main" id="{5A608B4B-B225-4410-B793-22CBFAF2FBF4}"/>
              </a:ext>
            </a:extLst>
          </p:cNvPr>
          <p:cNvSpPr txBox="1">
            <a:spLocks/>
          </p:cNvSpPr>
          <p:nvPr/>
        </p:nvSpPr>
        <p:spPr>
          <a:xfrm>
            <a:off x="11532202" y="6357383"/>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37</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graphicFrame>
        <p:nvGraphicFramePr>
          <p:cNvPr id="11" name="Chart 10" descr="Stacked bar chart showing satisfaction with your local area as a place to live. 78% are satisfied in July">
            <a:extLst>
              <a:ext uri="{FF2B5EF4-FFF2-40B4-BE49-F238E27FC236}">
                <a16:creationId xmlns:a16="http://schemas.microsoft.com/office/drawing/2014/main" id="{22FE9476-CB89-18E2-7840-A0E106B77ACA}"/>
              </a:ext>
            </a:extLst>
          </p:cNvPr>
          <p:cNvGraphicFramePr/>
          <p:nvPr>
            <p:extLst>
              <p:ext uri="{D42A27DB-BD31-4B8C-83A1-F6EECF244321}">
                <p14:modId xmlns:p14="http://schemas.microsoft.com/office/powerpoint/2010/main" val="1716228432"/>
              </p:ext>
            </p:extLst>
          </p:nvPr>
        </p:nvGraphicFramePr>
        <p:xfrm>
          <a:off x="0" y="2036710"/>
          <a:ext cx="6980887" cy="4255581"/>
        </p:xfrm>
        <a:graphic>
          <a:graphicData uri="http://schemas.openxmlformats.org/drawingml/2006/chart">
            <c:chart xmlns:c="http://schemas.openxmlformats.org/drawingml/2006/chart" xmlns:r="http://schemas.openxmlformats.org/officeDocument/2006/relationships" r:id="rId4"/>
          </a:graphicData>
        </a:graphic>
      </p:graphicFrame>
      <p:sp>
        <p:nvSpPr>
          <p:cNvPr id="12" name="Right Brace 11">
            <a:extLst>
              <a:ext uri="{FF2B5EF4-FFF2-40B4-BE49-F238E27FC236}">
                <a16:creationId xmlns:a16="http://schemas.microsoft.com/office/drawing/2014/main" id="{64138900-9885-3F7F-5024-106190DC18B9}"/>
              </a:ext>
              <a:ext uri="{C183D7F6-B498-43B3-948B-1728B52AA6E4}">
                <adec:decorative xmlns:adec="http://schemas.microsoft.com/office/drawing/2017/decorative" val="1"/>
              </a:ext>
            </a:extLst>
          </p:cNvPr>
          <p:cNvSpPr/>
          <p:nvPr/>
        </p:nvSpPr>
        <p:spPr>
          <a:xfrm>
            <a:off x="1825306" y="2216988"/>
            <a:ext cx="236575" cy="2433807"/>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3" name="TextBox 12">
            <a:extLst>
              <a:ext uri="{FF2B5EF4-FFF2-40B4-BE49-F238E27FC236}">
                <a16:creationId xmlns:a16="http://schemas.microsoft.com/office/drawing/2014/main" id="{4F4B5ED6-E7B9-EBE2-3416-CE34ED0A3C81}"/>
              </a:ext>
              <a:ext uri="{C183D7F6-B498-43B3-948B-1728B52AA6E4}">
                <adec:decorative xmlns:adec="http://schemas.microsoft.com/office/drawing/2017/decorative" val="1"/>
              </a:ext>
            </a:extLst>
          </p:cNvPr>
          <p:cNvSpPr txBox="1"/>
          <p:nvPr/>
        </p:nvSpPr>
        <p:spPr>
          <a:xfrm>
            <a:off x="1886072" y="3275111"/>
            <a:ext cx="734984" cy="523220"/>
          </a:xfrm>
          <a:prstGeom prst="rect">
            <a:avLst/>
          </a:prstGeom>
          <a:noFill/>
        </p:spPr>
        <p:txBody>
          <a:bodyPr wrap="square" rtlCol="0">
            <a:spAutoFit/>
          </a:bodyPr>
          <a:lstStyle/>
          <a:p>
            <a:pPr algn="ctr"/>
            <a:r>
              <a:rPr lang="en-GB" sz="1400" dirty="0">
                <a:solidFill>
                  <a:srgbClr val="5C5B5A"/>
                </a:solidFill>
                <a:latin typeface="Arial"/>
              </a:rPr>
              <a:t>76% agree</a:t>
            </a:r>
          </a:p>
        </p:txBody>
      </p:sp>
      <p:sp>
        <p:nvSpPr>
          <p:cNvPr id="14" name="Right Brace 13">
            <a:extLst>
              <a:ext uri="{FF2B5EF4-FFF2-40B4-BE49-F238E27FC236}">
                <a16:creationId xmlns:a16="http://schemas.microsoft.com/office/drawing/2014/main" id="{741AE74E-0951-B0D7-7A53-7E4A064DA503}"/>
              </a:ext>
              <a:ext uri="{C183D7F6-B498-43B3-948B-1728B52AA6E4}">
                <adec:decorative xmlns:adec="http://schemas.microsoft.com/office/drawing/2017/decorative" val="1"/>
              </a:ext>
            </a:extLst>
          </p:cNvPr>
          <p:cNvSpPr/>
          <p:nvPr/>
        </p:nvSpPr>
        <p:spPr>
          <a:xfrm>
            <a:off x="4130485" y="2212096"/>
            <a:ext cx="236575" cy="2539198"/>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6" name="TextBox 15">
            <a:extLst>
              <a:ext uri="{FF2B5EF4-FFF2-40B4-BE49-F238E27FC236}">
                <a16:creationId xmlns:a16="http://schemas.microsoft.com/office/drawing/2014/main" id="{643E4CCD-9FBC-56AD-CCED-05A8E18AB3CC}"/>
              </a:ext>
              <a:ext uri="{C183D7F6-B498-43B3-948B-1728B52AA6E4}">
                <adec:decorative xmlns:adec="http://schemas.microsoft.com/office/drawing/2017/decorative" val="1"/>
              </a:ext>
            </a:extLst>
          </p:cNvPr>
          <p:cNvSpPr txBox="1"/>
          <p:nvPr/>
        </p:nvSpPr>
        <p:spPr>
          <a:xfrm>
            <a:off x="4200216" y="3324009"/>
            <a:ext cx="734984" cy="523220"/>
          </a:xfrm>
          <a:prstGeom prst="rect">
            <a:avLst/>
          </a:prstGeom>
          <a:noFill/>
        </p:spPr>
        <p:txBody>
          <a:bodyPr wrap="square" rtlCol="0">
            <a:spAutoFit/>
          </a:bodyPr>
          <a:lstStyle/>
          <a:p>
            <a:pPr algn="ctr"/>
            <a:r>
              <a:rPr lang="en-GB" sz="1400" dirty="0">
                <a:solidFill>
                  <a:srgbClr val="5C5B5A"/>
                </a:solidFill>
                <a:latin typeface="Arial"/>
              </a:rPr>
              <a:t>79%</a:t>
            </a:r>
          </a:p>
          <a:p>
            <a:pPr algn="ctr"/>
            <a:r>
              <a:rPr lang="en-GB" sz="1400" dirty="0">
                <a:solidFill>
                  <a:srgbClr val="5C5B5A"/>
                </a:solidFill>
                <a:latin typeface="Arial"/>
              </a:rPr>
              <a:t> agree</a:t>
            </a:r>
          </a:p>
        </p:txBody>
      </p:sp>
      <p:sp>
        <p:nvSpPr>
          <p:cNvPr id="17" name="Right Brace 16">
            <a:extLst>
              <a:ext uri="{FF2B5EF4-FFF2-40B4-BE49-F238E27FC236}">
                <a16:creationId xmlns:a16="http://schemas.microsoft.com/office/drawing/2014/main" id="{77AE7276-B7DF-165D-748C-EE1493C19297}"/>
              </a:ext>
              <a:ext uri="{C183D7F6-B498-43B3-948B-1728B52AA6E4}">
                <adec:decorative xmlns:adec="http://schemas.microsoft.com/office/drawing/2017/decorative" val="1"/>
              </a:ext>
            </a:extLst>
          </p:cNvPr>
          <p:cNvSpPr/>
          <p:nvPr/>
        </p:nvSpPr>
        <p:spPr>
          <a:xfrm>
            <a:off x="6428831" y="2212096"/>
            <a:ext cx="236575" cy="2539198"/>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8" name="TextBox 17">
            <a:extLst>
              <a:ext uri="{FF2B5EF4-FFF2-40B4-BE49-F238E27FC236}">
                <a16:creationId xmlns:a16="http://schemas.microsoft.com/office/drawing/2014/main" id="{EB023AD5-421B-C253-38FC-1CD8F7776724}"/>
              </a:ext>
              <a:ext uri="{C183D7F6-B498-43B3-948B-1728B52AA6E4}">
                <adec:decorative xmlns:adec="http://schemas.microsoft.com/office/drawing/2017/decorative" val="1"/>
              </a:ext>
            </a:extLst>
          </p:cNvPr>
          <p:cNvSpPr txBox="1"/>
          <p:nvPr/>
        </p:nvSpPr>
        <p:spPr>
          <a:xfrm>
            <a:off x="6498562" y="3324009"/>
            <a:ext cx="734984" cy="523220"/>
          </a:xfrm>
          <a:prstGeom prst="rect">
            <a:avLst/>
          </a:prstGeom>
          <a:noFill/>
        </p:spPr>
        <p:txBody>
          <a:bodyPr wrap="square" rtlCol="0">
            <a:spAutoFit/>
          </a:bodyPr>
          <a:lstStyle/>
          <a:p>
            <a:pPr algn="ctr"/>
            <a:r>
              <a:rPr lang="en-GB" sz="1400" b="1" dirty="0">
                <a:solidFill>
                  <a:srgbClr val="5C5B5A"/>
                </a:solidFill>
                <a:latin typeface="Arial"/>
              </a:rPr>
              <a:t>78% agree</a:t>
            </a:r>
          </a:p>
        </p:txBody>
      </p:sp>
    </p:spTree>
    <p:custDataLst>
      <p:tags r:id="rId1"/>
    </p:custDataLst>
    <p:extLst>
      <p:ext uri="{BB962C8B-B14F-4D97-AF65-F5344CB8AC3E}">
        <p14:creationId xmlns:p14="http://schemas.microsoft.com/office/powerpoint/2010/main" val="817367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BC750069-C2D3-A72E-E5FF-ED8884158649}"/>
              </a:ext>
            </a:extLst>
          </p:cNvPr>
          <p:cNvSpPr txBox="1">
            <a:spLocks noGrp="1"/>
          </p:cNvSpPr>
          <p:nvPr>
            <p:ph type="title" idx="4294967295"/>
          </p:nvPr>
        </p:nvSpPr>
        <p:spPr>
          <a:xfrm>
            <a:off x="267724" y="160546"/>
            <a:ext cx="11590901" cy="9233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5C5B5A"/>
                </a:solidFill>
                <a:effectLst/>
                <a:uLnTx/>
                <a:uFillTx/>
                <a:latin typeface="Arial"/>
                <a:ea typeface="+mn-ea"/>
                <a:cs typeface="+mn-cs"/>
              </a:rPr>
              <a:t>Respondents continue to be greatly more satisfied than not with </a:t>
            </a:r>
            <a:r>
              <a:rPr kumimoji="0" lang="en-GB" sz="1800" b="1" i="0" u="none" strike="noStrike" kern="1200" cap="none" spc="0" normalizeH="0" baseline="0" noProof="0" dirty="0">
                <a:ln>
                  <a:noFill/>
                </a:ln>
                <a:solidFill>
                  <a:srgbClr val="009690"/>
                </a:solidFill>
                <a:effectLst/>
                <a:uLnTx/>
                <a:uFillTx/>
                <a:latin typeface="Arial"/>
                <a:ea typeface="+mn-ea"/>
                <a:cs typeface="+mn-cs"/>
              </a:rPr>
              <a:t>transport and travel facilities</a:t>
            </a:r>
            <a:r>
              <a:rPr kumimoji="0" lang="en-GB" sz="1800" b="1" i="0" u="none" strike="noStrike" kern="1200" cap="none" spc="0" normalizeH="0" baseline="0" noProof="0" dirty="0">
                <a:ln>
                  <a:noFill/>
                </a:ln>
                <a:solidFill>
                  <a:srgbClr val="5C5B5A"/>
                </a:solidFill>
                <a:effectLst/>
                <a:uLnTx/>
                <a:uFillTx/>
                <a:latin typeface="Arial"/>
                <a:ea typeface="+mn-ea"/>
                <a:cs typeface="+mn-cs"/>
              </a:rPr>
              <a:t>. Since </a:t>
            </a:r>
            <a:r>
              <a:rPr lang="en-GB" sz="1800" b="1" dirty="0">
                <a:solidFill>
                  <a:srgbClr val="5C5B5A"/>
                </a:solidFill>
                <a:latin typeface="Arial"/>
                <a:ea typeface="+mn-ea"/>
                <a:cs typeface="+mn-cs"/>
              </a:rPr>
              <a:t>May</a:t>
            </a:r>
            <a:r>
              <a:rPr kumimoji="0" lang="en-GB" sz="1800" b="1" i="0" u="none" strike="noStrike" kern="1200" cap="none" spc="0" normalizeH="0" baseline="0" noProof="0" dirty="0">
                <a:ln>
                  <a:noFill/>
                </a:ln>
                <a:solidFill>
                  <a:srgbClr val="5C5B5A"/>
                </a:solidFill>
                <a:effectLst/>
                <a:uLnTx/>
                <a:uFillTx/>
                <a:latin typeface="Arial"/>
                <a:ea typeface="+mn-ea"/>
                <a:cs typeface="+mn-cs"/>
              </a:rPr>
              <a:t> </a:t>
            </a:r>
            <a:r>
              <a:rPr lang="en-GB" sz="1800" b="1" dirty="0">
                <a:solidFill>
                  <a:srgbClr val="5C5B5A"/>
                </a:solidFill>
                <a:latin typeface="Arial"/>
                <a:ea typeface="+mn-ea"/>
                <a:cs typeface="+mn-cs"/>
              </a:rPr>
              <a:t>those who are satisfied with the availability of public transport, bus and train services has largely remained consistent, with only a small increase in those dissatisfied with the availability of transport</a:t>
            </a:r>
            <a:endParaRPr kumimoji="0" lang="en-GB" sz="1800" b="1" i="0" u="none" strike="noStrike" kern="1200" cap="none" spc="0" normalizeH="0" baseline="0" noProof="0" dirty="0">
              <a:ln>
                <a:noFill/>
              </a:ln>
              <a:solidFill>
                <a:srgbClr val="5C5B5A"/>
              </a:solidFill>
              <a:effectLst/>
              <a:uLnTx/>
              <a:uFillTx/>
              <a:latin typeface="Arial"/>
              <a:ea typeface="+mn-ea"/>
              <a:cs typeface="+mn-cs"/>
            </a:endParaRPr>
          </a:p>
        </p:txBody>
      </p:sp>
      <p:sp>
        <p:nvSpPr>
          <p:cNvPr id="42" name="TextBox 41">
            <a:extLst>
              <a:ext uri="{FF2B5EF4-FFF2-40B4-BE49-F238E27FC236}">
                <a16:creationId xmlns:a16="http://schemas.microsoft.com/office/drawing/2014/main" id="{A42AE8FE-F05A-5F0F-ADB1-E05E36A500E2}"/>
              </a:ext>
            </a:extLst>
          </p:cNvPr>
          <p:cNvSpPr txBox="1"/>
          <p:nvPr/>
        </p:nvSpPr>
        <p:spPr>
          <a:xfrm>
            <a:off x="3227159" y="1397788"/>
            <a:ext cx="5161991" cy="3231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500" b="1" i="0" strike="noStrike" kern="1200" cap="none" spc="0" normalizeH="0" baseline="0" noProof="0">
                <a:ln>
                  <a:noFill/>
                </a:ln>
                <a:solidFill>
                  <a:srgbClr val="5C5B5A"/>
                </a:solidFill>
                <a:effectLst/>
                <a:uLnTx/>
                <a:uFillTx/>
                <a:latin typeface="Arial"/>
                <a:ea typeface="+mn-ea"/>
                <a:cs typeface="+mn-cs"/>
              </a:rPr>
              <a:t>Level of satisfaction with transport and travel facilities</a:t>
            </a:r>
          </a:p>
        </p:txBody>
      </p:sp>
      <p:graphicFrame>
        <p:nvGraphicFramePr>
          <p:cNvPr id="4" name="Chart 3" descr="Stacked bar chart showing the proportion of Greater Manchester residents who are satisfied with the transport links in their local area. 64% are satisfied with the availability of public transport. 59% are satisfied with their bus services. ">
            <a:extLst>
              <a:ext uri="{FF2B5EF4-FFF2-40B4-BE49-F238E27FC236}">
                <a16:creationId xmlns:a16="http://schemas.microsoft.com/office/drawing/2014/main" id="{5C15CF79-5723-7F96-FF7B-4B6BAA71F806}"/>
              </a:ext>
            </a:extLst>
          </p:cNvPr>
          <p:cNvGraphicFramePr/>
          <p:nvPr>
            <p:extLst>
              <p:ext uri="{D42A27DB-BD31-4B8C-83A1-F6EECF244321}">
                <p14:modId xmlns:p14="http://schemas.microsoft.com/office/powerpoint/2010/main" val="2859958573"/>
              </p:ext>
            </p:extLst>
          </p:nvPr>
        </p:nvGraphicFramePr>
        <p:xfrm>
          <a:off x="123826" y="1875448"/>
          <a:ext cx="11858624" cy="4495524"/>
        </p:xfrm>
        <a:graphic>
          <a:graphicData uri="http://schemas.openxmlformats.org/drawingml/2006/chart">
            <c:chart xmlns:c="http://schemas.openxmlformats.org/drawingml/2006/chart" xmlns:r="http://schemas.openxmlformats.org/officeDocument/2006/relationships" r:id="rId4"/>
          </a:graphicData>
        </a:graphic>
      </p:graphicFrame>
      <p:sp>
        <p:nvSpPr>
          <p:cNvPr id="19" name="TextBox 18">
            <a:extLst>
              <a:ext uri="{FF2B5EF4-FFF2-40B4-BE49-F238E27FC236}">
                <a16:creationId xmlns:a16="http://schemas.microsoft.com/office/drawing/2014/main" id="{0C885D80-56EC-FCD1-622C-CE28D8645C31}"/>
              </a:ext>
              <a:ext uri="{C183D7F6-B498-43B3-948B-1728B52AA6E4}">
                <adec:decorative xmlns:adec="http://schemas.microsoft.com/office/drawing/2017/decorative" val="1"/>
              </a:ext>
            </a:extLst>
          </p:cNvPr>
          <p:cNvSpPr txBox="1"/>
          <p:nvPr/>
        </p:nvSpPr>
        <p:spPr>
          <a:xfrm>
            <a:off x="1473742" y="2423438"/>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bg1"/>
                </a:solidFill>
                <a:latin typeface="Arial" panose="020B0604020202020204"/>
              </a:rPr>
              <a:t>(+1</a:t>
            </a:r>
            <a:r>
              <a:rPr kumimoji="0" lang="en-GB" sz="1100" b="0" i="0" u="none" strike="noStrike" kern="1200" cap="none" spc="0" normalizeH="0" baseline="0" noProof="0" dirty="0">
                <a:ln>
                  <a:noFill/>
                </a:ln>
                <a:solidFill>
                  <a:schemeClr val="bg1"/>
                </a:solidFill>
                <a:effectLst/>
                <a:uLnTx/>
                <a:uFillTx/>
                <a:latin typeface="Arial" panose="020B0604020202020204"/>
                <a:ea typeface="+mn-ea"/>
                <a:cs typeface="+mn-cs"/>
              </a:rPr>
              <a:t>pp)</a:t>
            </a:r>
          </a:p>
        </p:txBody>
      </p:sp>
      <p:sp>
        <p:nvSpPr>
          <p:cNvPr id="20" name="TextBox 19">
            <a:extLst>
              <a:ext uri="{FF2B5EF4-FFF2-40B4-BE49-F238E27FC236}">
                <a16:creationId xmlns:a16="http://schemas.microsoft.com/office/drawing/2014/main" id="{51F83554-BDA4-E50D-1F18-F4D58C9D0573}"/>
              </a:ext>
              <a:ext uri="{C183D7F6-B498-43B3-948B-1728B52AA6E4}">
                <adec:decorative xmlns:adec="http://schemas.microsoft.com/office/drawing/2017/decorative" val="1"/>
              </a:ext>
            </a:extLst>
          </p:cNvPr>
          <p:cNvSpPr txBox="1"/>
          <p:nvPr/>
        </p:nvSpPr>
        <p:spPr>
          <a:xfrm>
            <a:off x="1442304" y="3488207"/>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tx1">
                    <a:lumMod val="75000"/>
                    <a:lumOff val="25000"/>
                  </a:schemeClr>
                </a:solidFill>
                <a:latin typeface="Arial" panose="020B0604020202020204"/>
              </a:rPr>
              <a:t>(-1</a:t>
            </a:r>
            <a:r>
              <a:rPr kumimoji="0" lang="en-GB" sz="1100" b="0" i="0" u="none" strike="noStrike" kern="1200" cap="none" spc="0" normalizeH="0" baseline="0" noProof="0" dirty="0">
                <a:ln>
                  <a:noFill/>
                </a:ln>
                <a:solidFill>
                  <a:schemeClr val="tx1">
                    <a:lumMod val="75000"/>
                    <a:lumOff val="25000"/>
                  </a:schemeClr>
                </a:solidFill>
                <a:effectLst/>
                <a:uLnTx/>
                <a:uFillTx/>
                <a:latin typeface="Arial" panose="020B0604020202020204"/>
                <a:ea typeface="+mn-ea"/>
                <a:cs typeface="+mn-cs"/>
              </a:rPr>
              <a:t>pp)</a:t>
            </a:r>
          </a:p>
        </p:txBody>
      </p:sp>
      <p:sp>
        <p:nvSpPr>
          <p:cNvPr id="21" name="TextBox 20">
            <a:extLst>
              <a:ext uri="{FF2B5EF4-FFF2-40B4-BE49-F238E27FC236}">
                <a16:creationId xmlns:a16="http://schemas.microsoft.com/office/drawing/2014/main" id="{BA3E9F34-EC7A-A6FF-A627-96D58B55D5B5}"/>
              </a:ext>
              <a:ext uri="{C183D7F6-B498-43B3-948B-1728B52AA6E4}">
                <adec:decorative xmlns:adec="http://schemas.microsoft.com/office/drawing/2017/decorative" val="1"/>
              </a:ext>
            </a:extLst>
          </p:cNvPr>
          <p:cNvSpPr txBox="1"/>
          <p:nvPr/>
        </p:nvSpPr>
        <p:spPr>
          <a:xfrm>
            <a:off x="1425461" y="4334172"/>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bg1"/>
                </a:solidFill>
                <a:latin typeface="Arial" panose="020B0604020202020204"/>
              </a:rPr>
              <a:t>(+/-0</a:t>
            </a:r>
            <a:r>
              <a:rPr kumimoji="0" lang="en-GB" sz="1100" b="0" i="0" u="none" strike="noStrike" kern="1200" cap="none" spc="0" normalizeH="0" baseline="0" noProof="0" dirty="0">
                <a:ln>
                  <a:noFill/>
                </a:ln>
                <a:solidFill>
                  <a:schemeClr val="bg1"/>
                </a:solidFill>
                <a:effectLst/>
                <a:uLnTx/>
                <a:uFillTx/>
                <a:latin typeface="Arial" panose="020B0604020202020204"/>
                <a:ea typeface="+mn-ea"/>
                <a:cs typeface="+mn-cs"/>
              </a:rPr>
              <a:t>pp)</a:t>
            </a:r>
          </a:p>
        </p:txBody>
      </p:sp>
      <p:sp>
        <p:nvSpPr>
          <p:cNvPr id="22" name="TextBox 21">
            <a:extLst>
              <a:ext uri="{FF2B5EF4-FFF2-40B4-BE49-F238E27FC236}">
                <a16:creationId xmlns:a16="http://schemas.microsoft.com/office/drawing/2014/main" id="{128E48B1-3C25-D875-9F61-B9817079E37B}"/>
              </a:ext>
              <a:ext uri="{C183D7F6-B498-43B3-948B-1728B52AA6E4}">
                <adec:decorative xmlns:adec="http://schemas.microsoft.com/office/drawing/2017/decorative" val="1"/>
              </a:ext>
            </a:extLst>
          </p:cNvPr>
          <p:cNvSpPr txBox="1"/>
          <p:nvPr/>
        </p:nvSpPr>
        <p:spPr>
          <a:xfrm>
            <a:off x="1460727" y="4657608"/>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bg1"/>
                </a:solidFill>
                <a:latin typeface="Arial" panose="020B0604020202020204"/>
              </a:rPr>
              <a:t>(+2</a:t>
            </a:r>
            <a:r>
              <a:rPr kumimoji="0" lang="en-GB" sz="1100" b="0" i="0" u="none" strike="noStrike" kern="1200" cap="none" spc="0" normalizeH="0" baseline="0" noProof="0" dirty="0">
                <a:ln>
                  <a:noFill/>
                </a:ln>
                <a:solidFill>
                  <a:schemeClr val="bg1"/>
                </a:solidFill>
                <a:effectLst/>
                <a:uLnTx/>
                <a:uFillTx/>
                <a:latin typeface="Arial" panose="020B0604020202020204"/>
                <a:ea typeface="+mn-ea"/>
                <a:cs typeface="+mn-cs"/>
              </a:rPr>
              <a:t>pp)</a:t>
            </a:r>
          </a:p>
        </p:txBody>
      </p:sp>
      <p:sp>
        <p:nvSpPr>
          <p:cNvPr id="23" name="TextBox 22">
            <a:extLst>
              <a:ext uri="{FF2B5EF4-FFF2-40B4-BE49-F238E27FC236}">
                <a16:creationId xmlns:a16="http://schemas.microsoft.com/office/drawing/2014/main" id="{9D4313DE-1F61-147E-853A-8F48B8EB8D1A}"/>
              </a:ext>
              <a:ext uri="{C183D7F6-B498-43B3-948B-1728B52AA6E4}">
                <adec:decorative xmlns:adec="http://schemas.microsoft.com/office/drawing/2017/decorative" val="1"/>
              </a:ext>
            </a:extLst>
          </p:cNvPr>
          <p:cNvSpPr txBox="1"/>
          <p:nvPr/>
        </p:nvSpPr>
        <p:spPr>
          <a:xfrm>
            <a:off x="1621461" y="4814779"/>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(-1</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24" name="TextBox 23">
            <a:extLst>
              <a:ext uri="{FF2B5EF4-FFF2-40B4-BE49-F238E27FC236}">
                <a16:creationId xmlns:a16="http://schemas.microsoft.com/office/drawing/2014/main" id="{B075A078-E876-CAAE-C600-D218A7373150}"/>
              </a:ext>
              <a:ext uri="{C183D7F6-B498-43B3-948B-1728B52AA6E4}">
                <adec:decorative xmlns:adec="http://schemas.microsoft.com/office/drawing/2017/decorative" val="1"/>
              </a:ext>
            </a:extLst>
          </p:cNvPr>
          <p:cNvSpPr txBox="1"/>
          <p:nvPr/>
        </p:nvSpPr>
        <p:spPr>
          <a:xfrm>
            <a:off x="1618763" y="5000075"/>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bg1"/>
                </a:solidFill>
                <a:latin typeface="Arial" panose="020B0604020202020204"/>
              </a:rPr>
              <a:t>(-2</a:t>
            </a:r>
            <a:r>
              <a:rPr kumimoji="0" lang="en-GB" sz="1100" b="0" i="0" u="none" strike="noStrike" kern="1200" cap="none" spc="0" normalizeH="0" baseline="0" noProof="0" dirty="0">
                <a:ln>
                  <a:noFill/>
                </a:ln>
                <a:solidFill>
                  <a:schemeClr val="bg1"/>
                </a:solidFill>
                <a:effectLst/>
                <a:uLnTx/>
                <a:uFillTx/>
                <a:latin typeface="Arial" panose="020B0604020202020204"/>
                <a:ea typeface="+mn-ea"/>
                <a:cs typeface="+mn-cs"/>
              </a:rPr>
              <a:t>pp)</a:t>
            </a:r>
          </a:p>
        </p:txBody>
      </p:sp>
      <p:sp>
        <p:nvSpPr>
          <p:cNvPr id="41" name="Right Brace 40" descr="Sum of &quot;Very satisfied&quot; and &quot;Fairly satisfied">
            <a:extLst>
              <a:ext uri="{FF2B5EF4-FFF2-40B4-BE49-F238E27FC236}">
                <a16:creationId xmlns:a16="http://schemas.microsoft.com/office/drawing/2014/main" id="{6C306B29-FA70-DCD3-EB48-38A5C2E45613}"/>
              </a:ext>
              <a:ext uri="{C183D7F6-B498-43B3-948B-1728B52AA6E4}">
                <adec:decorative xmlns:adec="http://schemas.microsoft.com/office/drawing/2017/decorative" val="0"/>
              </a:ext>
            </a:extLst>
          </p:cNvPr>
          <p:cNvSpPr/>
          <p:nvPr/>
        </p:nvSpPr>
        <p:spPr>
          <a:xfrm>
            <a:off x="2528476" y="2064091"/>
            <a:ext cx="184349" cy="1962568"/>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0" name="TextBox 39">
            <a:extLst>
              <a:ext uri="{FF2B5EF4-FFF2-40B4-BE49-F238E27FC236}">
                <a16:creationId xmlns:a16="http://schemas.microsoft.com/office/drawing/2014/main" id="{758782F5-03C0-C5EB-6FBB-905D6BA8EFA9}"/>
              </a:ext>
              <a:ext uri="{C183D7F6-B498-43B3-948B-1728B52AA6E4}">
                <adec:decorative xmlns:adec="http://schemas.microsoft.com/office/drawing/2017/decorative" val="0"/>
              </a:ext>
            </a:extLst>
          </p:cNvPr>
          <p:cNvSpPr txBox="1"/>
          <p:nvPr/>
        </p:nvSpPr>
        <p:spPr>
          <a:xfrm>
            <a:off x="2503568" y="2854964"/>
            <a:ext cx="931743" cy="523220"/>
          </a:xfrm>
          <a:prstGeom prst="rect">
            <a:avLst/>
          </a:prstGeom>
          <a:noFill/>
        </p:spPr>
        <p:txBody>
          <a:bodyPr wrap="square" rtlCol="0">
            <a:spAutoFit/>
          </a:bodyPr>
          <a:lstStyle/>
          <a:p>
            <a:pPr algn="ctr"/>
            <a:r>
              <a:rPr lang="en-GB" sz="1400" b="1" dirty="0">
                <a:solidFill>
                  <a:srgbClr val="5C5B5A"/>
                </a:solidFill>
                <a:latin typeface="Arial"/>
              </a:rPr>
              <a:t>64%</a:t>
            </a:r>
          </a:p>
          <a:p>
            <a:pPr algn="ctr"/>
            <a:r>
              <a:rPr lang="en-GB" sz="1400" b="1" dirty="0">
                <a:solidFill>
                  <a:srgbClr val="5C5B5A"/>
                </a:solidFill>
                <a:latin typeface="Arial"/>
              </a:rPr>
              <a:t>(-1pp)</a:t>
            </a:r>
          </a:p>
        </p:txBody>
      </p:sp>
      <p:sp>
        <p:nvSpPr>
          <p:cNvPr id="46" name="Right Brace 45" descr="Sum of &quot;Very dissatisfied&quot; and &quot;Fairly dissatisfied">
            <a:extLst>
              <a:ext uri="{FF2B5EF4-FFF2-40B4-BE49-F238E27FC236}">
                <a16:creationId xmlns:a16="http://schemas.microsoft.com/office/drawing/2014/main" id="{8CA85071-BF52-CED8-ED8A-95451286BEE9}"/>
              </a:ext>
              <a:ext uri="{C183D7F6-B498-43B3-948B-1728B52AA6E4}">
                <adec:decorative xmlns:adec="http://schemas.microsoft.com/office/drawing/2017/decorative" val="0"/>
              </a:ext>
            </a:extLst>
          </p:cNvPr>
          <p:cNvSpPr/>
          <p:nvPr/>
        </p:nvSpPr>
        <p:spPr>
          <a:xfrm>
            <a:off x="2527786" y="4541962"/>
            <a:ext cx="157662" cy="592062"/>
          </a:xfrm>
          <a:prstGeom prst="rightBrace">
            <a:avLst/>
          </a:prstGeom>
          <a:ln w="2222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7" name="TextBox 46">
            <a:extLst>
              <a:ext uri="{FF2B5EF4-FFF2-40B4-BE49-F238E27FC236}">
                <a16:creationId xmlns:a16="http://schemas.microsoft.com/office/drawing/2014/main" id="{A24F19A0-2635-A339-F478-227BFD26637C}"/>
              </a:ext>
              <a:ext uri="{C183D7F6-B498-43B3-948B-1728B52AA6E4}">
                <adec:decorative xmlns:adec="http://schemas.microsoft.com/office/drawing/2017/decorative" val="0"/>
              </a:ext>
            </a:extLst>
          </p:cNvPr>
          <p:cNvSpPr txBox="1"/>
          <p:nvPr/>
        </p:nvSpPr>
        <p:spPr>
          <a:xfrm>
            <a:off x="2513510" y="4558601"/>
            <a:ext cx="931743" cy="523220"/>
          </a:xfrm>
          <a:prstGeom prst="rect">
            <a:avLst/>
          </a:prstGeom>
          <a:noFill/>
        </p:spPr>
        <p:txBody>
          <a:bodyPr wrap="square" rtlCol="0">
            <a:spAutoFit/>
          </a:bodyPr>
          <a:lstStyle/>
          <a:p>
            <a:pPr algn="ctr"/>
            <a:r>
              <a:rPr lang="en-GB" sz="1400" b="1" dirty="0">
                <a:solidFill>
                  <a:srgbClr val="5C5B5A"/>
                </a:solidFill>
                <a:latin typeface="Arial"/>
              </a:rPr>
              <a:t>16%</a:t>
            </a:r>
          </a:p>
          <a:p>
            <a:pPr algn="ctr"/>
            <a:r>
              <a:rPr lang="en-GB" sz="1400" b="1" dirty="0">
                <a:solidFill>
                  <a:srgbClr val="5C5B5A"/>
                </a:solidFill>
                <a:latin typeface="Arial"/>
              </a:rPr>
              <a:t>(+2pp)</a:t>
            </a:r>
          </a:p>
        </p:txBody>
      </p:sp>
      <p:sp>
        <p:nvSpPr>
          <p:cNvPr id="2" name="TextBox 1">
            <a:extLst>
              <a:ext uri="{FF2B5EF4-FFF2-40B4-BE49-F238E27FC236}">
                <a16:creationId xmlns:a16="http://schemas.microsoft.com/office/drawing/2014/main" id="{6C4035EC-BF62-B766-DAB6-D00CFBC080F0}"/>
              </a:ext>
              <a:ext uri="{C183D7F6-B498-43B3-948B-1728B52AA6E4}">
                <adec:decorative xmlns:adec="http://schemas.microsoft.com/office/drawing/2017/decorative" val="1"/>
              </a:ext>
            </a:extLst>
          </p:cNvPr>
          <p:cNvSpPr txBox="1"/>
          <p:nvPr/>
        </p:nvSpPr>
        <p:spPr>
          <a:xfrm>
            <a:off x="4366580" y="2423438"/>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bg1"/>
                </a:solidFill>
                <a:latin typeface="Arial" panose="020B0604020202020204"/>
              </a:rPr>
              <a:t>(+1</a:t>
            </a:r>
            <a:r>
              <a:rPr kumimoji="0" lang="en-GB" sz="1100" b="0" i="0" u="none" strike="noStrike" kern="1200" cap="none" spc="0" normalizeH="0" baseline="0" noProof="0" dirty="0">
                <a:ln>
                  <a:noFill/>
                </a:ln>
                <a:solidFill>
                  <a:schemeClr val="bg1"/>
                </a:solidFill>
                <a:effectLst/>
                <a:uLnTx/>
                <a:uFillTx/>
                <a:latin typeface="Arial" panose="020B0604020202020204"/>
                <a:ea typeface="+mn-ea"/>
                <a:cs typeface="+mn-cs"/>
              </a:rPr>
              <a:t>pp)</a:t>
            </a:r>
          </a:p>
        </p:txBody>
      </p:sp>
      <p:sp>
        <p:nvSpPr>
          <p:cNvPr id="3" name="TextBox 2">
            <a:extLst>
              <a:ext uri="{FF2B5EF4-FFF2-40B4-BE49-F238E27FC236}">
                <a16:creationId xmlns:a16="http://schemas.microsoft.com/office/drawing/2014/main" id="{9D1EEBFF-30F5-D37D-8AA3-D2457ED54E36}"/>
              </a:ext>
              <a:ext uri="{C183D7F6-B498-43B3-948B-1728B52AA6E4}">
                <adec:decorative xmlns:adec="http://schemas.microsoft.com/office/drawing/2017/decorative" val="1"/>
              </a:ext>
            </a:extLst>
          </p:cNvPr>
          <p:cNvSpPr txBox="1"/>
          <p:nvPr/>
        </p:nvSpPr>
        <p:spPr>
          <a:xfrm>
            <a:off x="4324100" y="3353928"/>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tx1">
                    <a:lumMod val="75000"/>
                    <a:lumOff val="25000"/>
                  </a:schemeClr>
                </a:solidFill>
                <a:latin typeface="Arial" panose="020B0604020202020204"/>
              </a:rPr>
              <a:t>(+/-0</a:t>
            </a:r>
            <a:r>
              <a:rPr kumimoji="0" lang="en-GB" sz="1100" b="0" i="0" u="none" strike="noStrike" kern="1200" cap="none" spc="0" normalizeH="0" baseline="0" noProof="0" dirty="0">
                <a:ln>
                  <a:noFill/>
                </a:ln>
                <a:solidFill>
                  <a:schemeClr val="tx1">
                    <a:lumMod val="75000"/>
                    <a:lumOff val="25000"/>
                  </a:schemeClr>
                </a:solidFill>
                <a:effectLst/>
                <a:uLnTx/>
                <a:uFillTx/>
                <a:latin typeface="Arial" panose="020B0604020202020204"/>
                <a:ea typeface="+mn-ea"/>
                <a:cs typeface="+mn-cs"/>
              </a:rPr>
              <a:t>pp)</a:t>
            </a:r>
          </a:p>
        </p:txBody>
      </p:sp>
      <p:sp>
        <p:nvSpPr>
          <p:cNvPr id="6" name="TextBox 5">
            <a:extLst>
              <a:ext uri="{FF2B5EF4-FFF2-40B4-BE49-F238E27FC236}">
                <a16:creationId xmlns:a16="http://schemas.microsoft.com/office/drawing/2014/main" id="{C07B3C56-EB29-7746-D3A5-F603E9BEB91A}"/>
              </a:ext>
              <a:ext uri="{C183D7F6-B498-43B3-948B-1728B52AA6E4}">
                <adec:decorative xmlns:adec="http://schemas.microsoft.com/office/drawing/2017/decorative" val="1"/>
              </a:ext>
            </a:extLst>
          </p:cNvPr>
          <p:cNvSpPr txBox="1"/>
          <p:nvPr/>
        </p:nvSpPr>
        <p:spPr>
          <a:xfrm>
            <a:off x="4366580" y="4213184"/>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bg1"/>
                </a:solidFill>
                <a:latin typeface="Arial" panose="020B0604020202020204"/>
              </a:rPr>
              <a:t>(+2</a:t>
            </a:r>
            <a:r>
              <a:rPr kumimoji="0" lang="en-GB" sz="1100" b="0" i="0" u="none" strike="noStrike" kern="1200" cap="none" spc="0" normalizeH="0" baseline="0" noProof="0" dirty="0">
                <a:ln>
                  <a:noFill/>
                </a:ln>
                <a:solidFill>
                  <a:schemeClr val="bg1"/>
                </a:solidFill>
                <a:effectLst/>
                <a:uLnTx/>
                <a:uFillTx/>
                <a:latin typeface="Arial" panose="020B0604020202020204"/>
                <a:ea typeface="+mn-ea"/>
                <a:cs typeface="+mn-cs"/>
              </a:rPr>
              <a:t>pp)</a:t>
            </a:r>
          </a:p>
        </p:txBody>
      </p:sp>
      <p:sp>
        <p:nvSpPr>
          <p:cNvPr id="9" name="TextBox 8">
            <a:extLst>
              <a:ext uri="{FF2B5EF4-FFF2-40B4-BE49-F238E27FC236}">
                <a16:creationId xmlns:a16="http://schemas.microsoft.com/office/drawing/2014/main" id="{53CDB7B8-A750-C438-0009-D98D19707A81}"/>
              </a:ext>
              <a:ext uri="{C183D7F6-B498-43B3-948B-1728B52AA6E4}">
                <adec:decorative xmlns:adec="http://schemas.microsoft.com/office/drawing/2017/decorative" val="1"/>
              </a:ext>
            </a:extLst>
          </p:cNvPr>
          <p:cNvSpPr txBox="1"/>
          <p:nvPr/>
        </p:nvSpPr>
        <p:spPr>
          <a:xfrm>
            <a:off x="4776155" y="4701612"/>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bg1"/>
                </a:solidFill>
                <a:latin typeface="Arial" panose="020B0604020202020204"/>
              </a:rPr>
              <a:t>(+/-0</a:t>
            </a:r>
            <a:r>
              <a:rPr kumimoji="0" lang="en-GB" sz="1100" b="0" i="0" u="none" strike="noStrike" kern="1200" cap="none" spc="0" normalizeH="0" baseline="0" noProof="0" dirty="0">
                <a:ln>
                  <a:noFill/>
                </a:ln>
                <a:solidFill>
                  <a:schemeClr val="bg1"/>
                </a:solidFill>
                <a:effectLst/>
                <a:uLnTx/>
                <a:uFillTx/>
                <a:latin typeface="Arial" panose="020B0604020202020204"/>
                <a:ea typeface="+mn-ea"/>
                <a:cs typeface="+mn-cs"/>
              </a:rPr>
              <a:t>pp)</a:t>
            </a:r>
          </a:p>
        </p:txBody>
      </p:sp>
      <p:sp>
        <p:nvSpPr>
          <p:cNvPr id="10" name="TextBox 9">
            <a:extLst>
              <a:ext uri="{FF2B5EF4-FFF2-40B4-BE49-F238E27FC236}">
                <a16:creationId xmlns:a16="http://schemas.microsoft.com/office/drawing/2014/main" id="{7D76BEFF-2BEB-7181-63AE-583058F975F1}"/>
              </a:ext>
              <a:ext uri="{C183D7F6-B498-43B3-948B-1728B52AA6E4}">
                <adec:decorative xmlns:adec="http://schemas.microsoft.com/office/drawing/2017/decorative" val="1"/>
              </a:ext>
            </a:extLst>
          </p:cNvPr>
          <p:cNvSpPr txBox="1"/>
          <p:nvPr/>
        </p:nvSpPr>
        <p:spPr>
          <a:xfrm>
            <a:off x="4776155" y="4928430"/>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bg1"/>
                </a:solidFill>
                <a:latin typeface="Arial" panose="020B0604020202020204"/>
              </a:rPr>
              <a:t>(-4</a:t>
            </a:r>
            <a:r>
              <a:rPr kumimoji="0" lang="en-GB" sz="1100" b="0" i="0" u="none" strike="noStrike" kern="1200" cap="none" spc="0" normalizeH="0" baseline="0" noProof="0" dirty="0">
                <a:ln>
                  <a:noFill/>
                </a:ln>
                <a:solidFill>
                  <a:schemeClr val="bg1"/>
                </a:solidFill>
                <a:effectLst/>
                <a:uLnTx/>
                <a:uFillTx/>
                <a:latin typeface="Arial" panose="020B0604020202020204"/>
                <a:ea typeface="+mn-ea"/>
                <a:cs typeface="+mn-cs"/>
              </a:rPr>
              <a:t>pp)</a:t>
            </a:r>
          </a:p>
        </p:txBody>
      </p:sp>
      <p:sp>
        <p:nvSpPr>
          <p:cNvPr id="31" name="Right Brace 30" descr="Sum of &quot;Very satisfied&quot; and &quot;Fairly satisfied">
            <a:extLst>
              <a:ext uri="{FF2B5EF4-FFF2-40B4-BE49-F238E27FC236}">
                <a16:creationId xmlns:a16="http://schemas.microsoft.com/office/drawing/2014/main" id="{1928B219-77A3-6F37-E9CE-F8E2D2C40D0F}"/>
              </a:ext>
              <a:ext uri="{C183D7F6-B498-43B3-948B-1728B52AA6E4}">
                <adec:decorative xmlns:adec="http://schemas.microsoft.com/office/drawing/2017/decorative" val="0"/>
              </a:ext>
            </a:extLst>
          </p:cNvPr>
          <p:cNvSpPr/>
          <p:nvPr/>
        </p:nvSpPr>
        <p:spPr>
          <a:xfrm>
            <a:off x="5423707" y="2037185"/>
            <a:ext cx="215614" cy="1759593"/>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2" name="TextBox 31">
            <a:extLst>
              <a:ext uri="{FF2B5EF4-FFF2-40B4-BE49-F238E27FC236}">
                <a16:creationId xmlns:a16="http://schemas.microsoft.com/office/drawing/2014/main" id="{8264C0C3-C23F-1DFA-D282-808AB971D426}"/>
              </a:ext>
              <a:ext uri="{C183D7F6-B498-43B3-948B-1728B52AA6E4}">
                <adec:decorative xmlns:adec="http://schemas.microsoft.com/office/drawing/2017/decorative" val="0"/>
              </a:ext>
            </a:extLst>
          </p:cNvPr>
          <p:cNvSpPr txBox="1"/>
          <p:nvPr/>
        </p:nvSpPr>
        <p:spPr>
          <a:xfrm>
            <a:off x="5438546" y="2722953"/>
            <a:ext cx="862017" cy="523220"/>
          </a:xfrm>
          <a:prstGeom prst="rect">
            <a:avLst/>
          </a:prstGeom>
          <a:noFill/>
        </p:spPr>
        <p:txBody>
          <a:bodyPr wrap="square" rtlCol="0">
            <a:spAutoFit/>
          </a:bodyPr>
          <a:lstStyle/>
          <a:p>
            <a:pPr algn="ctr"/>
            <a:r>
              <a:rPr lang="en-GB" sz="1400" b="1" dirty="0">
                <a:solidFill>
                  <a:srgbClr val="5C5B5A"/>
                </a:solidFill>
                <a:latin typeface="Arial"/>
              </a:rPr>
              <a:t>59%</a:t>
            </a:r>
          </a:p>
          <a:p>
            <a:pPr algn="ctr"/>
            <a:r>
              <a:rPr lang="en-GB" sz="1400" b="1" dirty="0">
                <a:solidFill>
                  <a:srgbClr val="5C5B5A"/>
                </a:solidFill>
                <a:latin typeface="Arial"/>
              </a:rPr>
              <a:t>(+1pp)</a:t>
            </a:r>
          </a:p>
        </p:txBody>
      </p:sp>
      <p:sp>
        <p:nvSpPr>
          <p:cNvPr id="70" name="Right Brace 69" descr="Sum of &quot;Very dissatisfied&quot; and &quot;Fairly dissatisfied">
            <a:extLst>
              <a:ext uri="{FF2B5EF4-FFF2-40B4-BE49-F238E27FC236}">
                <a16:creationId xmlns:a16="http://schemas.microsoft.com/office/drawing/2014/main" id="{76A2B246-11F9-2A79-E6F9-02E7ADAF819C}"/>
              </a:ext>
              <a:ext uri="{C183D7F6-B498-43B3-948B-1728B52AA6E4}">
                <adec:decorative xmlns:adec="http://schemas.microsoft.com/office/drawing/2017/decorative" val="0"/>
              </a:ext>
            </a:extLst>
          </p:cNvPr>
          <p:cNvSpPr/>
          <p:nvPr/>
        </p:nvSpPr>
        <p:spPr>
          <a:xfrm>
            <a:off x="5428403" y="4482546"/>
            <a:ext cx="149512" cy="495164"/>
          </a:xfrm>
          <a:prstGeom prst="rightBrace">
            <a:avLst/>
          </a:prstGeom>
          <a:ln w="2222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1" name="TextBox 70">
            <a:extLst>
              <a:ext uri="{FF2B5EF4-FFF2-40B4-BE49-F238E27FC236}">
                <a16:creationId xmlns:a16="http://schemas.microsoft.com/office/drawing/2014/main" id="{476AAD5D-813F-0327-9EF3-58AE36BDD395}"/>
              </a:ext>
              <a:ext uri="{C183D7F6-B498-43B3-948B-1728B52AA6E4}">
                <adec:decorative xmlns:adec="http://schemas.microsoft.com/office/drawing/2017/decorative" val="0"/>
              </a:ext>
            </a:extLst>
          </p:cNvPr>
          <p:cNvSpPr txBox="1"/>
          <p:nvPr/>
        </p:nvSpPr>
        <p:spPr>
          <a:xfrm>
            <a:off x="5405840" y="4407201"/>
            <a:ext cx="931743" cy="523220"/>
          </a:xfrm>
          <a:prstGeom prst="rect">
            <a:avLst/>
          </a:prstGeom>
          <a:noFill/>
        </p:spPr>
        <p:txBody>
          <a:bodyPr wrap="square" rtlCol="0">
            <a:spAutoFit/>
          </a:bodyPr>
          <a:lstStyle/>
          <a:p>
            <a:pPr algn="ctr"/>
            <a:r>
              <a:rPr lang="en-GB" sz="1400" b="1" dirty="0">
                <a:solidFill>
                  <a:srgbClr val="5C5B5A"/>
                </a:solidFill>
                <a:latin typeface="Arial"/>
              </a:rPr>
              <a:t>15%</a:t>
            </a:r>
          </a:p>
          <a:p>
            <a:pPr algn="ctr"/>
            <a:r>
              <a:rPr lang="en-GB" sz="1400" b="1" dirty="0">
                <a:solidFill>
                  <a:srgbClr val="5C5B5A"/>
                </a:solidFill>
                <a:latin typeface="Arial"/>
              </a:rPr>
              <a:t>(+/-0pp)</a:t>
            </a:r>
          </a:p>
        </p:txBody>
      </p:sp>
      <p:sp>
        <p:nvSpPr>
          <p:cNvPr id="95" name="TextBox 94">
            <a:extLst>
              <a:ext uri="{FF2B5EF4-FFF2-40B4-BE49-F238E27FC236}">
                <a16:creationId xmlns:a16="http://schemas.microsoft.com/office/drawing/2014/main" id="{47F78CF9-2532-86D5-EF26-90C08DF77322}"/>
              </a:ext>
              <a:ext uri="{C183D7F6-B498-43B3-948B-1728B52AA6E4}">
                <adec:decorative xmlns:adec="http://schemas.microsoft.com/office/drawing/2017/decorative" val="1"/>
              </a:ext>
            </a:extLst>
          </p:cNvPr>
          <p:cNvSpPr txBox="1"/>
          <p:nvPr/>
        </p:nvSpPr>
        <p:spPr>
          <a:xfrm>
            <a:off x="10179317" y="2367892"/>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bg1"/>
                </a:solidFill>
                <a:latin typeface="Arial" panose="020B0604020202020204"/>
              </a:rPr>
              <a:t>(+1</a:t>
            </a:r>
            <a:r>
              <a:rPr kumimoji="0" lang="en-GB" sz="1100" b="0" i="0" u="none" strike="noStrike" kern="1200" cap="none" spc="0" normalizeH="0" baseline="0" noProof="0" dirty="0">
                <a:ln>
                  <a:noFill/>
                </a:ln>
                <a:solidFill>
                  <a:schemeClr val="bg1"/>
                </a:solidFill>
                <a:effectLst/>
                <a:uLnTx/>
                <a:uFillTx/>
                <a:latin typeface="Arial" panose="020B0604020202020204"/>
                <a:ea typeface="+mn-ea"/>
                <a:cs typeface="+mn-cs"/>
              </a:rPr>
              <a:t>pp)</a:t>
            </a:r>
          </a:p>
        </p:txBody>
      </p:sp>
      <p:sp>
        <p:nvSpPr>
          <p:cNvPr id="96" name="TextBox 95">
            <a:extLst>
              <a:ext uri="{FF2B5EF4-FFF2-40B4-BE49-F238E27FC236}">
                <a16:creationId xmlns:a16="http://schemas.microsoft.com/office/drawing/2014/main" id="{84722E8B-CEB7-DCAD-3E15-D3DCFE531E63}"/>
              </a:ext>
              <a:ext uri="{C183D7F6-B498-43B3-948B-1728B52AA6E4}">
                <adec:decorative xmlns:adec="http://schemas.microsoft.com/office/drawing/2017/decorative" val="1"/>
              </a:ext>
            </a:extLst>
          </p:cNvPr>
          <p:cNvSpPr txBox="1"/>
          <p:nvPr/>
        </p:nvSpPr>
        <p:spPr>
          <a:xfrm>
            <a:off x="10119204" y="3093917"/>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tx1">
                    <a:lumMod val="75000"/>
                    <a:lumOff val="25000"/>
                  </a:schemeClr>
                </a:solidFill>
                <a:latin typeface="Arial" panose="020B0604020202020204"/>
              </a:rPr>
              <a:t>(+/-0</a:t>
            </a:r>
            <a:r>
              <a:rPr kumimoji="0" lang="en-GB" sz="1100" b="0" i="0" u="none" strike="noStrike" kern="1200" cap="none" spc="0" normalizeH="0" baseline="0" noProof="0" dirty="0">
                <a:ln>
                  <a:noFill/>
                </a:ln>
                <a:solidFill>
                  <a:schemeClr val="tx1">
                    <a:lumMod val="75000"/>
                    <a:lumOff val="25000"/>
                  </a:schemeClr>
                </a:solidFill>
                <a:effectLst/>
                <a:uLnTx/>
                <a:uFillTx/>
                <a:latin typeface="Arial" panose="020B0604020202020204"/>
                <a:ea typeface="+mn-ea"/>
                <a:cs typeface="+mn-cs"/>
              </a:rPr>
              <a:t>pp)</a:t>
            </a:r>
          </a:p>
        </p:txBody>
      </p:sp>
      <p:sp>
        <p:nvSpPr>
          <p:cNvPr id="99" name="TextBox 98">
            <a:extLst>
              <a:ext uri="{FF2B5EF4-FFF2-40B4-BE49-F238E27FC236}">
                <a16:creationId xmlns:a16="http://schemas.microsoft.com/office/drawing/2014/main" id="{A6F7D2D6-678F-B383-10FD-370DD2C0BB9A}"/>
              </a:ext>
              <a:ext uri="{C183D7F6-B498-43B3-948B-1728B52AA6E4}">
                <adec:decorative xmlns:adec="http://schemas.microsoft.com/office/drawing/2017/decorative" val="1"/>
              </a:ext>
            </a:extLst>
          </p:cNvPr>
          <p:cNvSpPr txBox="1"/>
          <p:nvPr/>
        </p:nvSpPr>
        <p:spPr>
          <a:xfrm>
            <a:off x="10161683" y="3610367"/>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bg1"/>
                </a:solidFill>
                <a:latin typeface="Arial" panose="020B0604020202020204"/>
              </a:rPr>
              <a:t>(+1</a:t>
            </a:r>
            <a:r>
              <a:rPr kumimoji="0" lang="en-GB" sz="1100" b="0" i="0" u="none" strike="noStrike" kern="1200" cap="none" spc="0" normalizeH="0" baseline="0" noProof="0" dirty="0">
                <a:ln>
                  <a:noFill/>
                </a:ln>
                <a:solidFill>
                  <a:schemeClr val="bg1"/>
                </a:solidFill>
                <a:effectLst/>
                <a:uLnTx/>
                <a:uFillTx/>
                <a:latin typeface="Arial" panose="020B0604020202020204"/>
                <a:ea typeface="+mn-ea"/>
                <a:cs typeface="+mn-cs"/>
              </a:rPr>
              <a:t>pp)</a:t>
            </a:r>
          </a:p>
        </p:txBody>
      </p:sp>
      <p:sp>
        <p:nvSpPr>
          <p:cNvPr id="97" name="TextBox 96">
            <a:extLst>
              <a:ext uri="{FF2B5EF4-FFF2-40B4-BE49-F238E27FC236}">
                <a16:creationId xmlns:a16="http://schemas.microsoft.com/office/drawing/2014/main" id="{FD680A04-7BF3-09AB-522A-FB7102B0E27A}"/>
              </a:ext>
              <a:ext uri="{C183D7F6-B498-43B3-948B-1728B52AA6E4}">
                <adec:decorative xmlns:adec="http://schemas.microsoft.com/office/drawing/2017/decorative" val="1"/>
              </a:ext>
            </a:extLst>
          </p:cNvPr>
          <p:cNvSpPr txBox="1"/>
          <p:nvPr/>
        </p:nvSpPr>
        <p:spPr>
          <a:xfrm>
            <a:off x="10487216" y="4027927"/>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bg1"/>
                </a:solidFill>
                <a:latin typeface="Arial" panose="020B0604020202020204"/>
              </a:rPr>
              <a:t>(+1</a:t>
            </a:r>
            <a:r>
              <a:rPr kumimoji="0" lang="en-GB" sz="1100" b="0" i="0" u="none" strike="noStrike" kern="1200" cap="none" spc="0" normalizeH="0" baseline="0" noProof="0" dirty="0">
                <a:ln>
                  <a:noFill/>
                </a:ln>
                <a:solidFill>
                  <a:schemeClr val="bg1"/>
                </a:solidFill>
                <a:effectLst/>
                <a:uLnTx/>
                <a:uFillTx/>
                <a:latin typeface="Arial" panose="020B0604020202020204"/>
                <a:ea typeface="+mn-ea"/>
                <a:cs typeface="+mn-cs"/>
              </a:rPr>
              <a:t>pp)</a:t>
            </a:r>
          </a:p>
        </p:txBody>
      </p:sp>
      <p:sp>
        <p:nvSpPr>
          <p:cNvPr id="98" name="TextBox 97">
            <a:extLst>
              <a:ext uri="{FF2B5EF4-FFF2-40B4-BE49-F238E27FC236}">
                <a16:creationId xmlns:a16="http://schemas.microsoft.com/office/drawing/2014/main" id="{920989BF-B43E-17B3-8E17-2FEC5D806BAC}"/>
              </a:ext>
              <a:ext uri="{C183D7F6-B498-43B3-948B-1728B52AA6E4}">
                <adec:decorative xmlns:adec="http://schemas.microsoft.com/office/drawing/2017/decorative" val="1"/>
              </a:ext>
            </a:extLst>
          </p:cNvPr>
          <p:cNvSpPr txBox="1"/>
          <p:nvPr/>
        </p:nvSpPr>
        <p:spPr>
          <a:xfrm>
            <a:off x="10473559" y="3827819"/>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bg1"/>
                </a:solidFill>
                <a:latin typeface="Arial" panose="020B0604020202020204"/>
              </a:rPr>
              <a:t>(+2</a:t>
            </a:r>
            <a:r>
              <a:rPr kumimoji="0" lang="en-GB" sz="1100" b="0" i="0" u="none" strike="noStrike" kern="1200" cap="none" spc="0" normalizeH="0" baseline="0" noProof="0" dirty="0">
                <a:ln>
                  <a:noFill/>
                </a:ln>
                <a:solidFill>
                  <a:schemeClr val="bg1"/>
                </a:solidFill>
                <a:effectLst/>
                <a:uLnTx/>
                <a:uFillTx/>
                <a:latin typeface="Arial" panose="020B0604020202020204"/>
                <a:ea typeface="+mn-ea"/>
                <a:cs typeface="+mn-cs"/>
              </a:rPr>
              <a:t>pp)</a:t>
            </a:r>
          </a:p>
        </p:txBody>
      </p:sp>
      <p:sp>
        <p:nvSpPr>
          <p:cNvPr id="100" name="TextBox 99">
            <a:extLst>
              <a:ext uri="{FF2B5EF4-FFF2-40B4-BE49-F238E27FC236}">
                <a16:creationId xmlns:a16="http://schemas.microsoft.com/office/drawing/2014/main" id="{2BEA893F-0605-9F7C-D77C-16B677AD9BD4}"/>
              </a:ext>
              <a:ext uri="{C183D7F6-B498-43B3-948B-1728B52AA6E4}">
                <adec:decorative xmlns:adec="http://schemas.microsoft.com/office/drawing/2017/decorative" val="1"/>
              </a:ext>
            </a:extLst>
          </p:cNvPr>
          <p:cNvSpPr txBox="1"/>
          <p:nvPr/>
        </p:nvSpPr>
        <p:spPr>
          <a:xfrm>
            <a:off x="10171504" y="4415047"/>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bg1"/>
                </a:solidFill>
                <a:latin typeface="Arial" panose="020B0604020202020204"/>
              </a:rPr>
              <a:t>(+/-0</a:t>
            </a:r>
            <a:r>
              <a:rPr kumimoji="0" lang="en-GB" sz="1100" b="0" i="0" u="none" strike="noStrike" kern="1200" cap="none" spc="0" normalizeH="0" baseline="0" noProof="0" dirty="0">
                <a:ln>
                  <a:noFill/>
                </a:ln>
                <a:solidFill>
                  <a:schemeClr val="bg1"/>
                </a:solidFill>
                <a:effectLst/>
                <a:uLnTx/>
                <a:uFillTx/>
                <a:latin typeface="Arial" panose="020B0604020202020204"/>
                <a:ea typeface="+mn-ea"/>
                <a:cs typeface="+mn-cs"/>
              </a:rPr>
              <a:t>pp)</a:t>
            </a:r>
          </a:p>
        </p:txBody>
      </p:sp>
      <p:sp>
        <p:nvSpPr>
          <p:cNvPr id="83" name="TextBox 82">
            <a:extLst>
              <a:ext uri="{FF2B5EF4-FFF2-40B4-BE49-F238E27FC236}">
                <a16:creationId xmlns:a16="http://schemas.microsoft.com/office/drawing/2014/main" id="{B6BFE5E3-1325-FAD4-C56B-75234E4D57FC}"/>
              </a:ext>
              <a:ext uri="{C183D7F6-B498-43B3-948B-1728B52AA6E4}">
                <adec:decorative xmlns:adec="http://schemas.microsoft.com/office/drawing/2017/decorative" val="1"/>
              </a:ext>
            </a:extLst>
          </p:cNvPr>
          <p:cNvSpPr txBox="1"/>
          <p:nvPr/>
        </p:nvSpPr>
        <p:spPr>
          <a:xfrm>
            <a:off x="10576196" y="4820211"/>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bg1"/>
                </a:solidFill>
                <a:latin typeface="Arial" panose="020B0604020202020204"/>
              </a:rPr>
              <a:t>(-3</a:t>
            </a:r>
            <a:r>
              <a:rPr kumimoji="0" lang="en-GB" sz="1100" b="0" i="0" u="none" strike="noStrike" kern="1200" cap="none" spc="0" normalizeH="0" baseline="0" noProof="0" dirty="0">
                <a:ln>
                  <a:noFill/>
                </a:ln>
                <a:solidFill>
                  <a:schemeClr val="bg1"/>
                </a:solidFill>
                <a:effectLst/>
                <a:uLnTx/>
                <a:uFillTx/>
                <a:latin typeface="Arial" panose="020B0604020202020204"/>
                <a:ea typeface="+mn-ea"/>
                <a:cs typeface="+mn-cs"/>
              </a:rPr>
              <a:t>pp)</a:t>
            </a:r>
          </a:p>
        </p:txBody>
      </p:sp>
      <p:sp>
        <p:nvSpPr>
          <p:cNvPr id="92" name="Right Brace 91" descr="Sum of &quot;Very satisfied&quot; and &quot;Fairly satisfied">
            <a:extLst>
              <a:ext uri="{FF2B5EF4-FFF2-40B4-BE49-F238E27FC236}">
                <a16:creationId xmlns:a16="http://schemas.microsoft.com/office/drawing/2014/main" id="{354F1CBE-003C-25B0-0B64-47D6969357D9}"/>
              </a:ext>
              <a:ext uri="{C183D7F6-B498-43B3-948B-1728B52AA6E4}">
                <adec:decorative xmlns:adec="http://schemas.microsoft.com/office/drawing/2017/decorative" val="0"/>
              </a:ext>
            </a:extLst>
          </p:cNvPr>
          <p:cNvSpPr/>
          <p:nvPr/>
        </p:nvSpPr>
        <p:spPr>
          <a:xfrm>
            <a:off x="8362196" y="2037187"/>
            <a:ext cx="176910" cy="1472368"/>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4" name="TextBox 83">
            <a:extLst>
              <a:ext uri="{FF2B5EF4-FFF2-40B4-BE49-F238E27FC236}">
                <a16:creationId xmlns:a16="http://schemas.microsoft.com/office/drawing/2014/main" id="{EAD4679A-DD35-4017-86DE-CB64FC5677A3}"/>
              </a:ext>
              <a:ext uri="{C183D7F6-B498-43B3-948B-1728B52AA6E4}">
                <adec:decorative xmlns:adec="http://schemas.microsoft.com/office/drawing/2017/decorative" val="0"/>
              </a:ext>
            </a:extLst>
          </p:cNvPr>
          <p:cNvSpPr txBox="1"/>
          <p:nvPr/>
        </p:nvSpPr>
        <p:spPr>
          <a:xfrm>
            <a:off x="8362349" y="2530801"/>
            <a:ext cx="886661" cy="523220"/>
          </a:xfrm>
          <a:prstGeom prst="rect">
            <a:avLst/>
          </a:prstGeom>
          <a:noFill/>
        </p:spPr>
        <p:txBody>
          <a:bodyPr wrap="square" rtlCol="0">
            <a:spAutoFit/>
          </a:bodyPr>
          <a:lstStyle/>
          <a:p>
            <a:pPr algn="ctr"/>
            <a:r>
              <a:rPr lang="en-GB" sz="1400" b="1" dirty="0">
                <a:solidFill>
                  <a:srgbClr val="5C5B5A"/>
                </a:solidFill>
                <a:latin typeface="Arial"/>
              </a:rPr>
              <a:t>47%</a:t>
            </a:r>
          </a:p>
          <a:p>
            <a:pPr algn="ctr"/>
            <a:r>
              <a:rPr lang="en-GB" sz="1400" b="1" dirty="0">
                <a:solidFill>
                  <a:srgbClr val="5C5B5A"/>
                </a:solidFill>
                <a:latin typeface="Arial"/>
              </a:rPr>
              <a:t>(+1pp)</a:t>
            </a:r>
          </a:p>
        </p:txBody>
      </p:sp>
      <p:sp>
        <p:nvSpPr>
          <p:cNvPr id="101" name="Right Brace 100" descr="Sum of &quot;Very dissatisfied&quot; and &quot;Fairly dissatisfied">
            <a:extLst>
              <a:ext uri="{FF2B5EF4-FFF2-40B4-BE49-F238E27FC236}">
                <a16:creationId xmlns:a16="http://schemas.microsoft.com/office/drawing/2014/main" id="{68116B10-0D4B-9B2F-A5A7-6682805BF8B5}"/>
              </a:ext>
              <a:ext uri="{C183D7F6-B498-43B3-948B-1728B52AA6E4}">
                <adec:decorative xmlns:adec="http://schemas.microsoft.com/office/drawing/2017/decorative" val="0"/>
              </a:ext>
            </a:extLst>
          </p:cNvPr>
          <p:cNvSpPr/>
          <p:nvPr/>
        </p:nvSpPr>
        <p:spPr>
          <a:xfrm>
            <a:off x="8329196" y="4109863"/>
            <a:ext cx="200042" cy="508380"/>
          </a:xfrm>
          <a:prstGeom prst="rightBrace">
            <a:avLst/>
          </a:prstGeom>
          <a:ln w="2222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02" name="TextBox 101">
            <a:extLst>
              <a:ext uri="{FF2B5EF4-FFF2-40B4-BE49-F238E27FC236}">
                <a16:creationId xmlns:a16="http://schemas.microsoft.com/office/drawing/2014/main" id="{2959D27A-3779-8B50-E7EC-5EC25DE7685C}"/>
              </a:ext>
              <a:ext uri="{C183D7F6-B498-43B3-948B-1728B52AA6E4}">
                <adec:decorative xmlns:adec="http://schemas.microsoft.com/office/drawing/2017/decorative" val="0"/>
              </a:ext>
            </a:extLst>
          </p:cNvPr>
          <p:cNvSpPr txBox="1"/>
          <p:nvPr/>
        </p:nvSpPr>
        <p:spPr>
          <a:xfrm>
            <a:off x="8298818" y="4153437"/>
            <a:ext cx="931743" cy="523220"/>
          </a:xfrm>
          <a:prstGeom prst="rect">
            <a:avLst/>
          </a:prstGeom>
          <a:noFill/>
        </p:spPr>
        <p:txBody>
          <a:bodyPr wrap="square" rtlCol="0">
            <a:spAutoFit/>
          </a:bodyPr>
          <a:lstStyle/>
          <a:p>
            <a:pPr algn="ctr"/>
            <a:r>
              <a:rPr lang="en-GB" sz="1400" b="1" dirty="0">
                <a:solidFill>
                  <a:srgbClr val="5C5B5A"/>
                </a:solidFill>
                <a:latin typeface="Arial"/>
              </a:rPr>
              <a:t>18%</a:t>
            </a:r>
          </a:p>
          <a:p>
            <a:pPr algn="ctr"/>
            <a:r>
              <a:rPr lang="en-GB" sz="1400" b="1" dirty="0">
                <a:solidFill>
                  <a:srgbClr val="5C5B5A"/>
                </a:solidFill>
                <a:latin typeface="Arial"/>
              </a:rPr>
              <a:t>(+1pp)</a:t>
            </a:r>
          </a:p>
        </p:txBody>
      </p:sp>
      <p:sp>
        <p:nvSpPr>
          <p:cNvPr id="105" name="TextBox 104">
            <a:extLst>
              <a:ext uri="{FF2B5EF4-FFF2-40B4-BE49-F238E27FC236}">
                <a16:creationId xmlns:a16="http://schemas.microsoft.com/office/drawing/2014/main" id="{FBAC7DF0-EE5D-8A02-0BAC-341400C08FF2}"/>
              </a:ext>
              <a:ext uri="{C183D7F6-B498-43B3-948B-1728B52AA6E4}">
                <adec:decorative xmlns:adec="http://schemas.microsoft.com/office/drawing/2017/decorative" val="1"/>
              </a:ext>
            </a:extLst>
          </p:cNvPr>
          <p:cNvSpPr txBox="1"/>
          <p:nvPr/>
        </p:nvSpPr>
        <p:spPr>
          <a:xfrm>
            <a:off x="7303028" y="2232297"/>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bg1"/>
                </a:solidFill>
                <a:latin typeface="Arial" panose="020B0604020202020204"/>
              </a:rPr>
              <a:t>(+1</a:t>
            </a:r>
            <a:r>
              <a:rPr kumimoji="0" lang="en-GB" sz="1100" b="0" i="0" u="none" strike="noStrike" kern="1200" cap="none" spc="0" normalizeH="0" baseline="0" noProof="0" dirty="0">
                <a:ln>
                  <a:noFill/>
                </a:ln>
                <a:solidFill>
                  <a:schemeClr val="bg1"/>
                </a:solidFill>
                <a:effectLst/>
                <a:uLnTx/>
                <a:uFillTx/>
                <a:latin typeface="Arial" panose="020B0604020202020204"/>
                <a:ea typeface="+mn-ea"/>
                <a:cs typeface="+mn-cs"/>
              </a:rPr>
              <a:t>pp)</a:t>
            </a:r>
          </a:p>
        </p:txBody>
      </p:sp>
      <p:sp>
        <p:nvSpPr>
          <p:cNvPr id="106" name="TextBox 105">
            <a:extLst>
              <a:ext uri="{FF2B5EF4-FFF2-40B4-BE49-F238E27FC236}">
                <a16:creationId xmlns:a16="http://schemas.microsoft.com/office/drawing/2014/main" id="{F8FDEE49-0CD2-FACF-1ED9-35A5E92A3438}"/>
              </a:ext>
              <a:ext uri="{C183D7F6-B498-43B3-948B-1728B52AA6E4}">
                <adec:decorative xmlns:adec="http://schemas.microsoft.com/office/drawing/2017/decorative" val="1"/>
              </a:ext>
            </a:extLst>
          </p:cNvPr>
          <p:cNvSpPr txBox="1"/>
          <p:nvPr/>
        </p:nvSpPr>
        <p:spPr>
          <a:xfrm>
            <a:off x="7280424" y="3045375"/>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tx1">
                    <a:lumMod val="75000"/>
                    <a:lumOff val="25000"/>
                  </a:schemeClr>
                </a:solidFill>
                <a:latin typeface="Arial" panose="020B0604020202020204"/>
              </a:rPr>
              <a:t>(+/-0</a:t>
            </a:r>
            <a:r>
              <a:rPr kumimoji="0" lang="en-GB" sz="1100" b="0" i="0" u="none" strike="noStrike" kern="1200" cap="none" spc="0" normalizeH="0" baseline="0" noProof="0" dirty="0">
                <a:ln>
                  <a:noFill/>
                </a:ln>
                <a:solidFill>
                  <a:schemeClr val="tx1">
                    <a:lumMod val="75000"/>
                    <a:lumOff val="25000"/>
                  </a:schemeClr>
                </a:solidFill>
                <a:effectLst/>
                <a:uLnTx/>
                <a:uFillTx/>
                <a:latin typeface="Arial" panose="020B0604020202020204"/>
                <a:ea typeface="+mn-ea"/>
                <a:cs typeface="+mn-cs"/>
              </a:rPr>
              <a:t>pp)</a:t>
            </a:r>
          </a:p>
        </p:txBody>
      </p:sp>
      <p:sp>
        <p:nvSpPr>
          <p:cNvPr id="107" name="TextBox 106">
            <a:extLst>
              <a:ext uri="{FF2B5EF4-FFF2-40B4-BE49-F238E27FC236}">
                <a16:creationId xmlns:a16="http://schemas.microsoft.com/office/drawing/2014/main" id="{18E09BE2-BE54-5FA3-D9E9-CEE272770C24}"/>
              </a:ext>
              <a:ext uri="{C183D7F6-B498-43B3-948B-1728B52AA6E4}">
                <adec:decorative xmlns:adec="http://schemas.microsoft.com/office/drawing/2017/decorative" val="1"/>
              </a:ext>
            </a:extLst>
          </p:cNvPr>
          <p:cNvSpPr txBox="1"/>
          <p:nvPr/>
        </p:nvSpPr>
        <p:spPr>
          <a:xfrm>
            <a:off x="7242915" y="3810174"/>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bg1"/>
                </a:solidFill>
                <a:latin typeface="Arial" panose="020B0604020202020204"/>
              </a:rPr>
              <a:t>(+1</a:t>
            </a:r>
            <a:r>
              <a:rPr kumimoji="0" lang="en-GB" sz="1100" b="0" i="0" u="none" strike="noStrike" kern="1200" cap="none" spc="0" normalizeH="0" baseline="0" noProof="0" dirty="0">
                <a:ln>
                  <a:noFill/>
                </a:ln>
                <a:solidFill>
                  <a:schemeClr val="bg1"/>
                </a:solidFill>
                <a:effectLst/>
                <a:uLnTx/>
                <a:uFillTx/>
                <a:latin typeface="Arial" panose="020B0604020202020204"/>
                <a:ea typeface="+mn-ea"/>
                <a:cs typeface="+mn-cs"/>
              </a:rPr>
              <a:t>pp)</a:t>
            </a:r>
          </a:p>
        </p:txBody>
      </p:sp>
      <p:sp>
        <p:nvSpPr>
          <p:cNvPr id="108" name="TextBox 107">
            <a:extLst>
              <a:ext uri="{FF2B5EF4-FFF2-40B4-BE49-F238E27FC236}">
                <a16:creationId xmlns:a16="http://schemas.microsoft.com/office/drawing/2014/main" id="{941FE088-CB2A-D27A-3E58-0483D7C4F17A}"/>
              </a:ext>
              <a:ext uri="{C183D7F6-B498-43B3-948B-1728B52AA6E4}">
                <adec:decorative xmlns:adec="http://schemas.microsoft.com/office/drawing/2017/decorative" val="1"/>
              </a:ext>
            </a:extLst>
          </p:cNvPr>
          <p:cNvSpPr txBox="1"/>
          <p:nvPr/>
        </p:nvSpPr>
        <p:spPr>
          <a:xfrm>
            <a:off x="7282990" y="4208494"/>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bg1"/>
                </a:solidFill>
                <a:latin typeface="Arial" panose="020B0604020202020204"/>
              </a:rPr>
              <a:t>(+1</a:t>
            </a:r>
            <a:r>
              <a:rPr kumimoji="0" lang="en-GB" sz="1100" b="0" i="0" u="none" strike="noStrike" kern="1200" cap="none" spc="0" normalizeH="0" baseline="0" noProof="0" dirty="0">
                <a:ln>
                  <a:noFill/>
                </a:ln>
                <a:solidFill>
                  <a:schemeClr val="bg1"/>
                </a:solidFill>
                <a:effectLst/>
                <a:uLnTx/>
                <a:uFillTx/>
                <a:latin typeface="Arial" panose="020B0604020202020204"/>
                <a:ea typeface="+mn-ea"/>
                <a:cs typeface="+mn-cs"/>
              </a:rPr>
              <a:t>pp)</a:t>
            </a:r>
          </a:p>
        </p:txBody>
      </p:sp>
      <p:sp>
        <p:nvSpPr>
          <p:cNvPr id="109" name="TextBox 108">
            <a:extLst>
              <a:ext uri="{FF2B5EF4-FFF2-40B4-BE49-F238E27FC236}">
                <a16:creationId xmlns:a16="http://schemas.microsoft.com/office/drawing/2014/main" id="{F679D71E-A27F-0DC7-E225-A2FB1EDC6EE9}"/>
              </a:ext>
              <a:ext uri="{C183D7F6-B498-43B3-948B-1728B52AA6E4}">
                <adec:decorative xmlns:adec="http://schemas.microsoft.com/office/drawing/2017/decorative" val="1"/>
              </a:ext>
            </a:extLst>
          </p:cNvPr>
          <p:cNvSpPr txBox="1"/>
          <p:nvPr/>
        </p:nvSpPr>
        <p:spPr>
          <a:xfrm>
            <a:off x="7688007" y="4452794"/>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bg1"/>
                </a:solidFill>
                <a:latin typeface="Arial" panose="020B0604020202020204"/>
              </a:rPr>
              <a:t>(+1</a:t>
            </a:r>
            <a:r>
              <a:rPr kumimoji="0" lang="en-GB" sz="1100" b="0" i="0" u="none" strike="noStrike" kern="1200" cap="none" spc="0" normalizeH="0" baseline="0" noProof="0" dirty="0">
                <a:ln>
                  <a:noFill/>
                </a:ln>
                <a:solidFill>
                  <a:schemeClr val="bg1"/>
                </a:solidFill>
                <a:effectLst/>
                <a:uLnTx/>
                <a:uFillTx/>
                <a:latin typeface="Arial" panose="020B0604020202020204"/>
                <a:ea typeface="+mn-ea"/>
                <a:cs typeface="+mn-cs"/>
              </a:rPr>
              <a:t>pp)</a:t>
            </a:r>
          </a:p>
        </p:txBody>
      </p:sp>
      <p:sp>
        <p:nvSpPr>
          <p:cNvPr id="110" name="TextBox 109">
            <a:extLst>
              <a:ext uri="{FF2B5EF4-FFF2-40B4-BE49-F238E27FC236}">
                <a16:creationId xmlns:a16="http://schemas.microsoft.com/office/drawing/2014/main" id="{58359121-4F00-D625-A41B-39770E583941}"/>
              </a:ext>
              <a:ext uri="{C183D7F6-B498-43B3-948B-1728B52AA6E4}">
                <adec:decorative xmlns:adec="http://schemas.microsoft.com/office/drawing/2017/decorative" val="1"/>
              </a:ext>
            </a:extLst>
          </p:cNvPr>
          <p:cNvSpPr txBox="1"/>
          <p:nvPr/>
        </p:nvSpPr>
        <p:spPr>
          <a:xfrm>
            <a:off x="7679158" y="4676657"/>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bg1"/>
                </a:solidFill>
                <a:latin typeface="Arial" panose="020B0604020202020204"/>
              </a:rPr>
              <a:t>(-3</a:t>
            </a:r>
            <a:r>
              <a:rPr kumimoji="0" lang="en-GB" sz="1100" b="0" i="0" u="none" strike="noStrike" kern="1200" cap="none" spc="0" normalizeH="0" baseline="0" noProof="0" dirty="0">
                <a:ln>
                  <a:noFill/>
                </a:ln>
                <a:solidFill>
                  <a:schemeClr val="bg1"/>
                </a:solidFill>
                <a:effectLst/>
                <a:uLnTx/>
                <a:uFillTx/>
                <a:latin typeface="Arial" panose="020B0604020202020204"/>
                <a:ea typeface="+mn-ea"/>
                <a:cs typeface="+mn-cs"/>
              </a:rPr>
              <a:t>pp)</a:t>
            </a:r>
          </a:p>
        </p:txBody>
      </p:sp>
      <p:sp>
        <p:nvSpPr>
          <p:cNvPr id="111" name="TextBox 110">
            <a:extLst>
              <a:ext uri="{FF2B5EF4-FFF2-40B4-BE49-F238E27FC236}">
                <a16:creationId xmlns:a16="http://schemas.microsoft.com/office/drawing/2014/main" id="{5BE6D7B6-6AF9-3484-6CFA-FD335A384CA4}"/>
              </a:ext>
              <a:ext uri="{C183D7F6-B498-43B3-948B-1728B52AA6E4}">
                <adec:decorative xmlns:adec="http://schemas.microsoft.com/office/drawing/2017/decorative" val="1"/>
              </a:ext>
            </a:extLst>
          </p:cNvPr>
          <p:cNvSpPr txBox="1"/>
          <p:nvPr/>
        </p:nvSpPr>
        <p:spPr>
          <a:xfrm>
            <a:off x="7705354" y="4945584"/>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bg1"/>
                </a:solidFill>
                <a:latin typeface="Arial" panose="020B0604020202020204"/>
              </a:rPr>
              <a:t>(-1</a:t>
            </a:r>
            <a:r>
              <a:rPr kumimoji="0" lang="en-GB" sz="1100" b="0" i="0" u="none" strike="noStrike" kern="1200" cap="none" spc="0" normalizeH="0" baseline="0" noProof="0" dirty="0">
                <a:ln>
                  <a:noFill/>
                </a:ln>
                <a:solidFill>
                  <a:schemeClr val="bg1"/>
                </a:solidFill>
                <a:effectLst/>
                <a:uLnTx/>
                <a:uFillTx/>
                <a:latin typeface="Arial" panose="020B0604020202020204"/>
                <a:ea typeface="+mn-ea"/>
                <a:cs typeface="+mn-cs"/>
              </a:rPr>
              <a:t>pp)</a:t>
            </a:r>
          </a:p>
        </p:txBody>
      </p:sp>
      <p:sp>
        <p:nvSpPr>
          <p:cNvPr id="113" name="Right Brace 112" descr="Sum of &quot;Very satisfied&quot; and &quot;Fairly satisfied">
            <a:extLst>
              <a:ext uri="{FF2B5EF4-FFF2-40B4-BE49-F238E27FC236}">
                <a16:creationId xmlns:a16="http://schemas.microsoft.com/office/drawing/2014/main" id="{8A926C0D-4623-25F0-81D7-DC13860306EB}"/>
              </a:ext>
              <a:ext uri="{C183D7F6-B498-43B3-948B-1728B52AA6E4}">
                <adec:decorative xmlns:adec="http://schemas.microsoft.com/office/drawing/2017/decorative" val="0"/>
              </a:ext>
            </a:extLst>
          </p:cNvPr>
          <p:cNvSpPr/>
          <p:nvPr/>
        </p:nvSpPr>
        <p:spPr>
          <a:xfrm>
            <a:off x="11244939" y="2036473"/>
            <a:ext cx="176910" cy="1392527"/>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12" name="TextBox 111">
            <a:extLst>
              <a:ext uri="{FF2B5EF4-FFF2-40B4-BE49-F238E27FC236}">
                <a16:creationId xmlns:a16="http://schemas.microsoft.com/office/drawing/2014/main" id="{7BC813F3-257C-0FA2-6D5F-9785E967FAB9}"/>
              </a:ext>
              <a:ext uri="{C183D7F6-B498-43B3-948B-1728B52AA6E4}">
                <adec:decorative xmlns:adec="http://schemas.microsoft.com/office/drawing/2017/decorative" val="0"/>
              </a:ext>
            </a:extLst>
          </p:cNvPr>
          <p:cNvSpPr txBox="1"/>
          <p:nvPr/>
        </p:nvSpPr>
        <p:spPr>
          <a:xfrm>
            <a:off x="11310337" y="2541598"/>
            <a:ext cx="734813" cy="523220"/>
          </a:xfrm>
          <a:prstGeom prst="rect">
            <a:avLst/>
          </a:prstGeom>
          <a:noFill/>
        </p:spPr>
        <p:txBody>
          <a:bodyPr wrap="square" rtlCol="0">
            <a:spAutoFit/>
          </a:bodyPr>
          <a:lstStyle/>
          <a:p>
            <a:pPr algn="ctr"/>
            <a:r>
              <a:rPr lang="en-GB" sz="1400" b="1" dirty="0">
                <a:solidFill>
                  <a:srgbClr val="5C5B5A"/>
                </a:solidFill>
                <a:latin typeface="Arial"/>
              </a:rPr>
              <a:t>44%</a:t>
            </a:r>
          </a:p>
          <a:p>
            <a:pPr algn="ctr"/>
            <a:r>
              <a:rPr lang="en-GB" sz="1400" b="1" dirty="0">
                <a:solidFill>
                  <a:srgbClr val="5C5B5A"/>
                </a:solidFill>
                <a:latin typeface="Arial"/>
              </a:rPr>
              <a:t>(+1pp)</a:t>
            </a:r>
          </a:p>
        </p:txBody>
      </p:sp>
      <p:sp>
        <p:nvSpPr>
          <p:cNvPr id="114" name="Right Brace 113" descr="Sum of &quot;Very dissatisfied&quot; and &quot;Fairly dissatisfied">
            <a:extLst>
              <a:ext uri="{FF2B5EF4-FFF2-40B4-BE49-F238E27FC236}">
                <a16:creationId xmlns:a16="http://schemas.microsoft.com/office/drawing/2014/main" id="{839C7614-D1C5-D516-5FA8-CF3157968215}"/>
              </a:ext>
              <a:ext uri="{C183D7F6-B498-43B3-948B-1728B52AA6E4}">
                <adec:decorative xmlns:adec="http://schemas.microsoft.com/office/drawing/2017/decorative" val="0"/>
              </a:ext>
            </a:extLst>
          </p:cNvPr>
          <p:cNvSpPr/>
          <p:nvPr/>
        </p:nvSpPr>
        <p:spPr>
          <a:xfrm>
            <a:off x="11247841" y="3871976"/>
            <a:ext cx="132630" cy="367211"/>
          </a:xfrm>
          <a:prstGeom prst="rightBrace">
            <a:avLst/>
          </a:prstGeom>
          <a:ln w="2222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15" name="TextBox 114">
            <a:extLst>
              <a:ext uri="{FF2B5EF4-FFF2-40B4-BE49-F238E27FC236}">
                <a16:creationId xmlns:a16="http://schemas.microsoft.com/office/drawing/2014/main" id="{E9DB706D-1627-4FE5-FCF1-36917ADFB406}"/>
              </a:ext>
              <a:ext uri="{C183D7F6-B498-43B3-948B-1728B52AA6E4}">
                <adec:decorative xmlns:adec="http://schemas.microsoft.com/office/drawing/2017/decorative" val="0"/>
              </a:ext>
            </a:extLst>
          </p:cNvPr>
          <p:cNvSpPr txBox="1"/>
          <p:nvPr/>
        </p:nvSpPr>
        <p:spPr>
          <a:xfrm>
            <a:off x="11206645" y="3875006"/>
            <a:ext cx="931743" cy="523220"/>
          </a:xfrm>
          <a:prstGeom prst="rect">
            <a:avLst/>
          </a:prstGeom>
          <a:noFill/>
        </p:spPr>
        <p:txBody>
          <a:bodyPr wrap="square" rtlCol="0">
            <a:spAutoFit/>
          </a:bodyPr>
          <a:lstStyle/>
          <a:p>
            <a:pPr algn="ctr"/>
            <a:r>
              <a:rPr lang="en-GB" sz="1400" b="1" dirty="0">
                <a:solidFill>
                  <a:srgbClr val="5C5B5A"/>
                </a:solidFill>
                <a:latin typeface="Arial"/>
              </a:rPr>
              <a:t>11%</a:t>
            </a:r>
          </a:p>
          <a:p>
            <a:pPr algn="ctr"/>
            <a:r>
              <a:rPr lang="en-GB" sz="1400" b="1" dirty="0">
                <a:solidFill>
                  <a:srgbClr val="5C5B5A"/>
                </a:solidFill>
                <a:latin typeface="Arial"/>
              </a:rPr>
              <a:t>(+1pp)</a:t>
            </a:r>
          </a:p>
        </p:txBody>
      </p:sp>
      <p:sp>
        <p:nvSpPr>
          <p:cNvPr id="5" name="TextBox 4">
            <a:extLst>
              <a:ext uri="{FF2B5EF4-FFF2-40B4-BE49-F238E27FC236}">
                <a16:creationId xmlns:a16="http://schemas.microsoft.com/office/drawing/2014/main" id="{E08446D9-FBCD-7B8B-AFDA-3618CFCCFD3E}"/>
              </a:ext>
              <a:ext uri="{C183D7F6-B498-43B3-948B-1728B52AA6E4}">
                <adec:decorative xmlns:adec="http://schemas.microsoft.com/office/drawing/2017/decorative" val="0"/>
              </a:ext>
            </a:extLst>
          </p:cNvPr>
          <p:cNvSpPr txBox="1"/>
          <p:nvPr/>
        </p:nvSpPr>
        <p:spPr>
          <a:xfrm>
            <a:off x="8858157" y="6108193"/>
            <a:ext cx="3148918" cy="153888"/>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solidFill>
                  <a:srgbClr val="5C5B5A"/>
                </a:solidFill>
                <a:latin typeface="Arial"/>
              </a:rPr>
              <a:t>Figures in brackets show change since May (S12)</a:t>
            </a:r>
            <a:endParaRPr kumimoji="0" lang="en-GB" sz="1000" i="0" u="none" strike="noStrike" kern="1200" cap="none" spc="0" normalizeH="0" baseline="0" noProof="0" dirty="0">
              <a:ln>
                <a:noFill/>
              </a:ln>
              <a:solidFill>
                <a:srgbClr val="5C5B5A"/>
              </a:solidFill>
              <a:effectLst/>
              <a:uLnTx/>
              <a:uFillTx/>
              <a:latin typeface="Arial"/>
              <a:ea typeface="+mn-ea"/>
              <a:cs typeface="+mn-cs"/>
            </a:endParaRPr>
          </a:p>
        </p:txBody>
      </p:sp>
      <p:sp>
        <p:nvSpPr>
          <p:cNvPr id="13" name="Footer Placeholder 4">
            <a:extLst>
              <a:ext uri="{FF2B5EF4-FFF2-40B4-BE49-F238E27FC236}">
                <a16:creationId xmlns:a16="http://schemas.microsoft.com/office/drawing/2014/main" id="{0B47C60C-AC66-2446-F95E-A802AD1ECB15}"/>
              </a:ext>
            </a:extLst>
          </p:cNvPr>
          <p:cNvSpPr txBox="1">
            <a:spLocks/>
          </p:cNvSpPr>
          <p:nvPr/>
        </p:nvSpPr>
        <p:spPr>
          <a:xfrm>
            <a:off x="391549" y="6370972"/>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LA7. Thinking about where you live, how satisfied or dissatisfied are you with your experience of the following in your local area?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solidFill>
                  <a:srgbClr val="FFFFFF">
                    <a:lumMod val="50000"/>
                  </a:srgbClr>
                </a:solidFill>
                <a:latin typeface="Arial"/>
                <a:cs typeface="Arial" panose="020B0604020202020204" pitchFamily="34" charset="0"/>
              </a:rPr>
              <a:t>Unweighted base: All respondents Survey 13, 1540</a:t>
            </a:r>
            <a:endParaRPr kumimoji="0" lang="en-GB" sz="1000" b="0" i="1" u="none" strike="noStrike" kern="1200" cap="none" spc="0" normalizeH="0" baseline="0" noProof="0" dirty="0">
              <a:ln>
                <a:noFill/>
              </a:ln>
              <a:solidFill>
                <a:srgbClr val="0039A6"/>
              </a:solidFill>
              <a:effectLst/>
              <a:uLnTx/>
              <a:uFillTx/>
              <a:latin typeface="Arial"/>
              <a:ea typeface="+mn-ea"/>
              <a:cs typeface="Arial" panose="020B0604020202020204" pitchFamily="34" charset="0"/>
            </a:endParaRPr>
          </a:p>
        </p:txBody>
      </p:sp>
      <p:sp>
        <p:nvSpPr>
          <p:cNvPr id="35" name="Slide Number Placeholder 4">
            <a:extLst>
              <a:ext uri="{FF2B5EF4-FFF2-40B4-BE49-F238E27FC236}">
                <a16:creationId xmlns:a16="http://schemas.microsoft.com/office/drawing/2014/main" id="{B547C52A-0DC8-5AB0-2F56-C76BB778B18D}"/>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38</a:t>
            </a:fld>
            <a:endParaRPr kumimoji="0" lang="en-GB" sz="1800" b="0" i="0" u="none" strike="noStrike" kern="1200" cap="none" spc="0" normalizeH="0" baseline="0" noProof="0" dirty="0">
              <a:ln>
                <a:noFill/>
              </a:ln>
              <a:solidFill>
                <a:srgbClr val="5C5B5A"/>
              </a:solidFill>
              <a:effectLst/>
              <a:uLnTx/>
              <a:uFillTx/>
              <a:latin typeface="Calibri" panose="020F0502020204030204" pitchFamily="34" charset="0"/>
              <a:ea typeface="+mn-ea"/>
              <a:cs typeface="Calibri" panose="020F0502020204030204" pitchFamily="34" charset="0"/>
            </a:endParaRPr>
          </a:p>
        </p:txBody>
      </p:sp>
      <p:sp>
        <p:nvSpPr>
          <p:cNvPr id="16" name="TextBox 15">
            <a:extLst>
              <a:ext uri="{FF2B5EF4-FFF2-40B4-BE49-F238E27FC236}">
                <a16:creationId xmlns:a16="http://schemas.microsoft.com/office/drawing/2014/main" id="{6CEC61E8-75C9-32BF-48FA-64152FED49F8}"/>
              </a:ext>
              <a:ext uri="{C183D7F6-B498-43B3-948B-1728B52AA6E4}">
                <adec:decorative xmlns:adec="http://schemas.microsoft.com/office/drawing/2017/decorative" val="1"/>
              </a:ext>
            </a:extLst>
          </p:cNvPr>
          <p:cNvSpPr txBox="1"/>
          <p:nvPr/>
        </p:nvSpPr>
        <p:spPr>
          <a:xfrm>
            <a:off x="4726527" y="4464977"/>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bg1"/>
                </a:solidFill>
                <a:latin typeface="Arial" panose="020B0604020202020204"/>
              </a:rPr>
              <a:t>(-1</a:t>
            </a:r>
            <a:r>
              <a:rPr kumimoji="0" lang="en-GB" sz="1100" b="0" i="0" u="none" strike="noStrike" kern="1200" cap="none" spc="0" normalizeH="0" baseline="0" noProof="0" dirty="0">
                <a:ln>
                  <a:noFill/>
                </a:ln>
                <a:solidFill>
                  <a:schemeClr val="bg1"/>
                </a:solidFill>
                <a:effectLst/>
                <a:uLnTx/>
                <a:uFillTx/>
                <a:latin typeface="Arial" panose="020B0604020202020204"/>
                <a:ea typeface="+mn-ea"/>
                <a:cs typeface="+mn-cs"/>
              </a:rPr>
              <a:t>pp)</a:t>
            </a:r>
          </a:p>
        </p:txBody>
      </p:sp>
      <p:grpSp>
        <p:nvGrpSpPr>
          <p:cNvPr id="7" name="Group 6">
            <a:extLst>
              <a:ext uri="{FF2B5EF4-FFF2-40B4-BE49-F238E27FC236}">
                <a16:creationId xmlns:a16="http://schemas.microsoft.com/office/drawing/2014/main" id="{2B09CC81-8EFE-3E1F-926B-A817DFAF8A3F}"/>
              </a:ext>
              <a:ext uri="{C183D7F6-B498-43B3-948B-1728B52AA6E4}">
                <adec:decorative xmlns:adec="http://schemas.microsoft.com/office/drawing/2017/decorative" val="1"/>
              </a:ext>
            </a:extLst>
          </p:cNvPr>
          <p:cNvGrpSpPr/>
          <p:nvPr/>
        </p:nvGrpSpPr>
        <p:grpSpPr>
          <a:xfrm>
            <a:off x="498442" y="6021514"/>
            <a:ext cx="3252146" cy="269304"/>
            <a:chOff x="229117" y="5927615"/>
            <a:chExt cx="3252146" cy="269304"/>
          </a:xfrm>
        </p:grpSpPr>
        <p:grpSp>
          <p:nvGrpSpPr>
            <p:cNvPr id="8" name="Group 7" descr="Green and Red arrows to signify when a statistic is significantly higher or lower than the previous survey.">
              <a:extLst>
                <a:ext uri="{FF2B5EF4-FFF2-40B4-BE49-F238E27FC236}">
                  <a16:creationId xmlns:a16="http://schemas.microsoft.com/office/drawing/2014/main" id="{8A97C82F-A6AA-6F8C-CDDE-4FAAB7707A19}"/>
                </a:ext>
              </a:extLst>
            </p:cNvPr>
            <p:cNvGrpSpPr/>
            <p:nvPr/>
          </p:nvGrpSpPr>
          <p:grpSpPr>
            <a:xfrm>
              <a:off x="229117" y="5927615"/>
              <a:ext cx="3252146" cy="269304"/>
              <a:chOff x="520117" y="5772736"/>
              <a:chExt cx="3252146" cy="269304"/>
            </a:xfrm>
          </p:grpSpPr>
          <p:sp>
            <p:nvSpPr>
              <p:cNvPr id="12" name="Arrow: Down 11">
                <a:extLst>
                  <a:ext uri="{FF2B5EF4-FFF2-40B4-BE49-F238E27FC236}">
                    <a16:creationId xmlns:a16="http://schemas.microsoft.com/office/drawing/2014/main" id="{D3AFC79C-B09F-DFFE-4C6D-DF5811701466}"/>
                  </a:ext>
                </a:extLst>
              </p:cNvPr>
              <p:cNvSpPr/>
              <p:nvPr/>
            </p:nvSpPr>
            <p:spPr>
              <a:xfrm rot="10800000">
                <a:off x="520117" y="5838560"/>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4" name="TextBox 13">
                <a:extLst>
                  <a:ext uri="{FF2B5EF4-FFF2-40B4-BE49-F238E27FC236}">
                    <a16:creationId xmlns:a16="http://schemas.microsoft.com/office/drawing/2014/main" id="{6AD21699-8044-0D07-6705-B316F86F275C}"/>
                  </a:ext>
                </a:extLst>
              </p:cNvPr>
              <p:cNvSpPr txBox="1"/>
              <p:nvPr/>
            </p:nvSpPr>
            <p:spPr>
              <a:xfrm>
                <a:off x="884934" y="5772736"/>
                <a:ext cx="2887329" cy="26930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50" b="0" i="0" u="none" strike="noStrike" kern="1200" cap="none" spc="0" normalizeH="0" baseline="0" noProof="0" dirty="0">
                    <a:ln>
                      <a:noFill/>
                    </a:ln>
                    <a:solidFill>
                      <a:srgbClr val="5C5B5A"/>
                    </a:solidFill>
                    <a:effectLst/>
                    <a:uLnTx/>
                    <a:uFillTx/>
                    <a:latin typeface="Arial"/>
                    <a:ea typeface="+mn-ea"/>
                    <a:cs typeface="+mn-cs"/>
                  </a:rPr>
                  <a:t>Significantly higher/lower than July (W12)</a:t>
                </a:r>
              </a:p>
            </p:txBody>
          </p:sp>
        </p:grpSp>
        <p:sp>
          <p:nvSpPr>
            <p:cNvPr id="11" name="Arrow: Down 10">
              <a:extLst>
                <a:ext uri="{FF2B5EF4-FFF2-40B4-BE49-F238E27FC236}">
                  <a16:creationId xmlns:a16="http://schemas.microsoft.com/office/drawing/2014/main" id="{90EF7893-925F-04C4-6E66-F4BC99B4BDC3}"/>
                </a:ext>
              </a:extLst>
            </p:cNvPr>
            <p:cNvSpPr/>
            <p:nvPr/>
          </p:nvSpPr>
          <p:spPr>
            <a:xfrm>
              <a:off x="443886" y="6007517"/>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sp>
        <p:nvSpPr>
          <p:cNvPr id="15" name="Arrow: Down 14">
            <a:extLst>
              <a:ext uri="{FF2B5EF4-FFF2-40B4-BE49-F238E27FC236}">
                <a16:creationId xmlns:a16="http://schemas.microsoft.com/office/drawing/2014/main" id="{E51F7E6A-1152-8498-C2E1-EEF048CA6F22}"/>
              </a:ext>
            </a:extLst>
          </p:cNvPr>
          <p:cNvSpPr/>
          <p:nvPr/>
        </p:nvSpPr>
        <p:spPr>
          <a:xfrm>
            <a:off x="10081987" y="4872741"/>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7" name="Arrow: Down 16">
            <a:extLst>
              <a:ext uri="{FF2B5EF4-FFF2-40B4-BE49-F238E27FC236}">
                <a16:creationId xmlns:a16="http://schemas.microsoft.com/office/drawing/2014/main" id="{1323E3BF-414B-F747-0EAC-D4DCA5C35EB7}"/>
              </a:ext>
            </a:extLst>
          </p:cNvPr>
          <p:cNvSpPr/>
          <p:nvPr/>
        </p:nvSpPr>
        <p:spPr>
          <a:xfrm>
            <a:off x="7178984" y="4736572"/>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5" name="Arrow: Down 24">
            <a:extLst>
              <a:ext uri="{FF2B5EF4-FFF2-40B4-BE49-F238E27FC236}">
                <a16:creationId xmlns:a16="http://schemas.microsoft.com/office/drawing/2014/main" id="{1FEFB3BB-5E76-C4F3-C7EC-5F55CEBD4E12}"/>
              </a:ext>
            </a:extLst>
          </p:cNvPr>
          <p:cNvSpPr/>
          <p:nvPr/>
        </p:nvSpPr>
        <p:spPr>
          <a:xfrm rot="10800000">
            <a:off x="3174384" y="4601499"/>
            <a:ext cx="159391" cy="180961"/>
          </a:xfrm>
          <a:prstGeom prst="downArrow">
            <a:avLst/>
          </a:prstGeom>
          <a:solidFill>
            <a:schemeClr val="accent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6" name="Arrow: Down 25">
            <a:extLst>
              <a:ext uri="{FF2B5EF4-FFF2-40B4-BE49-F238E27FC236}">
                <a16:creationId xmlns:a16="http://schemas.microsoft.com/office/drawing/2014/main" id="{7A02E264-5AA9-37DA-5DB8-81E92094EF95}"/>
              </a:ext>
            </a:extLst>
          </p:cNvPr>
          <p:cNvSpPr/>
          <p:nvPr/>
        </p:nvSpPr>
        <p:spPr>
          <a:xfrm>
            <a:off x="2132885" y="5066062"/>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16648646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BC750069-C2D3-A72E-E5FF-ED8884158649}"/>
              </a:ext>
            </a:extLst>
          </p:cNvPr>
          <p:cNvSpPr txBox="1">
            <a:spLocks noGrp="1"/>
          </p:cNvSpPr>
          <p:nvPr>
            <p:ph type="title" idx="4294967295"/>
          </p:nvPr>
        </p:nvSpPr>
        <p:spPr>
          <a:xfrm>
            <a:off x="267724" y="160546"/>
            <a:ext cx="11590901"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5C5B5A"/>
                </a:solidFill>
                <a:effectLst/>
                <a:uLnTx/>
                <a:uFillTx/>
                <a:latin typeface="Arial"/>
                <a:ea typeface="+mn-ea"/>
                <a:cs typeface="+mn-cs"/>
              </a:rPr>
              <a:t>Dissatisfaction with </a:t>
            </a:r>
            <a:r>
              <a:rPr kumimoji="0" lang="en-GB" sz="1800" b="1" i="0" u="none" strike="noStrike" kern="1200" cap="none" spc="0" normalizeH="0" baseline="0" noProof="0" dirty="0">
                <a:ln>
                  <a:noFill/>
                </a:ln>
                <a:solidFill>
                  <a:srgbClr val="009690"/>
                </a:solidFill>
                <a:effectLst/>
                <a:uLnTx/>
                <a:uFillTx/>
                <a:latin typeface="Arial"/>
                <a:ea typeface="+mn-ea"/>
                <a:cs typeface="+mn-cs"/>
              </a:rPr>
              <a:t>the condition of paved / pedestrian areas</a:t>
            </a:r>
            <a:r>
              <a:rPr kumimoji="0" lang="en-GB" sz="1800" b="1" i="0" u="none" strike="noStrike" kern="1200" cap="none" spc="0" normalizeH="0" baseline="0" noProof="0" dirty="0">
                <a:ln>
                  <a:noFill/>
                </a:ln>
                <a:solidFill>
                  <a:srgbClr val="5C5B5A"/>
                </a:solidFill>
                <a:effectLst/>
                <a:uLnTx/>
                <a:uFillTx/>
                <a:latin typeface="Arial"/>
                <a:ea typeface="+mn-ea"/>
                <a:cs typeface="+mn-cs"/>
              </a:rPr>
              <a:t> has </a:t>
            </a:r>
            <a:r>
              <a:rPr lang="en-GB" sz="1800" b="1" dirty="0">
                <a:solidFill>
                  <a:srgbClr val="5C5B5A"/>
                </a:solidFill>
                <a:latin typeface="Arial"/>
                <a:ea typeface="+mn-ea"/>
                <a:cs typeface="+mn-cs"/>
              </a:rPr>
              <a:t>increased</a:t>
            </a:r>
            <a:r>
              <a:rPr kumimoji="0" lang="en-GB" sz="1800" b="1" i="0" u="none" strike="noStrike" kern="1200" cap="none" spc="0" normalizeH="0" baseline="0" noProof="0" dirty="0">
                <a:ln>
                  <a:noFill/>
                </a:ln>
                <a:solidFill>
                  <a:srgbClr val="5C5B5A"/>
                </a:solidFill>
                <a:effectLst/>
                <a:uLnTx/>
                <a:uFillTx/>
                <a:latin typeface="Arial"/>
                <a:ea typeface="+mn-ea"/>
                <a:cs typeface="+mn-cs"/>
              </a:rPr>
              <a:t> significantly since May (40% from 34%), while the majority of respondents are still dissatisfied with the conditions of roads (55%)</a:t>
            </a:r>
          </a:p>
        </p:txBody>
      </p:sp>
      <p:sp>
        <p:nvSpPr>
          <p:cNvPr id="42" name="TextBox 41">
            <a:extLst>
              <a:ext uri="{FF2B5EF4-FFF2-40B4-BE49-F238E27FC236}">
                <a16:creationId xmlns:a16="http://schemas.microsoft.com/office/drawing/2014/main" id="{A42AE8FE-F05A-5F0F-ADB1-E05E36A500E2}"/>
              </a:ext>
            </a:extLst>
          </p:cNvPr>
          <p:cNvSpPr txBox="1"/>
          <p:nvPr/>
        </p:nvSpPr>
        <p:spPr>
          <a:xfrm>
            <a:off x="3227159" y="1397788"/>
            <a:ext cx="5161991" cy="3231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500" b="1" i="0" u="none" strike="noStrike" kern="1200" cap="none" spc="0" normalizeH="0" baseline="0" noProof="0">
                <a:ln>
                  <a:noFill/>
                </a:ln>
                <a:solidFill>
                  <a:srgbClr val="5C5B5A"/>
                </a:solidFill>
                <a:effectLst/>
                <a:uLnTx/>
                <a:uFillTx/>
                <a:latin typeface="Arial"/>
                <a:ea typeface="+mn-ea"/>
                <a:cs typeface="+mn-cs"/>
              </a:rPr>
              <a:t>Level of satisfaction with transport and travel facilities</a:t>
            </a:r>
          </a:p>
        </p:txBody>
      </p:sp>
      <p:graphicFrame>
        <p:nvGraphicFramePr>
          <p:cNvPr id="4" name="Chart 3" descr="Stacked bar chart showing the proportion of Greater Manchester residents who are satisfied with the transport links in their local area. 41% are satisfied with the condition of paved areas. 30% are satisfied with the cycle lanes and routes. 30% are satisfied with the conditions of the roads. ">
            <a:extLst>
              <a:ext uri="{FF2B5EF4-FFF2-40B4-BE49-F238E27FC236}">
                <a16:creationId xmlns:a16="http://schemas.microsoft.com/office/drawing/2014/main" id="{5C15CF79-5723-7F96-FF7B-4B6BAA71F806}"/>
              </a:ext>
            </a:extLst>
          </p:cNvPr>
          <p:cNvGraphicFramePr/>
          <p:nvPr>
            <p:extLst>
              <p:ext uri="{D42A27DB-BD31-4B8C-83A1-F6EECF244321}">
                <p14:modId xmlns:p14="http://schemas.microsoft.com/office/powerpoint/2010/main" val="813854131"/>
              </p:ext>
            </p:extLst>
          </p:nvPr>
        </p:nvGraphicFramePr>
        <p:xfrm>
          <a:off x="133765" y="1875448"/>
          <a:ext cx="11858624" cy="4495524"/>
        </p:xfrm>
        <a:graphic>
          <a:graphicData uri="http://schemas.openxmlformats.org/drawingml/2006/chart">
            <c:chart xmlns:c="http://schemas.openxmlformats.org/drawingml/2006/chart" xmlns:r="http://schemas.openxmlformats.org/officeDocument/2006/relationships" r:id="rId4"/>
          </a:graphicData>
        </a:graphic>
      </p:graphicFrame>
      <p:sp>
        <p:nvSpPr>
          <p:cNvPr id="31" name="TextBox 30">
            <a:extLst>
              <a:ext uri="{FF2B5EF4-FFF2-40B4-BE49-F238E27FC236}">
                <a16:creationId xmlns:a16="http://schemas.microsoft.com/office/drawing/2014/main" id="{178DB300-610A-883B-1BD0-D4AA0FF74CEC}"/>
              </a:ext>
              <a:ext uri="{C183D7F6-B498-43B3-948B-1728B52AA6E4}">
                <adec:decorative xmlns:adec="http://schemas.microsoft.com/office/drawing/2017/decorative" val="1"/>
              </a:ext>
            </a:extLst>
          </p:cNvPr>
          <p:cNvSpPr txBox="1"/>
          <p:nvPr/>
        </p:nvSpPr>
        <p:spPr>
          <a:xfrm>
            <a:off x="2349814" y="2070444"/>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white"/>
                </a:solidFill>
                <a:effectLst/>
                <a:uLnTx/>
                <a:uFillTx/>
                <a:latin typeface="Arial" panose="020B0604020202020204"/>
                <a:ea typeface="+mn-ea"/>
                <a:cs typeface="+mn-cs"/>
              </a:rPr>
              <a:t>(-1pp)</a:t>
            </a:r>
          </a:p>
        </p:txBody>
      </p:sp>
      <p:sp>
        <p:nvSpPr>
          <p:cNvPr id="32" name="TextBox 31">
            <a:extLst>
              <a:ext uri="{FF2B5EF4-FFF2-40B4-BE49-F238E27FC236}">
                <a16:creationId xmlns:a16="http://schemas.microsoft.com/office/drawing/2014/main" id="{0D32E867-F23B-4197-D022-3B1E58EED30F}"/>
              </a:ext>
              <a:ext uri="{C183D7F6-B498-43B3-948B-1728B52AA6E4}">
                <adec:decorative xmlns:adec="http://schemas.microsoft.com/office/drawing/2017/decorative" val="1"/>
              </a:ext>
            </a:extLst>
          </p:cNvPr>
          <p:cNvSpPr txBox="1"/>
          <p:nvPr/>
        </p:nvSpPr>
        <p:spPr>
          <a:xfrm>
            <a:off x="1974208" y="2956998"/>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lumMod val="75000"/>
                    <a:lumOff val="25000"/>
                  </a:prstClr>
                </a:solidFill>
                <a:effectLst/>
                <a:uLnTx/>
                <a:uFillTx/>
                <a:latin typeface="Arial" panose="020B0604020202020204"/>
                <a:ea typeface="+mn-ea"/>
                <a:cs typeface="+mn-cs"/>
              </a:rPr>
              <a:t>(-6pp)</a:t>
            </a:r>
          </a:p>
        </p:txBody>
      </p:sp>
      <p:sp>
        <p:nvSpPr>
          <p:cNvPr id="33" name="TextBox 32">
            <a:extLst>
              <a:ext uri="{FF2B5EF4-FFF2-40B4-BE49-F238E27FC236}">
                <a16:creationId xmlns:a16="http://schemas.microsoft.com/office/drawing/2014/main" id="{B8AD44CA-9F43-6B2F-97BB-3B4DA89908CD}"/>
              </a:ext>
              <a:ext uri="{C183D7F6-B498-43B3-948B-1728B52AA6E4}">
                <adec:decorative xmlns:adec="http://schemas.microsoft.com/office/drawing/2017/decorative" val="1"/>
              </a:ext>
            </a:extLst>
          </p:cNvPr>
          <p:cNvSpPr txBox="1"/>
          <p:nvPr/>
        </p:nvSpPr>
        <p:spPr>
          <a:xfrm>
            <a:off x="1938942" y="3685564"/>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Arial" panose="020B0604020202020204"/>
                <a:ea typeface="+mn-ea"/>
                <a:cs typeface="+mn-cs"/>
              </a:rPr>
              <a:t>(-1pp)</a:t>
            </a:r>
          </a:p>
        </p:txBody>
      </p:sp>
      <p:sp>
        <p:nvSpPr>
          <p:cNvPr id="78" name="TextBox 77">
            <a:extLst>
              <a:ext uri="{FF2B5EF4-FFF2-40B4-BE49-F238E27FC236}">
                <a16:creationId xmlns:a16="http://schemas.microsoft.com/office/drawing/2014/main" id="{58DA7277-DAC6-D225-172D-19D0C0D22C71}"/>
              </a:ext>
              <a:ext uri="{C183D7F6-B498-43B3-948B-1728B52AA6E4}">
                <adec:decorative xmlns:adec="http://schemas.microsoft.com/office/drawing/2017/decorative" val="1"/>
              </a:ext>
            </a:extLst>
          </p:cNvPr>
          <p:cNvSpPr txBox="1"/>
          <p:nvPr/>
        </p:nvSpPr>
        <p:spPr>
          <a:xfrm>
            <a:off x="1952977" y="4346887"/>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Arial" panose="020B0604020202020204"/>
                <a:ea typeface="+mn-ea"/>
                <a:cs typeface="+mn-cs"/>
              </a:rPr>
              <a:t>(+3pp)</a:t>
            </a:r>
          </a:p>
        </p:txBody>
      </p:sp>
      <p:sp>
        <p:nvSpPr>
          <p:cNvPr id="36" name="TextBox 35">
            <a:extLst>
              <a:ext uri="{FF2B5EF4-FFF2-40B4-BE49-F238E27FC236}">
                <a16:creationId xmlns:a16="http://schemas.microsoft.com/office/drawing/2014/main" id="{4EB855A2-158A-372C-30E3-4D3A709D2AB3}"/>
              </a:ext>
              <a:ext uri="{C183D7F6-B498-43B3-948B-1728B52AA6E4}">
                <adec:decorative xmlns:adec="http://schemas.microsoft.com/office/drawing/2017/decorative" val="1"/>
              </a:ext>
            </a:extLst>
          </p:cNvPr>
          <p:cNvSpPr txBox="1"/>
          <p:nvPr/>
        </p:nvSpPr>
        <p:spPr>
          <a:xfrm>
            <a:off x="1941693" y="5020103"/>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Arial" panose="020B0604020202020204"/>
                <a:ea typeface="+mn-ea"/>
                <a:cs typeface="+mn-cs"/>
              </a:rPr>
              <a:t>(+3pp)</a:t>
            </a:r>
          </a:p>
        </p:txBody>
      </p:sp>
      <p:sp>
        <p:nvSpPr>
          <p:cNvPr id="9" name="Right Brace 8" descr="Sum of &quot;Very satisfied&quot; and &quot;Fairly satisfied">
            <a:extLst>
              <a:ext uri="{FF2B5EF4-FFF2-40B4-BE49-F238E27FC236}">
                <a16:creationId xmlns:a16="http://schemas.microsoft.com/office/drawing/2014/main" id="{E7210515-2F47-1E18-A3F1-DBC546BA9D9D}"/>
              </a:ext>
              <a:ext uri="{C183D7F6-B498-43B3-948B-1728B52AA6E4}">
                <adec:decorative xmlns:adec="http://schemas.microsoft.com/office/drawing/2017/decorative" val="0"/>
              </a:ext>
            </a:extLst>
          </p:cNvPr>
          <p:cNvSpPr/>
          <p:nvPr/>
        </p:nvSpPr>
        <p:spPr>
          <a:xfrm>
            <a:off x="3312093" y="2034273"/>
            <a:ext cx="131330" cy="1271129"/>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04588B59-4732-E5BE-6E1B-C8E937800E62}"/>
              </a:ext>
              <a:ext uri="{C183D7F6-B498-43B3-948B-1728B52AA6E4}">
                <adec:decorative xmlns:adec="http://schemas.microsoft.com/office/drawing/2017/decorative" val="0"/>
              </a:ext>
            </a:extLst>
          </p:cNvPr>
          <p:cNvSpPr txBox="1"/>
          <p:nvPr/>
        </p:nvSpPr>
        <p:spPr>
          <a:xfrm>
            <a:off x="3443423" y="2550129"/>
            <a:ext cx="797431"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5C5B5A"/>
                </a:solidFill>
                <a:effectLst/>
                <a:uLnTx/>
                <a:uFillTx/>
                <a:latin typeface="Arial"/>
                <a:ea typeface="+mn-ea"/>
                <a:cs typeface="+mn-cs"/>
              </a:rPr>
              <a:t>41%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5C5B5A"/>
                </a:solidFill>
                <a:effectLst/>
                <a:uLnTx/>
                <a:uFillTx/>
                <a:latin typeface="Arial"/>
                <a:ea typeface="+mn-ea"/>
                <a:cs typeface="+mn-cs"/>
              </a:rPr>
              <a:t>(-6pp)</a:t>
            </a:r>
          </a:p>
        </p:txBody>
      </p:sp>
      <p:sp>
        <p:nvSpPr>
          <p:cNvPr id="50" name="Right Brace 49" descr="Sum of &quot;Very dissatisfied&quot; and &quot;Fairly dissatisfied">
            <a:extLst>
              <a:ext uri="{FF2B5EF4-FFF2-40B4-BE49-F238E27FC236}">
                <a16:creationId xmlns:a16="http://schemas.microsoft.com/office/drawing/2014/main" id="{793FCE78-BA6A-4F9D-F81A-44E545AB67C6}"/>
              </a:ext>
              <a:ext uri="{C183D7F6-B498-43B3-948B-1728B52AA6E4}">
                <adec:decorative xmlns:adec="http://schemas.microsoft.com/office/drawing/2017/decorative" val="0"/>
              </a:ext>
            </a:extLst>
          </p:cNvPr>
          <p:cNvSpPr/>
          <p:nvPr/>
        </p:nvSpPr>
        <p:spPr>
          <a:xfrm>
            <a:off x="3298125" y="3947175"/>
            <a:ext cx="207050" cy="1271128"/>
          </a:xfrm>
          <a:prstGeom prst="rightBrace">
            <a:avLst/>
          </a:prstGeom>
          <a:ln w="2222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 name="TextBox 50">
            <a:extLst>
              <a:ext uri="{FF2B5EF4-FFF2-40B4-BE49-F238E27FC236}">
                <a16:creationId xmlns:a16="http://schemas.microsoft.com/office/drawing/2014/main" id="{9FA7F219-57F9-C1A6-77E3-A7DEBD73EFE5}"/>
              </a:ext>
              <a:ext uri="{C183D7F6-B498-43B3-948B-1728B52AA6E4}">
                <adec:decorative xmlns:adec="http://schemas.microsoft.com/office/drawing/2017/decorative" val="0"/>
              </a:ext>
            </a:extLst>
          </p:cNvPr>
          <p:cNvSpPr txBox="1"/>
          <p:nvPr/>
        </p:nvSpPr>
        <p:spPr>
          <a:xfrm>
            <a:off x="3353517" y="4368049"/>
            <a:ext cx="931743"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rgbClr val="5C5B5A"/>
                </a:solidFill>
                <a:latin typeface="Arial"/>
              </a:rPr>
              <a:t>40</a:t>
            </a:r>
            <a:r>
              <a:rPr kumimoji="0" lang="en-GB" sz="1400" b="1" i="0" u="none" strike="noStrike" kern="1200" cap="none" spc="0" normalizeH="0" baseline="0" noProof="0" dirty="0">
                <a:ln>
                  <a:noFill/>
                </a:ln>
                <a:solidFill>
                  <a:srgbClr val="5C5B5A"/>
                </a:solidFill>
                <a:effectLst/>
                <a:uLnTx/>
                <a:uFillTx/>
                <a:latin typeface="Arial"/>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5C5B5A"/>
                </a:solidFill>
                <a:effectLst/>
                <a:uLnTx/>
                <a:uFillTx/>
                <a:latin typeface="Arial"/>
                <a:ea typeface="+mn-ea"/>
                <a:cs typeface="+mn-cs"/>
              </a:rPr>
              <a:t>(+6pp)</a:t>
            </a:r>
          </a:p>
        </p:txBody>
      </p:sp>
      <p:sp>
        <p:nvSpPr>
          <p:cNvPr id="73" name="TextBox 72">
            <a:extLst>
              <a:ext uri="{FF2B5EF4-FFF2-40B4-BE49-F238E27FC236}">
                <a16:creationId xmlns:a16="http://schemas.microsoft.com/office/drawing/2014/main" id="{221B35F6-3F96-CE42-CB88-2F3D86B71187}"/>
              </a:ext>
              <a:ext uri="{C183D7F6-B498-43B3-948B-1728B52AA6E4}">
                <adec:decorative xmlns:adec="http://schemas.microsoft.com/office/drawing/2017/decorative" val="1"/>
              </a:ext>
            </a:extLst>
          </p:cNvPr>
          <p:cNvSpPr txBox="1"/>
          <p:nvPr/>
        </p:nvSpPr>
        <p:spPr>
          <a:xfrm>
            <a:off x="6192775" y="2045085"/>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Arial" panose="020B0604020202020204"/>
                <a:ea typeface="+mn-ea"/>
                <a:cs typeface="+mn-cs"/>
              </a:rPr>
              <a:t>(+1pp)</a:t>
            </a:r>
          </a:p>
        </p:txBody>
      </p:sp>
      <p:sp>
        <p:nvSpPr>
          <p:cNvPr id="74" name="TextBox 73">
            <a:extLst>
              <a:ext uri="{FF2B5EF4-FFF2-40B4-BE49-F238E27FC236}">
                <a16:creationId xmlns:a16="http://schemas.microsoft.com/office/drawing/2014/main" id="{8BB498F9-DE6C-2655-005F-F3F21271FF6A}"/>
              </a:ext>
              <a:ext uri="{C183D7F6-B498-43B3-948B-1728B52AA6E4}">
                <adec:decorative xmlns:adec="http://schemas.microsoft.com/office/drawing/2017/decorative" val="1"/>
              </a:ext>
            </a:extLst>
          </p:cNvPr>
          <p:cNvSpPr txBox="1"/>
          <p:nvPr/>
        </p:nvSpPr>
        <p:spPr>
          <a:xfrm>
            <a:off x="5828822" y="2739826"/>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lumMod val="75000"/>
                    <a:lumOff val="25000"/>
                  </a:prstClr>
                </a:solidFill>
                <a:effectLst/>
                <a:uLnTx/>
                <a:uFillTx/>
                <a:latin typeface="Arial" panose="020B0604020202020204"/>
                <a:ea typeface="+mn-ea"/>
                <a:cs typeface="+mn-cs"/>
              </a:rPr>
              <a:t>(-3pp)</a:t>
            </a:r>
          </a:p>
        </p:txBody>
      </p:sp>
      <p:sp>
        <p:nvSpPr>
          <p:cNvPr id="83" name="TextBox 82">
            <a:extLst>
              <a:ext uri="{FF2B5EF4-FFF2-40B4-BE49-F238E27FC236}">
                <a16:creationId xmlns:a16="http://schemas.microsoft.com/office/drawing/2014/main" id="{FC1694EB-03E9-124F-80D6-391267E33985}"/>
              </a:ext>
              <a:ext uri="{C183D7F6-B498-43B3-948B-1728B52AA6E4}">
                <adec:decorative xmlns:adec="http://schemas.microsoft.com/office/drawing/2017/decorative" val="1"/>
              </a:ext>
            </a:extLst>
          </p:cNvPr>
          <p:cNvSpPr txBox="1"/>
          <p:nvPr/>
        </p:nvSpPr>
        <p:spPr>
          <a:xfrm>
            <a:off x="5811189" y="3449063"/>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Arial" panose="020B0604020202020204"/>
                <a:ea typeface="+mn-ea"/>
                <a:cs typeface="+mn-cs"/>
              </a:rPr>
              <a:t>(+/-0pp)</a:t>
            </a:r>
          </a:p>
        </p:txBody>
      </p:sp>
      <p:sp>
        <p:nvSpPr>
          <p:cNvPr id="84" name="TextBox 83">
            <a:extLst>
              <a:ext uri="{FF2B5EF4-FFF2-40B4-BE49-F238E27FC236}">
                <a16:creationId xmlns:a16="http://schemas.microsoft.com/office/drawing/2014/main" id="{B81E44EF-A5BD-7515-D2BD-79673C9AAD2E}"/>
              </a:ext>
              <a:ext uri="{C183D7F6-B498-43B3-948B-1728B52AA6E4}">
                <adec:decorative xmlns:adec="http://schemas.microsoft.com/office/drawing/2017/decorative" val="1"/>
              </a:ext>
            </a:extLst>
          </p:cNvPr>
          <p:cNvSpPr txBox="1"/>
          <p:nvPr/>
        </p:nvSpPr>
        <p:spPr>
          <a:xfrm>
            <a:off x="6255709" y="3752820"/>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Arial" panose="020B0604020202020204"/>
                <a:ea typeface="+mn-ea"/>
                <a:cs typeface="+mn-cs"/>
              </a:rPr>
              <a:t>(+2pp)</a:t>
            </a:r>
          </a:p>
        </p:txBody>
      </p:sp>
      <p:sp>
        <p:nvSpPr>
          <p:cNvPr id="90" name="TextBox 89">
            <a:extLst>
              <a:ext uri="{FF2B5EF4-FFF2-40B4-BE49-F238E27FC236}">
                <a16:creationId xmlns:a16="http://schemas.microsoft.com/office/drawing/2014/main" id="{E126C483-C099-A6F9-0DAE-D824CB65315B}"/>
              </a:ext>
              <a:ext uri="{C183D7F6-B498-43B3-948B-1728B52AA6E4}">
                <adec:decorative xmlns:adec="http://schemas.microsoft.com/office/drawing/2017/decorative" val="1"/>
              </a:ext>
            </a:extLst>
          </p:cNvPr>
          <p:cNvSpPr txBox="1"/>
          <p:nvPr/>
        </p:nvSpPr>
        <p:spPr>
          <a:xfrm>
            <a:off x="6255709" y="4069975"/>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Arial" panose="020B0604020202020204"/>
                <a:ea typeface="+mn-ea"/>
                <a:cs typeface="+mn-cs"/>
              </a:rPr>
              <a:t>(-1pp)</a:t>
            </a:r>
          </a:p>
        </p:txBody>
      </p:sp>
      <p:sp>
        <p:nvSpPr>
          <p:cNvPr id="85" name="TextBox 84">
            <a:extLst>
              <a:ext uri="{FF2B5EF4-FFF2-40B4-BE49-F238E27FC236}">
                <a16:creationId xmlns:a16="http://schemas.microsoft.com/office/drawing/2014/main" id="{A1FC9AC4-6E61-A182-5063-2176405BC11B}"/>
              </a:ext>
              <a:ext uri="{C183D7F6-B498-43B3-948B-1728B52AA6E4}">
                <adec:decorative xmlns:adec="http://schemas.microsoft.com/office/drawing/2017/decorative" val="1"/>
              </a:ext>
            </a:extLst>
          </p:cNvPr>
          <p:cNvSpPr txBox="1"/>
          <p:nvPr/>
        </p:nvSpPr>
        <p:spPr>
          <a:xfrm>
            <a:off x="5811189" y="4694338"/>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Arial" panose="020B0604020202020204"/>
                <a:ea typeface="+mn-ea"/>
                <a:cs typeface="+mn-cs"/>
              </a:rPr>
              <a:t>(+/-0pp)</a:t>
            </a:r>
          </a:p>
        </p:txBody>
      </p:sp>
      <p:sp>
        <p:nvSpPr>
          <p:cNvPr id="86" name="TextBox 85">
            <a:extLst>
              <a:ext uri="{FF2B5EF4-FFF2-40B4-BE49-F238E27FC236}">
                <a16:creationId xmlns:a16="http://schemas.microsoft.com/office/drawing/2014/main" id="{2B38924D-5026-1DE0-6860-62D3C9D051FE}"/>
              </a:ext>
              <a:ext uri="{C183D7F6-B498-43B3-948B-1728B52AA6E4}">
                <adec:decorative xmlns:adec="http://schemas.microsoft.com/office/drawing/2017/decorative" val="1"/>
              </a:ext>
            </a:extLst>
          </p:cNvPr>
          <p:cNvSpPr txBox="1"/>
          <p:nvPr/>
        </p:nvSpPr>
        <p:spPr>
          <a:xfrm>
            <a:off x="6255709" y="4848833"/>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Arial" panose="020B0604020202020204"/>
                <a:ea typeface="+mn-ea"/>
                <a:cs typeface="+mn-cs"/>
              </a:rPr>
              <a:t>(+/-0pp)</a:t>
            </a:r>
          </a:p>
        </p:txBody>
      </p:sp>
      <p:sp>
        <p:nvSpPr>
          <p:cNvPr id="87" name="TextBox 86">
            <a:extLst>
              <a:ext uri="{FF2B5EF4-FFF2-40B4-BE49-F238E27FC236}">
                <a16:creationId xmlns:a16="http://schemas.microsoft.com/office/drawing/2014/main" id="{A4F33B25-9493-A8CA-6F4C-2FF7CA01B46E}"/>
              </a:ext>
              <a:ext uri="{C183D7F6-B498-43B3-948B-1728B52AA6E4}">
                <adec:decorative xmlns:adec="http://schemas.microsoft.com/office/drawing/2017/decorative" val="1"/>
              </a:ext>
            </a:extLst>
          </p:cNvPr>
          <p:cNvSpPr txBox="1"/>
          <p:nvPr/>
        </p:nvSpPr>
        <p:spPr>
          <a:xfrm>
            <a:off x="6255709" y="5072250"/>
            <a:ext cx="759065"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Arial" panose="020B0604020202020204"/>
                <a:ea typeface="+mn-ea"/>
                <a:cs typeface="+mn-cs"/>
              </a:rPr>
              <a:t>(+1pp)</a:t>
            </a:r>
          </a:p>
        </p:txBody>
      </p:sp>
      <p:sp>
        <p:nvSpPr>
          <p:cNvPr id="88" name="Right Brace 87" descr="Sum of &quot;Very satisfied&quot; and &quot;Fairly satisfied">
            <a:extLst>
              <a:ext uri="{FF2B5EF4-FFF2-40B4-BE49-F238E27FC236}">
                <a16:creationId xmlns:a16="http://schemas.microsoft.com/office/drawing/2014/main" id="{D0FC4B1A-C455-B535-2A8E-945B0F0B369E}"/>
              </a:ext>
              <a:ext uri="{C183D7F6-B498-43B3-948B-1728B52AA6E4}">
                <adec:decorative xmlns:adec="http://schemas.microsoft.com/office/drawing/2017/decorative" val="0"/>
              </a:ext>
            </a:extLst>
          </p:cNvPr>
          <p:cNvSpPr/>
          <p:nvPr/>
        </p:nvSpPr>
        <p:spPr>
          <a:xfrm>
            <a:off x="7166707" y="2070444"/>
            <a:ext cx="243636" cy="950841"/>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9" name="TextBox 88">
            <a:extLst>
              <a:ext uri="{FF2B5EF4-FFF2-40B4-BE49-F238E27FC236}">
                <a16:creationId xmlns:a16="http://schemas.microsoft.com/office/drawing/2014/main" id="{F5D4ACDF-05F1-1DA6-B211-51235E442153}"/>
              </a:ext>
              <a:ext uri="{C183D7F6-B498-43B3-948B-1728B52AA6E4}">
                <adec:decorative xmlns:adec="http://schemas.microsoft.com/office/drawing/2017/decorative" val="0"/>
              </a:ext>
            </a:extLst>
          </p:cNvPr>
          <p:cNvSpPr txBox="1"/>
          <p:nvPr/>
        </p:nvSpPr>
        <p:spPr>
          <a:xfrm>
            <a:off x="7282607" y="2411340"/>
            <a:ext cx="734813" cy="523220"/>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5C5B5A"/>
                </a:solidFill>
                <a:effectLst/>
                <a:uLnTx/>
                <a:uFillTx/>
                <a:latin typeface="Arial"/>
                <a:ea typeface="+mn-ea"/>
                <a:cs typeface="+mn-cs"/>
              </a:rPr>
              <a:t>30%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5C5B5A"/>
                </a:solidFill>
                <a:effectLst/>
                <a:uLnTx/>
                <a:uFillTx/>
                <a:latin typeface="Arial"/>
                <a:ea typeface="+mn-ea"/>
                <a:cs typeface="+mn-cs"/>
              </a:rPr>
              <a:t>(-2pp)</a:t>
            </a:r>
          </a:p>
        </p:txBody>
      </p:sp>
      <p:sp>
        <p:nvSpPr>
          <p:cNvPr id="91" name="Right Brace 90" descr="Sum of &quot;Very dissatisfied&quot; and &quot;Fairly dissatisfied">
            <a:extLst>
              <a:ext uri="{FF2B5EF4-FFF2-40B4-BE49-F238E27FC236}">
                <a16:creationId xmlns:a16="http://schemas.microsoft.com/office/drawing/2014/main" id="{AA5B2DDE-7F71-44D8-3011-E3B5CD383D50}"/>
              </a:ext>
              <a:ext uri="{C183D7F6-B498-43B3-948B-1728B52AA6E4}">
                <adec:decorative xmlns:adec="http://schemas.microsoft.com/office/drawing/2017/decorative" val="0"/>
              </a:ext>
            </a:extLst>
          </p:cNvPr>
          <p:cNvSpPr/>
          <p:nvPr/>
        </p:nvSpPr>
        <p:spPr>
          <a:xfrm>
            <a:off x="7156325" y="3740019"/>
            <a:ext cx="207050" cy="591566"/>
          </a:xfrm>
          <a:prstGeom prst="rightBrace">
            <a:avLst/>
          </a:prstGeom>
          <a:ln w="2222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2" name="TextBox 91">
            <a:extLst>
              <a:ext uri="{FF2B5EF4-FFF2-40B4-BE49-F238E27FC236}">
                <a16:creationId xmlns:a16="http://schemas.microsoft.com/office/drawing/2014/main" id="{4832DCBC-8455-3241-27B3-1BC2C695618D}"/>
              </a:ext>
              <a:ext uri="{C183D7F6-B498-43B3-948B-1728B52AA6E4}">
                <adec:decorative xmlns:adec="http://schemas.microsoft.com/office/drawing/2017/decorative" val="0"/>
              </a:ext>
            </a:extLst>
          </p:cNvPr>
          <p:cNvSpPr txBox="1"/>
          <p:nvPr/>
        </p:nvSpPr>
        <p:spPr>
          <a:xfrm>
            <a:off x="7244475" y="3887613"/>
            <a:ext cx="897929"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5C5B5A"/>
                </a:solidFill>
                <a:effectLst/>
                <a:uLnTx/>
                <a:uFillTx/>
                <a:latin typeface="Arial"/>
                <a:ea typeface="+mn-ea"/>
                <a:cs typeface="+mn-cs"/>
              </a:rPr>
              <a:t>19%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5C5B5A"/>
                </a:solidFill>
                <a:effectLst/>
                <a:uLnTx/>
                <a:uFillTx/>
                <a:latin typeface="Arial"/>
                <a:ea typeface="+mn-ea"/>
                <a:cs typeface="+mn-cs"/>
              </a:rPr>
              <a:t>(+1pp)</a:t>
            </a:r>
          </a:p>
        </p:txBody>
      </p:sp>
      <p:sp>
        <p:nvSpPr>
          <p:cNvPr id="2" name="TextBox 1">
            <a:extLst>
              <a:ext uri="{FF2B5EF4-FFF2-40B4-BE49-F238E27FC236}">
                <a16:creationId xmlns:a16="http://schemas.microsoft.com/office/drawing/2014/main" id="{6B0168AC-31E1-648C-1D00-503F15FEAF0B}"/>
              </a:ext>
              <a:ext uri="{C183D7F6-B498-43B3-948B-1728B52AA6E4}">
                <adec:decorative xmlns:adec="http://schemas.microsoft.com/office/drawing/2017/decorative" val="1"/>
              </a:ext>
            </a:extLst>
          </p:cNvPr>
          <p:cNvSpPr txBox="1"/>
          <p:nvPr/>
        </p:nvSpPr>
        <p:spPr>
          <a:xfrm>
            <a:off x="10046791" y="2020337"/>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Arial" panose="020B0604020202020204"/>
                <a:ea typeface="+mn-ea"/>
                <a:cs typeface="+mn-cs"/>
              </a:rPr>
              <a:t>(+1pp)</a:t>
            </a:r>
          </a:p>
        </p:txBody>
      </p:sp>
      <p:sp>
        <p:nvSpPr>
          <p:cNvPr id="3" name="TextBox 2">
            <a:extLst>
              <a:ext uri="{FF2B5EF4-FFF2-40B4-BE49-F238E27FC236}">
                <a16:creationId xmlns:a16="http://schemas.microsoft.com/office/drawing/2014/main" id="{03CA1904-97AF-54E3-1535-6C6251776630}"/>
              </a:ext>
              <a:ext uri="{C183D7F6-B498-43B3-948B-1728B52AA6E4}">
                <adec:decorative xmlns:adec="http://schemas.microsoft.com/office/drawing/2017/decorative" val="1"/>
              </a:ext>
            </a:extLst>
          </p:cNvPr>
          <p:cNvSpPr txBox="1"/>
          <p:nvPr/>
        </p:nvSpPr>
        <p:spPr>
          <a:xfrm>
            <a:off x="9699704" y="2714837"/>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lumMod val="75000"/>
                    <a:lumOff val="25000"/>
                  </a:prstClr>
                </a:solidFill>
                <a:effectLst/>
                <a:uLnTx/>
                <a:uFillTx/>
                <a:latin typeface="Arial" panose="020B0604020202020204"/>
                <a:ea typeface="+mn-ea"/>
                <a:cs typeface="+mn-cs"/>
              </a:rPr>
              <a:t>(-2pp)</a:t>
            </a:r>
          </a:p>
        </p:txBody>
      </p:sp>
      <p:sp>
        <p:nvSpPr>
          <p:cNvPr id="5" name="TextBox 4">
            <a:extLst>
              <a:ext uri="{FF2B5EF4-FFF2-40B4-BE49-F238E27FC236}">
                <a16:creationId xmlns:a16="http://schemas.microsoft.com/office/drawing/2014/main" id="{CA6652EF-E2B0-551C-1818-C75C006D7E5E}"/>
              </a:ext>
              <a:ext uri="{C183D7F6-B498-43B3-948B-1728B52AA6E4}">
                <adec:decorative xmlns:adec="http://schemas.microsoft.com/office/drawing/2017/decorative" val="1"/>
              </a:ext>
            </a:extLst>
          </p:cNvPr>
          <p:cNvSpPr txBox="1"/>
          <p:nvPr/>
        </p:nvSpPr>
        <p:spPr>
          <a:xfrm>
            <a:off x="9682071" y="3203285"/>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Arial" panose="020B0604020202020204"/>
                <a:ea typeface="+mn-ea"/>
                <a:cs typeface="+mn-cs"/>
              </a:rPr>
              <a:t>(-1pp)</a:t>
            </a:r>
          </a:p>
        </p:txBody>
      </p:sp>
      <p:sp>
        <p:nvSpPr>
          <p:cNvPr id="8" name="TextBox 7">
            <a:extLst>
              <a:ext uri="{FF2B5EF4-FFF2-40B4-BE49-F238E27FC236}">
                <a16:creationId xmlns:a16="http://schemas.microsoft.com/office/drawing/2014/main" id="{D38235B0-37B4-2806-E17D-98B3DE763FED}"/>
              </a:ext>
              <a:ext uri="{C183D7F6-B498-43B3-948B-1728B52AA6E4}">
                <adec:decorative xmlns:adec="http://schemas.microsoft.com/office/drawing/2017/decorative" val="1"/>
              </a:ext>
            </a:extLst>
          </p:cNvPr>
          <p:cNvSpPr txBox="1"/>
          <p:nvPr/>
        </p:nvSpPr>
        <p:spPr>
          <a:xfrm>
            <a:off x="9682071" y="3898462"/>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Arial" panose="020B0604020202020204"/>
                <a:ea typeface="+mn-ea"/>
                <a:cs typeface="+mn-cs"/>
              </a:rPr>
              <a:t>(-1pp)</a:t>
            </a:r>
          </a:p>
        </p:txBody>
      </p:sp>
      <p:sp>
        <p:nvSpPr>
          <p:cNvPr id="11" name="TextBox 10">
            <a:extLst>
              <a:ext uri="{FF2B5EF4-FFF2-40B4-BE49-F238E27FC236}">
                <a16:creationId xmlns:a16="http://schemas.microsoft.com/office/drawing/2014/main" id="{6C0D35DC-74F4-A96F-4FF9-14930A65FF2D}"/>
              </a:ext>
              <a:ext uri="{C183D7F6-B498-43B3-948B-1728B52AA6E4}">
                <adec:decorative xmlns:adec="http://schemas.microsoft.com/office/drawing/2017/decorative" val="1"/>
              </a:ext>
            </a:extLst>
          </p:cNvPr>
          <p:cNvSpPr txBox="1"/>
          <p:nvPr/>
        </p:nvSpPr>
        <p:spPr>
          <a:xfrm>
            <a:off x="9699704" y="4795044"/>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Arial" panose="020B0604020202020204"/>
                <a:ea typeface="+mn-ea"/>
                <a:cs typeface="+mn-cs"/>
              </a:rPr>
              <a:t>(+2pp)</a:t>
            </a:r>
          </a:p>
        </p:txBody>
      </p:sp>
      <p:sp>
        <p:nvSpPr>
          <p:cNvPr id="12" name="Right Brace 11" descr="Sum of &quot;Very satisfied&quot; and &quot;Fairly satisfied">
            <a:extLst>
              <a:ext uri="{FF2B5EF4-FFF2-40B4-BE49-F238E27FC236}">
                <a16:creationId xmlns:a16="http://schemas.microsoft.com/office/drawing/2014/main" id="{3774582F-A8D4-6920-1EB0-FFDCEDC0B7BE}"/>
              </a:ext>
              <a:ext uri="{C183D7F6-B498-43B3-948B-1728B52AA6E4}">
                <adec:decorative xmlns:adec="http://schemas.microsoft.com/office/drawing/2017/decorative" val="0"/>
              </a:ext>
            </a:extLst>
          </p:cNvPr>
          <p:cNvSpPr/>
          <p:nvPr/>
        </p:nvSpPr>
        <p:spPr>
          <a:xfrm>
            <a:off x="10993960" y="2050595"/>
            <a:ext cx="199082" cy="950841"/>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1BDEFD9F-33EA-E1C4-4F9F-12D47245050F}"/>
              </a:ext>
              <a:ext uri="{C183D7F6-B498-43B3-948B-1728B52AA6E4}">
                <adec:decorative xmlns:adec="http://schemas.microsoft.com/office/drawing/2017/decorative" val="0"/>
              </a:ext>
            </a:extLst>
          </p:cNvPr>
          <p:cNvSpPr txBox="1"/>
          <p:nvPr/>
        </p:nvSpPr>
        <p:spPr>
          <a:xfrm>
            <a:off x="11083638" y="2390889"/>
            <a:ext cx="819983"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5C5B5A"/>
                </a:solidFill>
                <a:effectLst/>
                <a:uLnTx/>
                <a:uFillTx/>
                <a:latin typeface="Arial"/>
                <a:ea typeface="+mn-ea"/>
                <a:cs typeface="+mn-cs"/>
              </a:rPr>
              <a:t>30%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5C5B5A"/>
                </a:solidFill>
                <a:effectLst/>
                <a:uLnTx/>
                <a:uFillTx/>
                <a:latin typeface="Arial"/>
                <a:ea typeface="+mn-ea"/>
                <a:cs typeface="+mn-cs"/>
              </a:rPr>
              <a:t>(-1pp)</a:t>
            </a:r>
          </a:p>
        </p:txBody>
      </p:sp>
      <p:sp>
        <p:nvSpPr>
          <p:cNvPr id="15" name="Right Brace 14" descr="Sum of &quot;Very dissatisfied&quot; and &quot;Fairly dissatisfied">
            <a:extLst>
              <a:ext uri="{FF2B5EF4-FFF2-40B4-BE49-F238E27FC236}">
                <a16:creationId xmlns:a16="http://schemas.microsoft.com/office/drawing/2014/main" id="{46375891-5AAF-4CCD-C5F0-E327AEA3F9C4}"/>
              </a:ext>
              <a:ext uri="{C183D7F6-B498-43B3-948B-1728B52AA6E4}">
                <adec:decorative xmlns:adec="http://schemas.microsoft.com/office/drawing/2017/decorative" val="0"/>
              </a:ext>
            </a:extLst>
          </p:cNvPr>
          <p:cNvSpPr/>
          <p:nvPr/>
        </p:nvSpPr>
        <p:spPr>
          <a:xfrm>
            <a:off x="10985992" y="3483282"/>
            <a:ext cx="207050" cy="1704824"/>
          </a:xfrm>
          <a:prstGeom prst="rightBrace">
            <a:avLst/>
          </a:prstGeom>
          <a:ln w="2222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96685665-CBF2-B280-0C0F-B7B9D5350036}"/>
              </a:ext>
              <a:ext uri="{C183D7F6-B498-43B3-948B-1728B52AA6E4}">
                <adec:decorative xmlns:adec="http://schemas.microsoft.com/office/drawing/2017/decorative" val="0"/>
              </a:ext>
            </a:extLst>
          </p:cNvPr>
          <p:cNvSpPr txBox="1"/>
          <p:nvPr/>
        </p:nvSpPr>
        <p:spPr>
          <a:xfrm>
            <a:off x="11013887" y="4116174"/>
            <a:ext cx="931743"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5C5B5A"/>
                </a:solidFill>
                <a:effectLst/>
                <a:uLnTx/>
                <a:uFillTx/>
                <a:latin typeface="Arial"/>
                <a:ea typeface="+mn-ea"/>
                <a:cs typeface="+mn-cs"/>
              </a:rPr>
              <a:t>55%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5C5B5A"/>
                </a:solidFill>
                <a:effectLst/>
                <a:uLnTx/>
                <a:uFillTx/>
                <a:latin typeface="Arial"/>
                <a:ea typeface="+mn-ea"/>
                <a:cs typeface="+mn-cs"/>
              </a:rPr>
              <a:t>(+/-0pp)</a:t>
            </a:r>
          </a:p>
        </p:txBody>
      </p:sp>
      <p:sp>
        <p:nvSpPr>
          <p:cNvPr id="13" name="Footer Placeholder 4">
            <a:extLst>
              <a:ext uri="{FF2B5EF4-FFF2-40B4-BE49-F238E27FC236}">
                <a16:creationId xmlns:a16="http://schemas.microsoft.com/office/drawing/2014/main" id="{0B47C60C-AC66-2446-F95E-A802AD1ECB15}"/>
              </a:ext>
            </a:extLst>
          </p:cNvPr>
          <p:cNvSpPr txBox="1">
            <a:spLocks/>
          </p:cNvSpPr>
          <p:nvPr/>
        </p:nvSpPr>
        <p:spPr>
          <a:xfrm>
            <a:off x="391549" y="6370972"/>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LA7. Thinking about where you live, how satisfied or dissatisfied are you with your experience of the following in your local area?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Unweighted base: All respondents Survey 13: 1540</a:t>
            </a:r>
            <a:endParaRPr kumimoji="0" lang="en-GB" sz="1000" b="0" i="1" u="none" strike="noStrike" kern="1200" cap="none" spc="0" normalizeH="0" baseline="0" noProof="0" dirty="0">
              <a:ln>
                <a:noFill/>
              </a:ln>
              <a:solidFill>
                <a:srgbClr val="0039A6"/>
              </a:solidFill>
              <a:effectLst/>
              <a:uLnTx/>
              <a:uFillTx/>
              <a:latin typeface="Arial"/>
              <a:ea typeface="+mn-ea"/>
              <a:cs typeface="Arial" panose="020B0604020202020204" pitchFamily="34" charset="0"/>
            </a:endParaRPr>
          </a:p>
        </p:txBody>
      </p:sp>
      <p:sp>
        <p:nvSpPr>
          <p:cNvPr id="35" name="Slide Number Placeholder 4">
            <a:extLst>
              <a:ext uri="{FF2B5EF4-FFF2-40B4-BE49-F238E27FC236}">
                <a16:creationId xmlns:a16="http://schemas.microsoft.com/office/drawing/2014/main" id="{B547C52A-0DC8-5AB0-2F56-C76BB778B18D}"/>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39</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
        <p:nvSpPr>
          <p:cNvPr id="7" name="TextBox 6">
            <a:extLst>
              <a:ext uri="{FF2B5EF4-FFF2-40B4-BE49-F238E27FC236}">
                <a16:creationId xmlns:a16="http://schemas.microsoft.com/office/drawing/2014/main" id="{4621D5EC-844B-C2CA-5B3D-052FBF957BCD}"/>
              </a:ext>
              <a:ext uri="{C183D7F6-B498-43B3-948B-1728B52AA6E4}">
                <adec:decorative xmlns:adec="http://schemas.microsoft.com/office/drawing/2017/decorative" val="1"/>
              </a:ext>
            </a:extLst>
          </p:cNvPr>
          <p:cNvSpPr txBox="1"/>
          <p:nvPr/>
        </p:nvSpPr>
        <p:spPr>
          <a:xfrm>
            <a:off x="8646207" y="6131752"/>
            <a:ext cx="3148918" cy="153888"/>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5C5B5A"/>
                </a:solidFill>
                <a:effectLst/>
                <a:uLnTx/>
                <a:uFillTx/>
                <a:latin typeface="Arial"/>
                <a:ea typeface="+mn-ea"/>
                <a:cs typeface="+mn-cs"/>
              </a:rPr>
              <a:t>Figures in brackets show change since </a:t>
            </a:r>
            <a:r>
              <a:rPr lang="en-GB" sz="1000" dirty="0">
                <a:solidFill>
                  <a:srgbClr val="5C5B5A"/>
                </a:solidFill>
                <a:latin typeface="Arial"/>
              </a:rPr>
              <a:t>May</a:t>
            </a:r>
            <a:r>
              <a:rPr kumimoji="0" lang="en-GB" sz="1000" b="0" i="0" u="none" strike="noStrike" kern="1200" cap="none" spc="0" normalizeH="0" baseline="0" noProof="0" dirty="0">
                <a:ln>
                  <a:noFill/>
                </a:ln>
                <a:solidFill>
                  <a:srgbClr val="5C5B5A"/>
                </a:solidFill>
                <a:effectLst/>
                <a:uLnTx/>
                <a:uFillTx/>
                <a:latin typeface="Arial"/>
                <a:ea typeface="+mn-ea"/>
                <a:cs typeface="+mn-cs"/>
              </a:rPr>
              <a:t> (S12)</a:t>
            </a:r>
          </a:p>
        </p:txBody>
      </p:sp>
      <p:grpSp>
        <p:nvGrpSpPr>
          <p:cNvPr id="10" name="Group 9">
            <a:extLst>
              <a:ext uri="{FF2B5EF4-FFF2-40B4-BE49-F238E27FC236}">
                <a16:creationId xmlns:a16="http://schemas.microsoft.com/office/drawing/2014/main" id="{B0E47767-F30B-BBC4-653D-74517EC35C2C}"/>
              </a:ext>
              <a:ext uri="{C183D7F6-B498-43B3-948B-1728B52AA6E4}">
                <adec:decorative xmlns:adec="http://schemas.microsoft.com/office/drawing/2017/decorative" val="1"/>
              </a:ext>
            </a:extLst>
          </p:cNvPr>
          <p:cNvGrpSpPr/>
          <p:nvPr/>
        </p:nvGrpSpPr>
        <p:grpSpPr>
          <a:xfrm>
            <a:off x="581217" y="6018357"/>
            <a:ext cx="2808115" cy="269304"/>
            <a:chOff x="229117" y="5927615"/>
            <a:chExt cx="2808115" cy="269304"/>
          </a:xfrm>
        </p:grpSpPr>
        <p:grpSp>
          <p:nvGrpSpPr>
            <p:cNvPr id="16" name="Group 15" descr="Green and Red arrows to signify when a statistic is significantly higher or lower than the previous survey.">
              <a:extLst>
                <a:ext uri="{FF2B5EF4-FFF2-40B4-BE49-F238E27FC236}">
                  <a16:creationId xmlns:a16="http://schemas.microsoft.com/office/drawing/2014/main" id="{EA3AB34E-8B5C-B68F-295F-9529E366F18A}"/>
                </a:ext>
              </a:extLst>
            </p:cNvPr>
            <p:cNvGrpSpPr/>
            <p:nvPr/>
          </p:nvGrpSpPr>
          <p:grpSpPr>
            <a:xfrm>
              <a:off x="229117" y="5927615"/>
              <a:ext cx="2808115" cy="269304"/>
              <a:chOff x="520117" y="5772736"/>
              <a:chExt cx="2808115" cy="269304"/>
            </a:xfrm>
          </p:grpSpPr>
          <p:sp>
            <p:nvSpPr>
              <p:cNvPr id="20" name="Arrow: Down 19">
                <a:extLst>
                  <a:ext uri="{FF2B5EF4-FFF2-40B4-BE49-F238E27FC236}">
                    <a16:creationId xmlns:a16="http://schemas.microsoft.com/office/drawing/2014/main" id="{61A3ABAE-BA3D-7600-BA37-99B96FD129E4}"/>
                  </a:ext>
                </a:extLst>
              </p:cNvPr>
              <p:cNvSpPr/>
              <p:nvPr/>
            </p:nvSpPr>
            <p:spPr>
              <a:xfrm rot="10800000">
                <a:off x="520117" y="5838560"/>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1" name="TextBox 20">
                <a:extLst>
                  <a:ext uri="{FF2B5EF4-FFF2-40B4-BE49-F238E27FC236}">
                    <a16:creationId xmlns:a16="http://schemas.microsoft.com/office/drawing/2014/main" id="{4B8010FA-AA03-7BE3-828A-32E9AFF816DC}"/>
                  </a:ext>
                </a:extLst>
              </p:cNvPr>
              <p:cNvSpPr txBox="1"/>
              <p:nvPr/>
            </p:nvSpPr>
            <p:spPr>
              <a:xfrm>
                <a:off x="884934" y="5772736"/>
                <a:ext cx="2443298" cy="26930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50" b="0" i="0" u="none" strike="noStrike" kern="1200" cap="none" spc="0" normalizeH="0" baseline="0" noProof="0" dirty="0">
                    <a:ln>
                      <a:noFill/>
                    </a:ln>
                    <a:solidFill>
                      <a:srgbClr val="5C5B5A"/>
                    </a:solidFill>
                    <a:effectLst/>
                    <a:uLnTx/>
                    <a:uFillTx/>
                    <a:latin typeface="Arial"/>
                    <a:ea typeface="+mn-ea"/>
                    <a:cs typeface="+mn-cs"/>
                  </a:rPr>
                  <a:t>Significantly higher/lower than S12</a:t>
                </a:r>
              </a:p>
            </p:txBody>
          </p:sp>
        </p:grpSp>
        <p:sp>
          <p:nvSpPr>
            <p:cNvPr id="17" name="Arrow: Down 16">
              <a:extLst>
                <a:ext uri="{FF2B5EF4-FFF2-40B4-BE49-F238E27FC236}">
                  <a16:creationId xmlns:a16="http://schemas.microsoft.com/office/drawing/2014/main" id="{57EA06EE-DCE7-C05E-9278-595BDD6D7E19}"/>
                </a:ext>
              </a:extLst>
            </p:cNvPr>
            <p:cNvSpPr/>
            <p:nvPr/>
          </p:nvSpPr>
          <p:spPr>
            <a:xfrm>
              <a:off x="443886" y="6007517"/>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sp>
        <p:nvSpPr>
          <p:cNvPr id="23" name="Arrow: Down 22">
            <a:extLst>
              <a:ext uri="{FF2B5EF4-FFF2-40B4-BE49-F238E27FC236}">
                <a16:creationId xmlns:a16="http://schemas.microsoft.com/office/drawing/2014/main" id="{CE1F3319-2ABD-0746-32B5-6B47A28532AC}"/>
              </a:ext>
              <a:ext uri="{C183D7F6-B498-43B3-948B-1728B52AA6E4}">
                <adec:decorative xmlns:adec="http://schemas.microsoft.com/office/drawing/2017/decorative" val="1"/>
              </a:ext>
            </a:extLst>
          </p:cNvPr>
          <p:cNvSpPr/>
          <p:nvPr/>
        </p:nvSpPr>
        <p:spPr>
          <a:xfrm>
            <a:off x="2470307" y="2820475"/>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4" name="Arrow: Down 23">
            <a:extLst>
              <a:ext uri="{FF2B5EF4-FFF2-40B4-BE49-F238E27FC236}">
                <a16:creationId xmlns:a16="http://schemas.microsoft.com/office/drawing/2014/main" id="{B0D9FE26-4261-8A7C-7846-8FD877DEF1C6}"/>
              </a:ext>
              <a:ext uri="{C183D7F6-B498-43B3-948B-1728B52AA6E4}">
                <adec:decorative xmlns:adec="http://schemas.microsoft.com/office/drawing/2017/decorative" val="1"/>
              </a:ext>
            </a:extLst>
          </p:cNvPr>
          <p:cNvSpPr/>
          <p:nvPr/>
        </p:nvSpPr>
        <p:spPr>
          <a:xfrm rot="10800000">
            <a:off x="4109864" y="4447391"/>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5" name="Arrow: Down 24">
            <a:extLst>
              <a:ext uri="{FF2B5EF4-FFF2-40B4-BE49-F238E27FC236}">
                <a16:creationId xmlns:a16="http://schemas.microsoft.com/office/drawing/2014/main" id="{63308A41-7664-C4D4-FDD3-14859972E0CB}"/>
              </a:ext>
              <a:ext uri="{C183D7F6-B498-43B3-948B-1728B52AA6E4}">
                <adec:decorative xmlns:adec="http://schemas.microsoft.com/office/drawing/2017/decorative" val="1"/>
              </a:ext>
            </a:extLst>
          </p:cNvPr>
          <p:cNvSpPr/>
          <p:nvPr/>
        </p:nvSpPr>
        <p:spPr>
          <a:xfrm>
            <a:off x="4109864" y="2664681"/>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3071734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3">
            <a:extLst>
              <a:ext uri="{FF2B5EF4-FFF2-40B4-BE49-F238E27FC236}">
                <a16:creationId xmlns:a16="http://schemas.microsoft.com/office/drawing/2014/main" id="{20512618-3E13-4E2D-A714-3533899CEFA3}"/>
              </a:ext>
            </a:extLst>
          </p:cNvPr>
          <p:cNvSpPr txBox="1">
            <a:spLocks noGrp="1"/>
          </p:cNvSpPr>
          <p:nvPr>
            <p:ph type="title" idx="4294967295"/>
          </p:nvPr>
        </p:nvSpPr>
        <p:spPr>
          <a:xfrm>
            <a:off x="421336" y="184507"/>
            <a:ext cx="11288063"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rgbClr val="5C5B5A"/>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1800" b="1" i="0" u="none" strike="noStrike" kern="1200" cap="none" spc="0" normalizeH="0" baseline="0" noProof="0" dirty="0">
                <a:ln>
                  <a:noFill/>
                </a:ln>
                <a:solidFill>
                  <a:srgbClr val="5C5B5A"/>
                </a:solidFill>
                <a:effectLst/>
                <a:uLnTx/>
                <a:uFillTx/>
                <a:latin typeface="Arial"/>
                <a:ea typeface="+mn-ea"/>
                <a:cs typeface="+mn-cs"/>
              </a:rPr>
              <a:t>Background</a:t>
            </a:r>
          </a:p>
        </p:txBody>
      </p:sp>
      <p:sp>
        <p:nvSpPr>
          <p:cNvPr id="4" name="Text Placeholder 2">
            <a:extLst>
              <a:ext uri="{FF2B5EF4-FFF2-40B4-BE49-F238E27FC236}">
                <a16:creationId xmlns:a16="http://schemas.microsoft.com/office/drawing/2014/main" id="{2F8BFAD0-D6BB-75B4-5B90-46A39CE55BD7}"/>
              </a:ext>
            </a:extLst>
          </p:cNvPr>
          <p:cNvSpPr txBox="1">
            <a:spLocks/>
          </p:cNvSpPr>
          <p:nvPr/>
        </p:nvSpPr>
        <p:spPr>
          <a:xfrm>
            <a:off x="530769" y="885721"/>
            <a:ext cx="11017825" cy="5513508"/>
          </a:xfrm>
          <a:prstGeom prst="rect">
            <a:avLst/>
          </a:prstGeom>
          <a:ln>
            <a:noFill/>
          </a:ln>
        </p:spPr>
        <p:txBody>
          <a:bodyPr lIns="45720" tIns="45720" rIns="45720" bIns="45720" anchor="t">
            <a:noAutofit/>
          </a:bodyPr>
          <a:lstStyle>
            <a:lvl1pPr marL="228600" indent="-228600" algn="l" defTabSz="914400" rtl="0" eaLnBrk="1" latinLnBrk="0" hangingPunct="1">
              <a:lnSpc>
                <a:spcPct val="90000"/>
              </a:lnSpc>
              <a:spcBef>
                <a:spcPts val="1000"/>
              </a:spcBef>
              <a:buFont typeface="Arial"/>
              <a:buChar char="•"/>
              <a:defRPr sz="3600" kern="1200">
                <a:solidFill>
                  <a:srgbClr val="5C5B5A"/>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rgbClr val="5C5B5A"/>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00000"/>
              </a:lnSpc>
              <a:spcBef>
                <a:spcPts val="0"/>
              </a:spcBef>
              <a:spcAft>
                <a:spcPts val="600"/>
              </a:spcAft>
              <a:defRPr/>
            </a:pPr>
            <a:r>
              <a:rPr kumimoji="0" lang="en-GB" sz="1400" b="0" i="0" u="none" strike="noStrike" kern="1200" cap="none" spc="0" normalizeH="0" baseline="0" noProof="0" dirty="0">
                <a:ln>
                  <a:noFill/>
                </a:ln>
                <a:solidFill>
                  <a:srgbClr val="5C5B5A"/>
                </a:solidFill>
                <a:effectLst/>
                <a:uLnTx/>
                <a:uFillTx/>
                <a:latin typeface="Arial" panose="020B0604020202020204"/>
                <a:ea typeface="+mn-ea"/>
                <a:cs typeface="+mn-cs"/>
              </a:rPr>
              <a:t>This report presents summary findings for a quantitative </a:t>
            </a:r>
            <a:r>
              <a:rPr kumimoji="0" lang="en-GB" sz="1400" b="1" i="0" u="none" strike="noStrike" kern="1200" cap="none" spc="0" normalizeH="0" baseline="0" noProof="0" dirty="0">
                <a:ln>
                  <a:noFill/>
                </a:ln>
                <a:solidFill>
                  <a:srgbClr val="009690"/>
                </a:solidFill>
                <a:effectLst/>
                <a:uLnTx/>
                <a:uFillTx/>
                <a:latin typeface="Arial" panose="020B0604020202020204"/>
                <a:ea typeface="+mn-ea"/>
                <a:cs typeface="+mn-cs"/>
              </a:rPr>
              <a:t>survey carried out </a:t>
            </a:r>
            <a:r>
              <a:rPr lang="en-GB" sz="1400" b="1" dirty="0">
                <a:solidFill>
                  <a:srgbClr val="009690"/>
                </a:solidFill>
                <a:latin typeface="Arial" panose="020B0604020202020204"/>
              </a:rPr>
              <a:t>between 8</a:t>
            </a:r>
            <a:r>
              <a:rPr lang="en-GB" sz="1400" b="1" baseline="30000" dirty="0">
                <a:solidFill>
                  <a:srgbClr val="009690"/>
                </a:solidFill>
                <a:latin typeface="Arial" panose="020B0604020202020204"/>
              </a:rPr>
              <a:t>th</a:t>
            </a:r>
            <a:r>
              <a:rPr lang="en-GB" sz="1400" b="1" dirty="0">
                <a:solidFill>
                  <a:srgbClr val="009690"/>
                </a:solidFill>
                <a:latin typeface="Arial" panose="020B0604020202020204"/>
              </a:rPr>
              <a:t> and 22</a:t>
            </a:r>
            <a:r>
              <a:rPr lang="en-GB" sz="1400" b="1" baseline="30000" dirty="0">
                <a:solidFill>
                  <a:srgbClr val="009690"/>
                </a:solidFill>
                <a:latin typeface="Arial" panose="020B0604020202020204"/>
              </a:rPr>
              <a:t>nd</a:t>
            </a:r>
            <a:r>
              <a:rPr lang="en-GB" sz="1400" b="1" dirty="0">
                <a:solidFill>
                  <a:srgbClr val="009690"/>
                </a:solidFill>
                <a:latin typeface="Arial" panose="020B0604020202020204"/>
              </a:rPr>
              <a:t> July </a:t>
            </a:r>
            <a:r>
              <a:rPr kumimoji="0" lang="en-GB" sz="1400" b="1" i="0" u="none" strike="noStrike" kern="1200" cap="none" spc="0" normalizeH="0" baseline="0" noProof="0" dirty="0">
                <a:ln>
                  <a:noFill/>
                </a:ln>
                <a:solidFill>
                  <a:srgbClr val="009690"/>
                </a:solidFill>
                <a:effectLst/>
                <a:uLnTx/>
                <a:uFillTx/>
                <a:latin typeface="Arial" panose="020B0604020202020204"/>
                <a:ea typeface="+mn-ea"/>
                <a:cs typeface="+mn-cs"/>
              </a:rPr>
              <a:t>2024, with a representative sample of </a:t>
            </a:r>
            <a:r>
              <a:rPr lang="en-GB" sz="1400" b="1" dirty="0">
                <a:solidFill>
                  <a:srgbClr val="009690"/>
                </a:solidFill>
                <a:latin typeface="Arial" panose="020B0604020202020204"/>
              </a:rPr>
              <a:t>1,540</a:t>
            </a:r>
            <a:r>
              <a:rPr kumimoji="0" lang="en-GB" sz="1400" b="1" i="0" u="none" strike="noStrike" kern="1200" cap="none" spc="0" normalizeH="0" baseline="0" noProof="0" dirty="0">
                <a:ln>
                  <a:noFill/>
                </a:ln>
                <a:solidFill>
                  <a:srgbClr val="009690"/>
                </a:solidFill>
                <a:effectLst/>
                <a:uLnTx/>
                <a:uFillTx/>
                <a:latin typeface="Arial" panose="020B0604020202020204"/>
                <a:ea typeface="+mn-ea"/>
                <a:cs typeface="+mn-cs"/>
              </a:rPr>
              <a:t> residents</a:t>
            </a:r>
            <a:r>
              <a:rPr kumimoji="0" lang="en-GB" sz="1400" b="0" i="0" u="none" strike="noStrike" kern="1200" cap="none" spc="0" normalizeH="0" baseline="0" noProof="0" dirty="0">
                <a:ln>
                  <a:noFill/>
                </a:ln>
                <a:solidFill>
                  <a:srgbClr val="5C5B5A"/>
                </a:solidFill>
                <a:effectLst/>
                <a:uLnTx/>
                <a:uFillTx/>
                <a:latin typeface="Arial" panose="020B0604020202020204"/>
                <a:ea typeface="+mn-ea"/>
                <a:cs typeface="+mn-cs"/>
              </a:rPr>
              <a:t> from across all ten Greater Manchester local authority areas.</a:t>
            </a:r>
            <a:r>
              <a:rPr lang="en-GB" sz="1400" dirty="0">
                <a:latin typeface="Arial" panose="020B0604020202020204"/>
              </a:rPr>
              <a:t> </a:t>
            </a:r>
            <a:endParaRPr lang="en-GB" sz="1400" b="0" i="0" u="none" strike="noStrike" kern="1200" cap="none" spc="0" normalizeH="0" baseline="0" noProof="0" dirty="0">
              <a:ln>
                <a:noFill/>
              </a:ln>
              <a:solidFill>
                <a:srgbClr val="5C5B5A"/>
              </a:solidFill>
              <a:effectLst/>
              <a:uLnTx/>
              <a:uFillTx/>
              <a:latin typeface="Arial" panose="020B0604020202020204"/>
              <a:cs typeface="Arial" panose="020B0604020202020204"/>
            </a:endParaRPr>
          </a:p>
          <a:p>
            <a:pPr>
              <a:lnSpc>
                <a:spcPct val="100000"/>
              </a:lnSpc>
              <a:spcBef>
                <a:spcPts val="0"/>
              </a:spcBef>
              <a:spcAft>
                <a:spcPts val="600"/>
              </a:spcAft>
              <a:defRPr/>
            </a:pPr>
            <a:r>
              <a:rPr lang="en-GB" sz="1400" dirty="0">
                <a:latin typeface="Arial" panose="020B0604020202020204"/>
                <a:cs typeface="Arial"/>
              </a:rPr>
              <a:t>The report is divided into themed sections, providing an overview into </a:t>
            </a:r>
            <a:r>
              <a:rPr lang="en-GB" sz="1400" b="1" dirty="0">
                <a:solidFill>
                  <a:srgbClr val="009690"/>
                </a:solidFill>
                <a:latin typeface="Arial" panose="020B0604020202020204"/>
                <a:cs typeface="Arial"/>
              </a:rPr>
              <a:t>respondents’ feelings and behaviours around </a:t>
            </a:r>
            <a:r>
              <a:rPr lang="en-GB" sz="1400" b="1" dirty="0">
                <a:solidFill>
                  <a:srgbClr val="009690"/>
                </a:solidFill>
                <a:latin typeface="Arial" panose="020B0604020202020204"/>
                <a:cs typeface="Arial"/>
                <a:hlinkClick r:id="rId4" action="ppaction://hlinksldjump">
                  <a:extLst>
                    <a:ext uri="{A12FA001-AC4F-418D-AE19-62706E023703}">
                      <ahyp:hlinkClr xmlns:ahyp="http://schemas.microsoft.com/office/drawing/2018/hyperlinkcolor" val="tx"/>
                    </a:ext>
                  </a:extLst>
                </a:hlinkClick>
              </a:rPr>
              <a:t>personal health and wellbeing</a:t>
            </a:r>
            <a:r>
              <a:rPr lang="en-GB" sz="1400" b="1" dirty="0">
                <a:solidFill>
                  <a:srgbClr val="009690"/>
                </a:solidFill>
                <a:latin typeface="Arial" panose="020B0604020202020204"/>
                <a:cs typeface="Arial"/>
              </a:rPr>
              <a:t>, </a:t>
            </a:r>
            <a:r>
              <a:rPr lang="en-GB" sz="1400" b="1" dirty="0">
                <a:solidFill>
                  <a:srgbClr val="009690"/>
                </a:solidFill>
                <a:latin typeface="Arial" panose="020B0604020202020204"/>
                <a:cs typeface="Arial"/>
                <a:hlinkClick r:id="rId5" action="ppaction://hlinksldjump">
                  <a:extLst>
                    <a:ext uri="{A12FA001-AC4F-418D-AE19-62706E023703}">
                      <ahyp:hlinkClr xmlns:ahyp="http://schemas.microsoft.com/office/drawing/2018/hyperlinkcolor" val="tx"/>
                    </a:ext>
                  </a:extLst>
                </a:hlinkClick>
              </a:rPr>
              <a:t>poverty proofing and access to health and social care services</a:t>
            </a:r>
            <a:r>
              <a:rPr lang="en-GB" sz="1400" b="1" dirty="0">
                <a:solidFill>
                  <a:srgbClr val="009690"/>
                </a:solidFill>
                <a:latin typeface="Arial" panose="020B0604020202020204"/>
                <a:cs typeface="Arial"/>
              </a:rPr>
              <a:t>, </a:t>
            </a:r>
            <a:r>
              <a:rPr lang="en-GB" sz="1400" b="1" dirty="0">
                <a:solidFill>
                  <a:srgbClr val="009690"/>
                </a:solidFill>
                <a:latin typeface="Arial" panose="020B0604020202020204"/>
                <a:cs typeface="Arial"/>
                <a:hlinkClick r:id="rId6" action="ppaction://hlinksldjump">
                  <a:extLst>
                    <a:ext uri="{A12FA001-AC4F-418D-AE19-62706E023703}">
                      <ahyp:hlinkClr xmlns:ahyp="http://schemas.microsoft.com/office/drawing/2018/hyperlinkcolor" val="tx"/>
                    </a:ext>
                  </a:extLst>
                </a:hlinkClick>
              </a:rPr>
              <a:t>satisfaction with the local area</a:t>
            </a:r>
            <a:r>
              <a:rPr lang="en-GB" sz="1400" b="1" dirty="0">
                <a:solidFill>
                  <a:srgbClr val="009690"/>
                </a:solidFill>
                <a:latin typeface="Arial" panose="020B0604020202020204"/>
                <a:cs typeface="Arial"/>
              </a:rPr>
              <a:t>, </a:t>
            </a:r>
            <a:r>
              <a:rPr lang="en-GB" sz="1400" b="1" dirty="0">
                <a:solidFill>
                  <a:srgbClr val="009690"/>
                </a:solidFill>
                <a:latin typeface="Arial" panose="020B0604020202020204"/>
                <a:cs typeface="Arial"/>
                <a:hlinkClick r:id="rId7" action="ppaction://hlinksldjump">
                  <a:extLst>
                    <a:ext uri="{A12FA001-AC4F-418D-AE19-62706E023703}">
                      <ahyp:hlinkClr xmlns:ahyp="http://schemas.microsoft.com/office/drawing/2018/hyperlinkcolor" val="tx"/>
                    </a:ext>
                  </a:extLst>
                </a:hlinkClick>
              </a:rPr>
              <a:t>cost of living </a:t>
            </a:r>
            <a:r>
              <a:rPr lang="en-GB" sz="1400" b="1" dirty="0">
                <a:solidFill>
                  <a:srgbClr val="009690"/>
                </a:solidFill>
                <a:latin typeface="Arial" panose="020B0604020202020204"/>
                <a:cs typeface="Arial"/>
              </a:rPr>
              <a:t>and </a:t>
            </a:r>
            <a:r>
              <a:rPr lang="en-GB" sz="1400" b="1" dirty="0">
                <a:solidFill>
                  <a:srgbClr val="009690"/>
                </a:solidFill>
                <a:latin typeface="Arial" panose="020B0604020202020204"/>
                <a:cs typeface="Arial"/>
                <a:hlinkClick r:id="rId8" action="ppaction://hlinksldjump">
                  <a:extLst>
                    <a:ext uri="{A12FA001-AC4F-418D-AE19-62706E023703}">
                      <ahyp:hlinkClr xmlns:ahyp="http://schemas.microsoft.com/office/drawing/2018/hyperlinkcolor" val="tx"/>
                    </a:ext>
                  </a:extLst>
                </a:hlinkClick>
              </a:rPr>
              <a:t>digital access</a:t>
            </a:r>
            <a:r>
              <a:rPr lang="en-GB" sz="1400" dirty="0">
                <a:latin typeface="Arial" panose="020B0604020202020204"/>
                <a:cs typeface="Arial"/>
              </a:rPr>
              <a:t>.</a:t>
            </a:r>
            <a:endParaRPr lang="en-GB" sz="1400" dirty="0">
              <a:latin typeface="Arial" panose="020B0604020202020204"/>
            </a:endParaRPr>
          </a:p>
          <a:p>
            <a:pPr>
              <a:lnSpc>
                <a:spcPct val="100000"/>
              </a:lnSpc>
              <a:spcBef>
                <a:spcPts val="0"/>
              </a:spcBef>
              <a:spcAft>
                <a:spcPts val="600"/>
              </a:spcAft>
              <a:defRPr/>
            </a:pPr>
            <a:r>
              <a:rPr kumimoji="0" lang="en-GB" sz="1400" b="0" i="0" u="none" strike="noStrike" kern="1200" cap="none" spc="0" normalizeH="0" baseline="0" noProof="0" dirty="0">
                <a:ln>
                  <a:noFill/>
                </a:ln>
                <a:solidFill>
                  <a:srgbClr val="5C5B5A"/>
                </a:solidFill>
                <a:effectLst/>
                <a:uLnTx/>
                <a:uFillTx/>
                <a:latin typeface="Arial" panose="020B0604020202020204"/>
                <a:ea typeface="+mn-ea"/>
                <a:cs typeface="+mn-cs"/>
              </a:rPr>
              <a:t>Data from </a:t>
            </a:r>
            <a:r>
              <a:rPr lang="en-GB" sz="1400" dirty="0">
                <a:latin typeface="Arial" panose="020B0604020202020204"/>
              </a:rPr>
              <a:t>July </a:t>
            </a:r>
            <a:r>
              <a:rPr kumimoji="0" lang="en-GB" sz="1400" b="0" i="0" u="none" strike="noStrike" kern="1200" cap="none" spc="0" normalizeH="0" baseline="0" noProof="0" dirty="0">
                <a:ln>
                  <a:noFill/>
                </a:ln>
                <a:solidFill>
                  <a:srgbClr val="5C5B5A"/>
                </a:solidFill>
                <a:effectLst/>
                <a:uLnTx/>
                <a:uFillTx/>
                <a:latin typeface="Arial" panose="020B0604020202020204"/>
                <a:ea typeface="+mn-ea"/>
                <a:cs typeface="+mn-cs"/>
              </a:rPr>
              <a:t>2024 (survey 13) is presented alongside that from similar Greater Manchester resident surveys undertaken in May (survey 12) </a:t>
            </a:r>
            <a:r>
              <a:rPr lang="en-GB" sz="1400" dirty="0">
                <a:latin typeface="Arial" panose="020B0604020202020204"/>
              </a:rPr>
              <a:t>and </a:t>
            </a:r>
            <a:r>
              <a:rPr kumimoji="0" lang="en-GB" sz="1400" b="0" i="0" u="none" strike="noStrike" kern="1200" cap="none" spc="0" normalizeH="0" baseline="0" noProof="0" dirty="0">
                <a:ln>
                  <a:noFill/>
                </a:ln>
                <a:solidFill>
                  <a:srgbClr val="5C5B5A"/>
                </a:solidFill>
                <a:effectLst/>
                <a:uLnTx/>
                <a:uFillTx/>
                <a:latin typeface="Arial" panose="020B0604020202020204"/>
                <a:ea typeface="+mn-ea"/>
                <a:cs typeface="+mn-cs"/>
              </a:rPr>
              <a:t>February 2024 (survey 11).</a:t>
            </a:r>
            <a:r>
              <a:rPr lang="en-GB" sz="1400" dirty="0">
                <a:latin typeface="Arial" panose="020B0604020202020204"/>
              </a:rPr>
              <a:t> </a:t>
            </a:r>
            <a:r>
              <a:rPr kumimoji="0" lang="en-GB" sz="1400" b="0" i="0" u="none" strike="noStrike" kern="1200" cap="none" spc="0" normalizeH="0" baseline="0" noProof="0" dirty="0">
                <a:ln>
                  <a:noFill/>
                </a:ln>
                <a:solidFill>
                  <a:srgbClr val="5C5B5A"/>
                </a:solidFill>
                <a:effectLst/>
                <a:uLnTx/>
                <a:uFillTx/>
                <a:latin typeface="Arial" panose="020B0604020202020204"/>
                <a:ea typeface="+mn-ea"/>
                <a:cs typeface="+mn-cs"/>
              </a:rPr>
              <a:t>The following approaches have been used, </a:t>
            </a:r>
            <a:r>
              <a:rPr lang="en-GB" sz="1400" dirty="0">
                <a:latin typeface="Arial" panose="020B0604020202020204"/>
              </a:rPr>
              <a:t>identified as</a:t>
            </a:r>
            <a:r>
              <a:rPr kumimoji="0" lang="en-GB" sz="1400" b="0" i="0" u="none" strike="noStrike" kern="1200" cap="none" spc="0" normalizeH="0" baseline="0" noProof="0" dirty="0">
                <a:ln>
                  <a:noFill/>
                </a:ln>
                <a:solidFill>
                  <a:srgbClr val="5C5B5A"/>
                </a:solidFill>
                <a:effectLst/>
                <a:uLnTx/>
                <a:uFillTx/>
                <a:latin typeface="Arial" panose="020B0604020202020204"/>
                <a:ea typeface="+mn-ea"/>
                <a:cs typeface="+mn-cs"/>
              </a:rPr>
              <a:t> most appropriate for the datasets in each theme:</a:t>
            </a:r>
            <a:endParaRPr lang="en-GB" sz="1400" b="0" i="0" u="none" strike="noStrike" kern="1200" cap="none" spc="0" normalizeH="0" baseline="0" noProof="0" dirty="0">
              <a:ln>
                <a:noFill/>
              </a:ln>
              <a:solidFill>
                <a:srgbClr val="5C5B5A"/>
              </a:solidFill>
              <a:effectLst/>
              <a:uLnTx/>
              <a:uFillTx/>
              <a:latin typeface="Arial" panose="020B0604020202020204"/>
              <a:cs typeface="Arial"/>
            </a:endParaRPr>
          </a:p>
          <a:p>
            <a:pPr lvl="1">
              <a:lnSpc>
                <a:spcPct val="100000"/>
              </a:lnSpc>
              <a:spcBef>
                <a:spcPts val="0"/>
              </a:spcBef>
              <a:spcAft>
                <a:spcPts val="600"/>
              </a:spcAft>
              <a:defRPr/>
            </a:pPr>
            <a:r>
              <a:rPr lang="en-GB" sz="1400" dirty="0">
                <a:latin typeface="Arial" panose="020B0604020202020204"/>
              </a:rPr>
              <a:t>health and wellbeing – data from individual surveys is shown separately</a:t>
            </a:r>
            <a:endParaRPr lang="en-GB" sz="1400" b="0" i="0" u="none" strike="noStrike" kern="1200" cap="none" spc="0" normalizeH="0" baseline="0" noProof="0" dirty="0">
              <a:ln>
                <a:noFill/>
              </a:ln>
              <a:solidFill>
                <a:srgbClr val="5C5B5A"/>
              </a:solidFill>
              <a:effectLst/>
              <a:uLnTx/>
              <a:uFillTx/>
              <a:latin typeface="Arial" panose="020B0604020202020204"/>
              <a:cs typeface="Arial"/>
            </a:endParaRPr>
          </a:p>
          <a:p>
            <a:pPr lvl="1">
              <a:lnSpc>
                <a:spcPct val="100000"/>
              </a:lnSpc>
              <a:spcBef>
                <a:spcPts val="0"/>
              </a:spcBef>
              <a:spcAft>
                <a:spcPts val="600"/>
              </a:spcAft>
              <a:defRPr/>
            </a:pPr>
            <a:r>
              <a:rPr kumimoji="0" lang="en-GB" sz="1400" b="0" i="0" u="none" strike="noStrike" kern="1200" cap="none" spc="0" normalizeH="0" baseline="0" noProof="0" dirty="0">
                <a:ln>
                  <a:noFill/>
                </a:ln>
                <a:solidFill>
                  <a:srgbClr val="5C5B5A"/>
                </a:solidFill>
                <a:effectLst/>
                <a:uLnTx/>
                <a:uFillTx/>
                <a:latin typeface="Arial" panose="020B0604020202020204"/>
                <a:ea typeface="+mn-ea"/>
                <a:cs typeface="+mn-cs"/>
              </a:rPr>
              <a:t>poverty proofing and </a:t>
            </a:r>
            <a:r>
              <a:rPr lang="en-GB" sz="1400" dirty="0">
                <a:latin typeface="Arial" panose="020B0604020202020204"/>
              </a:rPr>
              <a:t>access to health and social care services</a:t>
            </a:r>
            <a:r>
              <a:rPr kumimoji="0" lang="en-GB" sz="1400" b="0" i="0" u="none" strike="noStrike" kern="1200" cap="none" spc="0" normalizeH="0" baseline="0" noProof="0" dirty="0">
                <a:ln>
                  <a:noFill/>
                </a:ln>
                <a:solidFill>
                  <a:srgbClr val="5C5B5A"/>
                </a:solidFill>
                <a:effectLst/>
                <a:uLnTx/>
                <a:uFillTx/>
                <a:latin typeface="Arial" panose="020B0604020202020204"/>
                <a:ea typeface="+mn-ea"/>
                <a:cs typeface="+mn-cs"/>
              </a:rPr>
              <a:t> </a:t>
            </a:r>
            <a:r>
              <a:rPr lang="en-GB" sz="1400" dirty="0">
                <a:latin typeface="Arial" panose="020B0604020202020204"/>
              </a:rPr>
              <a:t>– data from individual surveys is shown separately</a:t>
            </a:r>
            <a:endParaRPr lang="en-GB" sz="1400" b="0" i="0" u="none" strike="noStrike" kern="1200" cap="none" spc="0" normalizeH="0" baseline="0" noProof="0" dirty="0">
              <a:ln>
                <a:noFill/>
              </a:ln>
              <a:solidFill>
                <a:srgbClr val="5C5B5A"/>
              </a:solidFill>
              <a:effectLst/>
              <a:uLnTx/>
              <a:uFillTx/>
              <a:latin typeface="Arial" panose="020B0604020202020204"/>
              <a:cs typeface="Arial"/>
            </a:endParaRPr>
          </a:p>
          <a:p>
            <a:pPr lvl="1">
              <a:lnSpc>
                <a:spcPct val="100000"/>
              </a:lnSpc>
              <a:spcBef>
                <a:spcPts val="0"/>
              </a:spcBef>
              <a:spcAft>
                <a:spcPts val="600"/>
              </a:spcAft>
              <a:defRPr/>
            </a:pPr>
            <a:r>
              <a:rPr lang="en-GB" sz="1400" dirty="0">
                <a:latin typeface="Arial" panose="020B0604020202020204"/>
              </a:rPr>
              <a:t>local area – data from individual surveys is shown separately, except when commenting on trends for specific sub-groups or districts</a:t>
            </a:r>
            <a:endParaRPr lang="en-GB" sz="1400" dirty="0">
              <a:latin typeface="Arial" panose="020B0604020202020204"/>
              <a:cs typeface="Arial"/>
            </a:endParaRPr>
          </a:p>
          <a:p>
            <a:pPr lvl="1">
              <a:lnSpc>
                <a:spcPct val="100000"/>
              </a:lnSpc>
              <a:spcBef>
                <a:spcPts val="0"/>
              </a:spcBef>
              <a:spcAft>
                <a:spcPts val="600"/>
              </a:spcAft>
              <a:defRPr/>
            </a:pPr>
            <a:r>
              <a:rPr kumimoji="0" lang="en-GB" sz="1400" b="0" i="0" u="none" strike="noStrike" kern="1200" cap="none" spc="0" normalizeH="0" baseline="0" noProof="0" dirty="0">
                <a:ln>
                  <a:noFill/>
                </a:ln>
                <a:solidFill>
                  <a:srgbClr val="5C5B5A"/>
                </a:solidFill>
                <a:effectLst/>
                <a:uLnTx/>
                <a:uFillTx/>
                <a:latin typeface="Arial" panose="020B0604020202020204"/>
                <a:ea typeface="+mn-ea"/>
                <a:cs typeface="+mn-cs"/>
              </a:rPr>
              <a:t>cost of living –</a:t>
            </a:r>
            <a:r>
              <a:rPr lang="en-GB" sz="1400" dirty="0">
                <a:latin typeface="Arial" panose="020B0604020202020204"/>
              </a:rPr>
              <a:t> data from individual surveys is shown separately</a:t>
            </a:r>
            <a:endParaRPr lang="en-GB" sz="1400" dirty="0">
              <a:latin typeface="Arial" panose="020B0604020202020204"/>
              <a:cs typeface="Arial"/>
            </a:endParaRPr>
          </a:p>
          <a:p>
            <a:pPr lvl="1">
              <a:lnSpc>
                <a:spcPct val="100000"/>
              </a:lnSpc>
              <a:spcBef>
                <a:spcPts val="0"/>
              </a:spcBef>
              <a:spcAft>
                <a:spcPts val="600"/>
              </a:spcAft>
              <a:defRPr/>
            </a:pPr>
            <a:r>
              <a:rPr kumimoji="0" lang="en-GB" sz="1400" b="0" i="0" u="none" strike="noStrike" kern="1200" cap="none" spc="0" normalizeH="0" baseline="0" noProof="0" dirty="0">
                <a:ln>
                  <a:noFill/>
                </a:ln>
                <a:solidFill>
                  <a:srgbClr val="5C5B5A"/>
                </a:solidFill>
                <a:effectLst/>
                <a:uLnTx/>
                <a:uFillTx/>
                <a:latin typeface="Arial" panose="020B0604020202020204"/>
                <a:ea typeface="+mn-ea"/>
                <a:cs typeface="+mn-cs"/>
              </a:rPr>
              <a:t>digital inclusion – merged data for surveys </a:t>
            </a:r>
            <a:r>
              <a:rPr lang="en-GB" sz="1400" dirty="0">
                <a:latin typeface="Arial" panose="020B0604020202020204"/>
              </a:rPr>
              <a:t>11, 12 and13 is</a:t>
            </a:r>
            <a:r>
              <a:rPr kumimoji="0" lang="en-GB" sz="1400" b="0" i="0" u="none" strike="noStrike" kern="1200" cap="none" spc="0" normalizeH="0" baseline="0" noProof="0" dirty="0">
                <a:ln>
                  <a:noFill/>
                </a:ln>
                <a:solidFill>
                  <a:srgbClr val="5C5B5A"/>
                </a:solidFill>
                <a:effectLst/>
                <a:uLnTx/>
                <a:uFillTx/>
                <a:latin typeface="Arial" panose="020B0604020202020204"/>
                <a:ea typeface="+mn-ea"/>
                <a:cs typeface="+mn-cs"/>
              </a:rPr>
              <a:t> used, drawing on telephone (1</a:t>
            </a:r>
            <a:r>
              <a:rPr lang="en-GB" sz="1400" dirty="0">
                <a:latin typeface="Arial" panose="020B0604020202020204"/>
              </a:rPr>
              <a:t>1) and face-to-face (surveys 12 and 13) responses</a:t>
            </a:r>
            <a:r>
              <a:rPr kumimoji="0" lang="en-GB" sz="1400" b="0" i="0" u="none" strike="noStrike" kern="1200" cap="none" spc="0" normalizeH="0" baseline="0" noProof="0" dirty="0">
                <a:ln>
                  <a:noFill/>
                </a:ln>
                <a:solidFill>
                  <a:srgbClr val="5C5B5A"/>
                </a:solidFill>
                <a:effectLst/>
                <a:uLnTx/>
                <a:uFillTx/>
                <a:latin typeface="Arial" panose="020B0604020202020204"/>
                <a:ea typeface="+mn-ea"/>
                <a:cs typeface="+mn-cs"/>
              </a:rPr>
              <a:t> only</a:t>
            </a:r>
            <a:r>
              <a:rPr lang="en-GB" sz="1400" dirty="0">
                <a:latin typeface="Arial" panose="020B0604020202020204"/>
              </a:rPr>
              <a:t> </a:t>
            </a:r>
            <a:endParaRPr lang="en-GB" sz="1400" b="0" i="0" u="none" strike="noStrike" kern="1200" cap="none" spc="0" normalizeH="0" baseline="0" noProof="0" dirty="0">
              <a:ln>
                <a:noFill/>
              </a:ln>
              <a:solidFill>
                <a:srgbClr val="5C5B5A"/>
              </a:solidFill>
              <a:effectLst/>
              <a:uLnTx/>
              <a:uFillTx/>
              <a:latin typeface="Arial" panose="020B0604020202020204"/>
              <a:cs typeface="Arial"/>
            </a:endParaRPr>
          </a:p>
          <a:p>
            <a:pPr>
              <a:lnSpc>
                <a:spcPct val="100000"/>
              </a:lnSpc>
              <a:spcBef>
                <a:spcPts val="0"/>
              </a:spcBef>
              <a:spcAft>
                <a:spcPts val="600"/>
              </a:spcAft>
              <a:defRPr/>
            </a:pPr>
            <a:r>
              <a:rPr lang="en-GB" sz="1400" dirty="0">
                <a:latin typeface="Arial" panose="020B0604020202020204"/>
                <a:cs typeface="Arial"/>
              </a:rPr>
              <a:t>To provide a national comparison, where available, </a:t>
            </a:r>
            <a:r>
              <a:rPr lang="en-GB" sz="1400" b="1" dirty="0">
                <a:solidFill>
                  <a:srgbClr val="009690"/>
                </a:solidFill>
                <a:latin typeface="Arial" panose="020B0604020202020204"/>
                <a:cs typeface="Arial"/>
              </a:rPr>
              <a:t>Greater Manchester findings are presented alongside the most recent benchmarking data from relevant national surveys</a:t>
            </a:r>
            <a:r>
              <a:rPr lang="en-GB" sz="1400" dirty="0">
                <a:latin typeface="Arial" panose="020B0604020202020204"/>
                <a:cs typeface="Arial"/>
              </a:rPr>
              <a:t> – for example, published figures from the Office for National Statistics (ONS) and the Department for Culture Media and Sport (DCMS).</a:t>
            </a:r>
            <a:endParaRPr lang="en-GB" sz="1400" dirty="0">
              <a:latin typeface="Arial" panose="020B0604020202020204"/>
            </a:endParaRPr>
          </a:p>
          <a:p>
            <a:pPr marL="228600" marR="0" lvl="0" indent="-228600" algn="l" defTabSz="914400">
              <a:lnSpc>
                <a:spcPct val="100000"/>
              </a:lnSpc>
              <a:spcBef>
                <a:spcPts val="0"/>
              </a:spcBef>
              <a:spcAft>
                <a:spcPts val="600"/>
              </a:spcAft>
              <a:buClrTx/>
              <a:buSzTx/>
              <a:buFont typeface="Arial"/>
              <a:buChar char="•"/>
              <a:tabLst/>
              <a:defRPr/>
            </a:pPr>
            <a:r>
              <a:rPr kumimoji="0" lang="en-GB" sz="1400" b="0" i="0" u="none" strike="noStrike" kern="1200" cap="none" spc="0" normalizeH="0" baseline="0" noProof="0" dirty="0">
                <a:ln>
                  <a:noFill/>
                </a:ln>
                <a:solidFill>
                  <a:srgbClr val="5C5B5A"/>
                </a:solidFill>
                <a:effectLst/>
                <a:uLnTx/>
                <a:uFillTx/>
                <a:latin typeface="Arial" panose="020B0604020202020204"/>
                <a:ea typeface="+mn-ea"/>
                <a:cs typeface="+mn-cs"/>
              </a:rPr>
              <a:t>These surveys are intended to provide regular ongoing insights for Greater Manchester organisations and partners to help inform how and where to target support, communications / engagement activities and resources to improve the lives of Greater Manchester residents.</a:t>
            </a:r>
            <a:endParaRPr lang="en-GB" sz="1400" b="0" i="0" u="none" strike="noStrike" kern="1200" cap="none" spc="0" normalizeH="0" baseline="0" noProof="0" dirty="0">
              <a:ln>
                <a:noFill/>
              </a:ln>
              <a:solidFill>
                <a:srgbClr val="5C5B5A"/>
              </a:solidFill>
              <a:effectLst/>
              <a:uLnTx/>
              <a:uFillTx/>
              <a:latin typeface="Arial" panose="020B0604020202020204"/>
              <a:cs typeface="Arial"/>
            </a:endParaRPr>
          </a:p>
          <a:p>
            <a:pPr marL="0" marR="0" lvl="0" indent="0" algn="l" defTabSz="914400" rtl="0" eaLnBrk="1" fontAlgn="auto" latinLnBrk="0" hangingPunct="1">
              <a:lnSpc>
                <a:spcPct val="90000"/>
              </a:lnSpc>
              <a:spcBef>
                <a:spcPts val="1000"/>
              </a:spcBef>
              <a:spcAft>
                <a:spcPts val="0"/>
              </a:spcAft>
              <a:buClrTx/>
              <a:buSzTx/>
              <a:buNone/>
              <a:tabLst/>
              <a:defRPr/>
            </a:pPr>
            <a:endParaRPr lang="en-GB" sz="1400" b="0" i="0" u="none" strike="noStrike" kern="1200" cap="none" spc="0" normalizeH="0" baseline="0" noProof="0" dirty="0">
              <a:ln>
                <a:noFill/>
              </a:ln>
              <a:solidFill>
                <a:srgbClr val="5C5B5A"/>
              </a:solidFill>
              <a:effectLst/>
              <a:uLnTx/>
              <a:uFillTx/>
              <a:latin typeface="Arial" panose="020B0604020202020204"/>
              <a:cs typeface="Arial"/>
            </a:endParaRPr>
          </a:p>
        </p:txBody>
      </p:sp>
      <p:sp>
        <p:nvSpPr>
          <p:cNvPr id="6" name="Slide Number Placeholder 4">
            <a:extLst>
              <a:ext uri="{FF2B5EF4-FFF2-40B4-BE49-F238E27FC236}">
                <a16:creationId xmlns:a16="http://schemas.microsoft.com/office/drawing/2014/main" id="{02F6667E-0ED3-42DD-8AED-A92F5D04128C}"/>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34679001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BC750069-C2D3-A72E-E5FF-ED8884158649}"/>
              </a:ext>
            </a:extLst>
          </p:cNvPr>
          <p:cNvSpPr txBox="1">
            <a:spLocks noGrp="1"/>
          </p:cNvSpPr>
          <p:nvPr>
            <p:ph type="title" idx="4294967295"/>
          </p:nvPr>
        </p:nvSpPr>
        <p:spPr>
          <a:xfrm>
            <a:off x="265324" y="162248"/>
            <a:ext cx="11319356" cy="9233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00000"/>
              </a:lnSpc>
              <a:spcBef>
                <a:spcPts val="0"/>
              </a:spcBef>
              <a:defRPr/>
            </a:pPr>
            <a:r>
              <a:rPr lang="en-GB" sz="1800" b="1" dirty="0">
                <a:solidFill>
                  <a:schemeClr val="tx1">
                    <a:lumMod val="65000"/>
                    <a:lumOff val="35000"/>
                  </a:schemeClr>
                </a:solidFill>
                <a:latin typeface="Arial"/>
                <a:ea typeface="+mn-ea"/>
                <a:cs typeface="+mn-cs"/>
              </a:rPr>
              <a:t>Respondents are significantly less likely to be satisfied with </a:t>
            </a:r>
            <a:r>
              <a:rPr lang="en-GB" sz="1800" b="1" dirty="0">
                <a:solidFill>
                  <a:srgbClr val="009690"/>
                </a:solidFill>
                <a:latin typeface="Arial"/>
                <a:ea typeface="+mn-ea"/>
                <a:cs typeface="+mn-cs"/>
              </a:rPr>
              <a:t>local services and amenities </a:t>
            </a:r>
            <a:r>
              <a:rPr lang="en-GB" sz="1800" b="1" dirty="0">
                <a:solidFill>
                  <a:schemeClr val="tx1">
                    <a:lumMod val="65000"/>
                    <a:lumOff val="35000"/>
                  </a:schemeClr>
                </a:solidFill>
                <a:latin typeface="Arial"/>
                <a:ea typeface="+mn-ea"/>
                <a:cs typeface="+mn-cs"/>
              </a:rPr>
              <a:t>and slightly less likely to be satisfied with </a:t>
            </a:r>
            <a:r>
              <a:rPr lang="en-GB" sz="1800" b="1" dirty="0">
                <a:solidFill>
                  <a:srgbClr val="009690"/>
                </a:solidFill>
                <a:latin typeface="Arial"/>
                <a:ea typeface="+mn-ea"/>
                <a:cs typeface="+mn-cs"/>
              </a:rPr>
              <a:t>parks and other green spaces, and their nearest town centres</a:t>
            </a:r>
            <a:r>
              <a:rPr lang="en-GB" sz="1800" b="1" dirty="0">
                <a:solidFill>
                  <a:schemeClr val="tx1">
                    <a:lumMod val="65000"/>
                    <a:lumOff val="35000"/>
                  </a:schemeClr>
                </a:solidFill>
                <a:latin typeface="Arial"/>
                <a:ea typeface="+mn-ea"/>
                <a:cs typeface="+mn-cs"/>
              </a:rPr>
              <a:t> than they were in May</a:t>
            </a:r>
            <a:endParaRPr lang="en-US" sz="1800" b="0" i="0" u="none" strike="noStrike" kern="1200" cap="none" spc="0" normalizeH="0" baseline="0" noProof="0" dirty="0">
              <a:ln>
                <a:noFill/>
              </a:ln>
              <a:solidFill>
                <a:schemeClr val="tx1">
                  <a:lumMod val="65000"/>
                  <a:lumOff val="35000"/>
                </a:schemeClr>
              </a:solidFill>
              <a:effectLst/>
              <a:uLnTx/>
              <a:uFillTx/>
              <a:latin typeface="+mn-lt"/>
              <a:ea typeface="Calibri" panose="020F0502020204030204"/>
              <a:cs typeface="Calibri" panose="020F0502020204030204"/>
            </a:endParaRPr>
          </a:p>
        </p:txBody>
      </p:sp>
      <p:graphicFrame>
        <p:nvGraphicFramePr>
          <p:cNvPr id="4" name="Chart 3" descr="Stacked vertical bar charts showing the extent of satisfaction with certain aspects of local areas, including parks and other green spaces (74%), local services and amenities (63%), your nearest town centre (57%) ">
            <a:extLst>
              <a:ext uri="{FF2B5EF4-FFF2-40B4-BE49-F238E27FC236}">
                <a16:creationId xmlns:a16="http://schemas.microsoft.com/office/drawing/2014/main" id="{5C15CF79-5723-7F96-FF7B-4B6BAA71F806}"/>
              </a:ext>
            </a:extLst>
          </p:cNvPr>
          <p:cNvGraphicFramePr/>
          <p:nvPr>
            <p:extLst>
              <p:ext uri="{D42A27DB-BD31-4B8C-83A1-F6EECF244321}">
                <p14:modId xmlns:p14="http://schemas.microsoft.com/office/powerpoint/2010/main" val="164002009"/>
              </p:ext>
            </p:extLst>
          </p:nvPr>
        </p:nvGraphicFramePr>
        <p:xfrm>
          <a:off x="123826" y="1875448"/>
          <a:ext cx="11858624" cy="4276570"/>
        </p:xfrm>
        <a:graphic>
          <a:graphicData uri="http://schemas.openxmlformats.org/drawingml/2006/chart">
            <c:chart xmlns:c="http://schemas.openxmlformats.org/drawingml/2006/chart" xmlns:r="http://schemas.openxmlformats.org/officeDocument/2006/relationships" r:id="rId3"/>
          </a:graphicData>
        </a:graphic>
      </p:graphicFrame>
      <p:sp>
        <p:nvSpPr>
          <p:cNvPr id="19" name="TextBox 18">
            <a:extLst>
              <a:ext uri="{FF2B5EF4-FFF2-40B4-BE49-F238E27FC236}">
                <a16:creationId xmlns:a16="http://schemas.microsoft.com/office/drawing/2014/main" id="{602CF753-9ADF-4D9A-BD3D-B3C4575B7CA0}"/>
              </a:ext>
              <a:ext uri="{C183D7F6-B498-43B3-948B-1728B52AA6E4}">
                <adec:decorative xmlns:adec="http://schemas.microsoft.com/office/drawing/2017/decorative" val="1"/>
              </a:ext>
            </a:extLst>
          </p:cNvPr>
          <p:cNvSpPr txBox="1"/>
          <p:nvPr/>
        </p:nvSpPr>
        <p:spPr>
          <a:xfrm>
            <a:off x="3083998" y="2593153"/>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chemeClr val="bg1"/>
                </a:solidFill>
                <a:effectLst/>
                <a:uLnTx/>
                <a:uFillTx/>
                <a:latin typeface="Arial" panose="020B0604020202020204"/>
                <a:ea typeface="+mn-ea"/>
                <a:cs typeface="+mn-cs"/>
              </a:rPr>
              <a:t>(-1pp)</a:t>
            </a:r>
          </a:p>
        </p:txBody>
      </p:sp>
      <p:sp>
        <p:nvSpPr>
          <p:cNvPr id="20" name="TextBox 19">
            <a:extLst>
              <a:ext uri="{FF2B5EF4-FFF2-40B4-BE49-F238E27FC236}">
                <a16:creationId xmlns:a16="http://schemas.microsoft.com/office/drawing/2014/main" id="{D3CBC84A-AF5D-4838-BA4E-6B118422C35C}"/>
              </a:ext>
              <a:ext uri="{C183D7F6-B498-43B3-948B-1728B52AA6E4}">
                <adec:decorative xmlns:adec="http://schemas.microsoft.com/office/drawing/2017/decorative" val="1"/>
              </a:ext>
            </a:extLst>
          </p:cNvPr>
          <p:cNvSpPr txBox="1"/>
          <p:nvPr/>
        </p:nvSpPr>
        <p:spPr>
          <a:xfrm>
            <a:off x="3055023" y="3752123"/>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rgbClr val="5C5B5A"/>
                </a:solidFill>
                <a:latin typeface="Arial" panose="020B0604020202020204"/>
              </a:rPr>
              <a:t>(-1</a:t>
            </a:r>
            <a:r>
              <a:rPr kumimoji="0" lang="en-GB" sz="1100" b="0" i="0" u="none" strike="noStrike" kern="1200" cap="none" spc="0" normalizeH="0" baseline="0" noProof="0" dirty="0">
                <a:ln>
                  <a:noFill/>
                </a:ln>
                <a:solidFill>
                  <a:srgbClr val="5C5B5A"/>
                </a:solidFill>
                <a:effectLst/>
                <a:uLnTx/>
                <a:uFillTx/>
                <a:latin typeface="Arial" panose="020B0604020202020204"/>
                <a:ea typeface="+mn-ea"/>
                <a:cs typeface="+mn-cs"/>
              </a:rPr>
              <a:t>pp)</a:t>
            </a:r>
          </a:p>
        </p:txBody>
      </p:sp>
      <p:sp>
        <p:nvSpPr>
          <p:cNvPr id="21" name="TextBox 20">
            <a:extLst>
              <a:ext uri="{FF2B5EF4-FFF2-40B4-BE49-F238E27FC236}">
                <a16:creationId xmlns:a16="http://schemas.microsoft.com/office/drawing/2014/main" id="{ED0A6A7F-3A10-4AD6-9810-3254FE86200D}"/>
              </a:ext>
              <a:ext uri="{C183D7F6-B498-43B3-948B-1728B52AA6E4}">
                <adec:decorative xmlns:adec="http://schemas.microsoft.com/office/drawing/2017/decorative" val="1"/>
              </a:ext>
            </a:extLst>
          </p:cNvPr>
          <p:cNvSpPr txBox="1"/>
          <p:nvPr/>
        </p:nvSpPr>
        <p:spPr>
          <a:xfrm>
            <a:off x="3418266" y="4397915"/>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chemeClr val="bg1"/>
                </a:solidFill>
                <a:effectLst/>
                <a:uLnTx/>
                <a:uFillTx/>
                <a:latin typeface="Arial" panose="020B0604020202020204"/>
                <a:ea typeface="+mn-ea"/>
                <a:cs typeface="+mn-cs"/>
              </a:rPr>
              <a:t>(+2pp)</a:t>
            </a:r>
          </a:p>
        </p:txBody>
      </p:sp>
      <p:sp>
        <p:nvSpPr>
          <p:cNvPr id="22" name="TextBox 21">
            <a:extLst>
              <a:ext uri="{FF2B5EF4-FFF2-40B4-BE49-F238E27FC236}">
                <a16:creationId xmlns:a16="http://schemas.microsoft.com/office/drawing/2014/main" id="{5CE46231-C1F6-4CB8-BCD5-B2C6DC1EFB68}"/>
              </a:ext>
              <a:ext uri="{C183D7F6-B498-43B3-948B-1728B52AA6E4}">
                <adec:decorative xmlns:adec="http://schemas.microsoft.com/office/drawing/2017/decorative" val="1"/>
              </a:ext>
            </a:extLst>
          </p:cNvPr>
          <p:cNvSpPr txBox="1"/>
          <p:nvPr/>
        </p:nvSpPr>
        <p:spPr>
          <a:xfrm>
            <a:off x="3239530" y="4747674"/>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chemeClr val="bg1"/>
                </a:solidFill>
                <a:effectLst/>
                <a:uLnTx/>
                <a:uFillTx/>
                <a:latin typeface="Arial" panose="020B0604020202020204"/>
                <a:ea typeface="+mn-ea"/>
                <a:cs typeface="+mn-cs"/>
              </a:rPr>
              <a:t>(-1pp)</a:t>
            </a:r>
          </a:p>
        </p:txBody>
      </p:sp>
      <p:sp>
        <p:nvSpPr>
          <p:cNvPr id="23" name="TextBox 22">
            <a:extLst>
              <a:ext uri="{FF2B5EF4-FFF2-40B4-BE49-F238E27FC236}">
                <a16:creationId xmlns:a16="http://schemas.microsoft.com/office/drawing/2014/main" id="{2F6704FF-57A1-4EFC-B363-21555E57BAB8}"/>
              </a:ext>
              <a:ext uri="{C183D7F6-B498-43B3-948B-1728B52AA6E4}">
                <adec:decorative xmlns:adec="http://schemas.microsoft.com/office/drawing/2017/decorative" val="1"/>
              </a:ext>
            </a:extLst>
          </p:cNvPr>
          <p:cNvSpPr txBox="1"/>
          <p:nvPr/>
        </p:nvSpPr>
        <p:spPr>
          <a:xfrm>
            <a:off x="3239530" y="4937861"/>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chemeClr val="bg1"/>
                </a:solidFill>
                <a:effectLst/>
                <a:uLnTx/>
                <a:uFillTx/>
                <a:latin typeface="Arial" panose="020B0604020202020204"/>
                <a:ea typeface="+mn-ea"/>
                <a:cs typeface="+mn-cs"/>
              </a:rPr>
              <a:t>(+1pp)</a:t>
            </a:r>
          </a:p>
        </p:txBody>
      </p:sp>
      <p:sp>
        <p:nvSpPr>
          <p:cNvPr id="14" name="Right Brace 13">
            <a:extLst>
              <a:ext uri="{FF2B5EF4-FFF2-40B4-BE49-F238E27FC236}">
                <a16:creationId xmlns:a16="http://schemas.microsoft.com/office/drawing/2014/main" id="{8C100656-6B83-4BD3-91E2-6779E622AEC0}"/>
              </a:ext>
              <a:ext uri="{C183D7F6-B498-43B3-948B-1728B52AA6E4}">
                <adec:decorative xmlns:adec="http://schemas.microsoft.com/office/drawing/2017/decorative" val="1"/>
              </a:ext>
            </a:extLst>
          </p:cNvPr>
          <p:cNvSpPr/>
          <p:nvPr/>
        </p:nvSpPr>
        <p:spPr>
          <a:xfrm>
            <a:off x="4030937" y="2031046"/>
            <a:ext cx="212242" cy="2258874"/>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5" name="TextBox 14">
            <a:extLst>
              <a:ext uri="{FF2B5EF4-FFF2-40B4-BE49-F238E27FC236}">
                <a16:creationId xmlns:a16="http://schemas.microsoft.com/office/drawing/2014/main" id="{710E3A62-2DAC-4574-801B-D2DDBD6EE024}"/>
              </a:ext>
              <a:ext uri="{C183D7F6-B498-43B3-948B-1728B52AA6E4}">
                <adec:decorative xmlns:adec="http://schemas.microsoft.com/office/drawing/2017/decorative" val="1"/>
              </a:ext>
            </a:extLst>
          </p:cNvPr>
          <p:cNvSpPr txBox="1"/>
          <p:nvPr/>
        </p:nvSpPr>
        <p:spPr>
          <a:xfrm>
            <a:off x="4193413" y="2857520"/>
            <a:ext cx="712563" cy="523220"/>
          </a:xfrm>
          <a:prstGeom prst="rect">
            <a:avLst/>
          </a:prstGeom>
          <a:noFill/>
        </p:spPr>
        <p:txBody>
          <a:bodyPr wrap="square" lIns="91440" tIns="45720" rIns="91440" bIns="45720" rtlCol="0" anchor="t">
            <a:spAutoFit/>
          </a:bodyPr>
          <a:lstStyle/>
          <a:p>
            <a:pPr algn="ctr"/>
            <a:r>
              <a:rPr lang="en-GB" sz="1400" b="1" dirty="0">
                <a:solidFill>
                  <a:srgbClr val="5C5B5A"/>
                </a:solidFill>
                <a:latin typeface="Arial"/>
              </a:rPr>
              <a:t>74%</a:t>
            </a:r>
          </a:p>
          <a:p>
            <a:pPr algn="ctr"/>
            <a:r>
              <a:rPr lang="en-GB" sz="1400" dirty="0">
                <a:solidFill>
                  <a:srgbClr val="5C5B5A"/>
                </a:solidFill>
                <a:latin typeface="Arial"/>
              </a:rPr>
              <a:t>(-2pp)</a:t>
            </a:r>
            <a:endParaRPr lang="en-GB" sz="1400" dirty="0">
              <a:solidFill>
                <a:srgbClr val="5C5B5A"/>
              </a:solidFill>
              <a:latin typeface="Arial"/>
              <a:cs typeface="Arial"/>
            </a:endParaRPr>
          </a:p>
        </p:txBody>
      </p:sp>
      <p:sp>
        <p:nvSpPr>
          <p:cNvPr id="36" name="TextBox 35">
            <a:extLst>
              <a:ext uri="{FF2B5EF4-FFF2-40B4-BE49-F238E27FC236}">
                <a16:creationId xmlns:a16="http://schemas.microsoft.com/office/drawing/2014/main" id="{B51BA3C1-839D-AC20-8743-DE3362192F40}"/>
              </a:ext>
              <a:ext uri="{C183D7F6-B498-43B3-948B-1728B52AA6E4}">
                <adec:decorative xmlns:adec="http://schemas.microsoft.com/office/drawing/2017/decorative" val="1"/>
              </a:ext>
            </a:extLst>
          </p:cNvPr>
          <p:cNvSpPr txBox="1"/>
          <p:nvPr/>
        </p:nvSpPr>
        <p:spPr>
          <a:xfrm>
            <a:off x="6475109" y="2336808"/>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chemeClr val="bg1"/>
                </a:solidFill>
                <a:effectLst/>
                <a:uLnTx/>
                <a:uFillTx/>
                <a:latin typeface="Arial" panose="020B0604020202020204"/>
                <a:ea typeface="+mn-ea"/>
                <a:cs typeface="+mn-cs"/>
              </a:rPr>
              <a:t>(-1pp)</a:t>
            </a:r>
          </a:p>
        </p:txBody>
      </p:sp>
      <p:sp>
        <p:nvSpPr>
          <p:cNvPr id="37" name="TextBox 36">
            <a:extLst>
              <a:ext uri="{FF2B5EF4-FFF2-40B4-BE49-F238E27FC236}">
                <a16:creationId xmlns:a16="http://schemas.microsoft.com/office/drawing/2014/main" id="{D530ABC0-D059-30CB-0C28-F826DD3B4DEB}"/>
              </a:ext>
              <a:ext uri="{C183D7F6-B498-43B3-948B-1728B52AA6E4}">
                <adec:decorative xmlns:adec="http://schemas.microsoft.com/office/drawing/2017/decorative" val="1"/>
              </a:ext>
            </a:extLst>
          </p:cNvPr>
          <p:cNvSpPr txBox="1"/>
          <p:nvPr/>
        </p:nvSpPr>
        <p:spPr>
          <a:xfrm>
            <a:off x="6457692" y="3311145"/>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rgbClr val="5C5B5A"/>
                </a:solidFill>
                <a:latin typeface="Arial" panose="020B0604020202020204"/>
              </a:rPr>
              <a:t>(-3</a:t>
            </a:r>
            <a:r>
              <a:rPr kumimoji="0" lang="en-GB" sz="1100" b="0" i="0" u="none" strike="noStrike" kern="1200" cap="none" spc="0" normalizeH="0" baseline="0" noProof="0" dirty="0">
                <a:ln>
                  <a:noFill/>
                </a:ln>
                <a:solidFill>
                  <a:srgbClr val="5C5B5A"/>
                </a:solidFill>
                <a:effectLst/>
                <a:uLnTx/>
                <a:uFillTx/>
                <a:latin typeface="Arial" panose="020B0604020202020204"/>
                <a:ea typeface="+mn-ea"/>
                <a:cs typeface="+mn-cs"/>
              </a:rPr>
              <a:t>pp)</a:t>
            </a:r>
          </a:p>
        </p:txBody>
      </p:sp>
      <p:sp>
        <p:nvSpPr>
          <p:cNvPr id="38" name="TextBox 37">
            <a:extLst>
              <a:ext uri="{FF2B5EF4-FFF2-40B4-BE49-F238E27FC236}">
                <a16:creationId xmlns:a16="http://schemas.microsoft.com/office/drawing/2014/main" id="{40D30BC8-8EE5-44B7-B6E3-AEE2E3D4DD0A}"/>
              </a:ext>
              <a:ext uri="{C183D7F6-B498-43B3-948B-1728B52AA6E4}">
                <adec:decorative xmlns:adec="http://schemas.microsoft.com/office/drawing/2017/decorative" val="1"/>
              </a:ext>
            </a:extLst>
          </p:cNvPr>
          <p:cNvSpPr txBox="1"/>
          <p:nvPr/>
        </p:nvSpPr>
        <p:spPr>
          <a:xfrm>
            <a:off x="6475109" y="4289229"/>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chemeClr val="bg1"/>
                </a:solidFill>
                <a:effectLst/>
                <a:uLnTx/>
                <a:uFillTx/>
                <a:latin typeface="Arial" panose="020B0604020202020204"/>
                <a:ea typeface="+mn-ea"/>
                <a:cs typeface="+mn-cs"/>
              </a:rPr>
              <a:t>(+3pp)</a:t>
            </a:r>
          </a:p>
        </p:txBody>
      </p:sp>
      <p:sp>
        <p:nvSpPr>
          <p:cNvPr id="43" name="TextBox 42">
            <a:extLst>
              <a:ext uri="{FF2B5EF4-FFF2-40B4-BE49-F238E27FC236}">
                <a16:creationId xmlns:a16="http://schemas.microsoft.com/office/drawing/2014/main" id="{52F9D52D-9B5B-B5D1-B17F-8E67736C1311}"/>
              </a:ext>
              <a:ext uri="{C183D7F6-B498-43B3-948B-1728B52AA6E4}">
                <adec:decorative xmlns:adec="http://schemas.microsoft.com/office/drawing/2017/decorative" val="1"/>
              </a:ext>
            </a:extLst>
          </p:cNvPr>
          <p:cNvSpPr txBox="1"/>
          <p:nvPr/>
        </p:nvSpPr>
        <p:spPr>
          <a:xfrm>
            <a:off x="6710234" y="4847914"/>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chemeClr val="bg1"/>
                </a:solidFill>
                <a:effectLst/>
                <a:uLnTx/>
                <a:uFillTx/>
                <a:latin typeface="Arial" panose="020B0604020202020204"/>
                <a:ea typeface="+mn-ea"/>
                <a:cs typeface="+mn-cs"/>
              </a:rPr>
              <a:t>(+1pp)</a:t>
            </a:r>
          </a:p>
        </p:txBody>
      </p:sp>
      <p:sp>
        <p:nvSpPr>
          <p:cNvPr id="44" name="TextBox 43">
            <a:extLst>
              <a:ext uri="{FF2B5EF4-FFF2-40B4-BE49-F238E27FC236}">
                <a16:creationId xmlns:a16="http://schemas.microsoft.com/office/drawing/2014/main" id="{02810EED-E86A-3A24-DC8A-414F37D78FAF}"/>
              </a:ext>
              <a:ext uri="{C183D7F6-B498-43B3-948B-1728B52AA6E4}">
                <adec:decorative xmlns:adec="http://schemas.microsoft.com/office/drawing/2017/decorative" val="1"/>
              </a:ext>
            </a:extLst>
          </p:cNvPr>
          <p:cNvSpPr txBox="1"/>
          <p:nvPr/>
        </p:nvSpPr>
        <p:spPr>
          <a:xfrm>
            <a:off x="6851827" y="4598344"/>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bg1"/>
                </a:solidFill>
                <a:latin typeface="Arial" panose="020B0604020202020204"/>
              </a:rPr>
              <a:t>(-2</a:t>
            </a:r>
            <a:r>
              <a:rPr kumimoji="0" lang="en-GB" sz="1100" b="0" i="0" u="none" strike="noStrike" kern="1200" cap="none" spc="0" normalizeH="0" baseline="0" noProof="0" dirty="0">
                <a:ln>
                  <a:noFill/>
                </a:ln>
                <a:solidFill>
                  <a:schemeClr val="bg1"/>
                </a:solidFill>
                <a:effectLst/>
                <a:uLnTx/>
                <a:uFillTx/>
                <a:latin typeface="Arial" panose="020B0604020202020204"/>
                <a:ea typeface="+mn-ea"/>
                <a:cs typeface="+mn-cs"/>
              </a:rPr>
              <a:t>pp)</a:t>
            </a:r>
          </a:p>
        </p:txBody>
      </p:sp>
      <p:sp>
        <p:nvSpPr>
          <p:cNvPr id="24" name="Right Brace 23">
            <a:extLst>
              <a:ext uri="{FF2B5EF4-FFF2-40B4-BE49-F238E27FC236}">
                <a16:creationId xmlns:a16="http://schemas.microsoft.com/office/drawing/2014/main" id="{D2947E37-02AB-D26A-A176-34D7CD09537C}"/>
              </a:ext>
              <a:ext uri="{C183D7F6-B498-43B3-948B-1728B52AA6E4}">
                <adec:decorative xmlns:adec="http://schemas.microsoft.com/office/drawing/2017/decorative" val="1"/>
              </a:ext>
            </a:extLst>
          </p:cNvPr>
          <p:cNvSpPr/>
          <p:nvPr/>
        </p:nvSpPr>
        <p:spPr>
          <a:xfrm>
            <a:off x="7403556" y="2031045"/>
            <a:ext cx="263450" cy="1937807"/>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5" name="TextBox 24">
            <a:extLst>
              <a:ext uri="{FF2B5EF4-FFF2-40B4-BE49-F238E27FC236}">
                <a16:creationId xmlns:a16="http://schemas.microsoft.com/office/drawing/2014/main" id="{CF6F4900-1806-A2C1-2E2B-68C0D0DBA01A}"/>
              </a:ext>
              <a:ext uri="{C183D7F6-B498-43B3-948B-1728B52AA6E4}">
                <adec:decorative xmlns:adec="http://schemas.microsoft.com/office/drawing/2017/decorative" val="1"/>
              </a:ext>
            </a:extLst>
          </p:cNvPr>
          <p:cNvSpPr txBox="1"/>
          <p:nvPr/>
        </p:nvSpPr>
        <p:spPr>
          <a:xfrm>
            <a:off x="7486931" y="2825133"/>
            <a:ext cx="891816" cy="523220"/>
          </a:xfrm>
          <a:prstGeom prst="rect">
            <a:avLst/>
          </a:prstGeom>
          <a:noFill/>
        </p:spPr>
        <p:txBody>
          <a:bodyPr wrap="square" rtlCol="0">
            <a:spAutoFit/>
          </a:bodyPr>
          <a:lstStyle/>
          <a:p>
            <a:pPr algn="ctr"/>
            <a:r>
              <a:rPr lang="en-GB" sz="1400" b="1" dirty="0">
                <a:solidFill>
                  <a:srgbClr val="5C5B5A"/>
                </a:solidFill>
                <a:latin typeface="Arial"/>
              </a:rPr>
              <a:t>63%</a:t>
            </a:r>
          </a:p>
          <a:p>
            <a:pPr algn="ctr"/>
            <a:r>
              <a:rPr lang="en-GB" sz="1400" dirty="0">
                <a:solidFill>
                  <a:srgbClr val="5C5B5A"/>
                </a:solidFill>
                <a:latin typeface="Arial"/>
              </a:rPr>
              <a:t>(-4pp)</a:t>
            </a:r>
          </a:p>
        </p:txBody>
      </p:sp>
      <p:sp>
        <p:nvSpPr>
          <p:cNvPr id="54" name="TextBox 53">
            <a:extLst>
              <a:ext uri="{FF2B5EF4-FFF2-40B4-BE49-F238E27FC236}">
                <a16:creationId xmlns:a16="http://schemas.microsoft.com/office/drawing/2014/main" id="{6C8D4508-7B5D-AB11-6BE5-DF13BF32381F}"/>
              </a:ext>
              <a:ext uri="{C183D7F6-B498-43B3-948B-1728B52AA6E4}">
                <adec:decorative xmlns:adec="http://schemas.microsoft.com/office/drawing/2017/decorative" val="1"/>
              </a:ext>
            </a:extLst>
          </p:cNvPr>
          <p:cNvSpPr txBox="1"/>
          <p:nvPr/>
        </p:nvSpPr>
        <p:spPr>
          <a:xfrm>
            <a:off x="9847103" y="2382705"/>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chemeClr val="bg1"/>
                </a:solidFill>
                <a:effectLst/>
                <a:uLnTx/>
                <a:uFillTx/>
                <a:latin typeface="Arial" panose="020B0604020202020204"/>
                <a:ea typeface="+mn-ea"/>
                <a:cs typeface="+mn-cs"/>
              </a:rPr>
              <a:t>(+1pp)</a:t>
            </a:r>
          </a:p>
        </p:txBody>
      </p:sp>
      <p:sp>
        <p:nvSpPr>
          <p:cNvPr id="55" name="TextBox 54">
            <a:extLst>
              <a:ext uri="{FF2B5EF4-FFF2-40B4-BE49-F238E27FC236}">
                <a16:creationId xmlns:a16="http://schemas.microsoft.com/office/drawing/2014/main" id="{EB228417-1C57-3EA3-07B0-61A8B293EF69}"/>
              </a:ext>
              <a:ext uri="{C183D7F6-B498-43B3-948B-1728B52AA6E4}">
                <adec:decorative xmlns:adec="http://schemas.microsoft.com/office/drawing/2017/decorative" val="1"/>
              </a:ext>
            </a:extLst>
          </p:cNvPr>
          <p:cNvSpPr txBox="1"/>
          <p:nvPr/>
        </p:nvSpPr>
        <p:spPr>
          <a:xfrm>
            <a:off x="9836858" y="3303380"/>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rgbClr val="5C5B5A"/>
                </a:solidFill>
                <a:latin typeface="Arial" panose="020B0604020202020204"/>
              </a:rPr>
              <a:t>(-3</a:t>
            </a:r>
            <a:r>
              <a:rPr kumimoji="0" lang="en-GB" sz="1100" b="0" i="0" u="none" strike="noStrike" kern="1200" cap="none" spc="0" normalizeH="0" baseline="0" noProof="0" dirty="0">
                <a:ln>
                  <a:noFill/>
                </a:ln>
                <a:solidFill>
                  <a:srgbClr val="5C5B5A"/>
                </a:solidFill>
                <a:effectLst/>
                <a:uLnTx/>
                <a:uFillTx/>
                <a:latin typeface="Arial" panose="020B0604020202020204"/>
                <a:ea typeface="+mn-ea"/>
                <a:cs typeface="+mn-cs"/>
              </a:rPr>
              <a:t>pp)</a:t>
            </a:r>
          </a:p>
        </p:txBody>
      </p:sp>
      <p:sp>
        <p:nvSpPr>
          <p:cNvPr id="56" name="TextBox 55">
            <a:extLst>
              <a:ext uri="{FF2B5EF4-FFF2-40B4-BE49-F238E27FC236}">
                <a16:creationId xmlns:a16="http://schemas.microsoft.com/office/drawing/2014/main" id="{9F75DFE3-E19E-8469-3F5A-5E6C92448F26}"/>
              </a:ext>
              <a:ext uri="{C183D7F6-B498-43B3-948B-1728B52AA6E4}">
                <adec:decorative xmlns:adec="http://schemas.microsoft.com/office/drawing/2017/decorative" val="1"/>
              </a:ext>
            </a:extLst>
          </p:cNvPr>
          <p:cNvSpPr txBox="1"/>
          <p:nvPr/>
        </p:nvSpPr>
        <p:spPr>
          <a:xfrm>
            <a:off x="9864735" y="4013733"/>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chemeClr val="bg1"/>
                </a:solidFill>
                <a:effectLst/>
                <a:uLnTx/>
                <a:uFillTx/>
                <a:latin typeface="Arial" panose="020B0604020202020204"/>
                <a:ea typeface="+mn-ea"/>
                <a:cs typeface="+mn-cs"/>
              </a:rPr>
              <a:t>(+2pp)</a:t>
            </a:r>
          </a:p>
        </p:txBody>
      </p:sp>
      <p:sp>
        <p:nvSpPr>
          <p:cNvPr id="57" name="TextBox 56">
            <a:extLst>
              <a:ext uri="{FF2B5EF4-FFF2-40B4-BE49-F238E27FC236}">
                <a16:creationId xmlns:a16="http://schemas.microsoft.com/office/drawing/2014/main" id="{3D9CB9D4-4310-D48E-34BC-A1EF98BFD4E0}"/>
              </a:ext>
              <a:ext uri="{C183D7F6-B498-43B3-948B-1728B52AA6E4}">
                <adec:decorative xmlns:adec="http://schemas.microsoft.com/office/drawing/2017/decorative" val="1"/>
              </a:ext>
            </a:extLst>
          </p:cNvPr>
          <p:cNvSpPr txBox="1"/>
          <p:nvPr/>
        </p:nvSpPr>
        <p:spPr>
          <a:xfrm>
            <a:off x="9847102" y="4499262"/>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chemeClr val="bg1"/>
                </a:solidFill>
                <a:effectLst/>
                <a:uLnTx/>
                <a:uFillTx/>
                <a:latin typeface="Arial" panose="020B0604020202020204"/>
                <a:ea typeface="+mn-ea"/>
                <a:cs typeface="+mn-cs"/>
              </a:rPr>
              <a:t>(-1pp)</a:t>
            </a:r>
          </a:p>
        </p:txBody>
      </p:sp>
      <p:sp>
        <p:nvSpPr>
          <p:cNvPr id="58" name="TextBox 57">
            <a:extLst>
              <a:ext uri="{FF2B5EF4-FFF2-40B4-BE49-F238E27FC236}">
                <a16:creationId xmlns:a16="http://schemas.microsoft.com/office/drawing/2014/main" id="{4F8EDA1A-3397-D733-A348-585D04AB5B6E}"/>
              </a:ext>
              <a:ext uri="{C183D7F6-B498-43B3-948B-1728B52AA6E4}">
                <adec:decorative xmlns:adec="http://schemas.microsoft.com/office/drawing/2017/decorative" val="1"/>
              </a:ext>
            </a:extLst>
          </p:cNvPr>
          <p:cNvSpPr txBox="1"/>
          <p:nvPr/>
        </p:nvSpPr>
        <p:spPr>
          <a:xfrm>
            <a:off x="9847102" y="4874947"/>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chemeClr val="bg1"/>
                </a:solidFill>
                <a:effectLst/>
                <a:uLnTx/>
                <a:uFillTx/>
                <a:latin typeface="Arial" panose="020B0604020202020204"/>
                <a:ea typeface="+mn-ea"/>
                <a:cs typeface="+mn-cs"/>
              </a:rPr>
              <a:t>(+2pp)</a:t>
            </a:r>
          </a:p>
        </p:txBody>
      </p:sp>
      <p:sp>
        <p:nvSpPr>
          <p:cNvPr id="52" name="Right Brace 51">
            <a:extLst>
              <a:ext uri="{FF2B5EF4-FFF2-40B4-BE49-F238E27FC236}">
                <a16:creationId xmlns:a16="http://schemas.microsoft.com/office/drawing/2014/main" id="{02A20E00-B511-4B8C-9BEF-91FB989B3E6B}"/>
              </a:ext>
              <a:ext uri="{C183D7F6-B498-43B3-948B-1728B52AA6E4}">
                <adec:decorative xmlns:adec="http://schemas.microsoft.com/office/drawing/2017/decorative" val="1"/>
              </a:ext>
            </a:extLst>
          </p:cNvPr>
          <p:cNvSpPr/>
          <p:nvPr/>
        </p:nvSpPr>
        <p:spPr>
          <a:xfrm>
            <a:off x="10833055" y="2031046"/>
            <a:ext cx="270308" cy="1695185"/>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3" name="TextBox 52">
            <a:extLst>
              <a:ext uri="{FF2B5EF4-FFF2-40B4-BE49-F238E27FC236}">
                <a16:creationId xmlns:a16="http://schemas.microsoft.com/office/drawing/2014/main" id="{DAB6408E-507D-43A7-089C-4F7544C3896F}"/>
              </a:ext>
              <a:ext uri="{C183D7F6-B498-43B3-948B-1728B52AA6E4}">
                <adec:decorative xmlns:adec="http://schemas.microsoft.com/office/drawing/2017/decorative" val="1"/>
              </a:ext>
            </a:extLst>
          </p:cNvPr>
          <p:cNvSpPr txBox="1"/>
          <p:nvPr/>
        </p:nvSpPr>
        <p:spPr>
          <a:xfrm>
            <a:off x="10944328" y="2728814"/>
            <a:ext cx="768178" cy="523220"/>
          </a:xfrm>
          <a:prstGeom prst="rect">
            <a:avLst/>
          </a:prstGeom>
          <a:noFill/>
        </p:spPr>
        <p:txBody>
          <a:bodyPr wrap="square" lIns="91440" tIns="45720" rIns="91440" bIns="45720" rtlCol="0" anchor="t">
            <a:spAutoFit/>
          </a:bodyPr>
          <a:lstStyle/>
          <a:p>
            <a:pPr algn="ctr"/>
            <a:r>
              <a:rPr lang="en-GB" sz="1400" b="1" dirty="0">
                <a:solidFill>
                  <a:srgbClr val="5C5B5A"/>
                </a:solidFill>
                <a:latin typeface="Arial"/>
              </a:rPr>
              <a:t>57% </a:t>
            </a:r>
          </a:p>
          <a:p>
            <a:pPr algn="ctr"/>
            <a:r>
              <a:rPr lang="en-GB" sz="1400" dirty="0">
                <a:solidFill>
                  <a:srgbClr val="5C5B5A"/>
                </a:solidFill>
                <a:latin typeface="Arial"/>
              </a:rPr>
              <a:t>(-2pp)</a:t>
            </a:r>
          </a:p>
        </p:txBody>
      </p:sp>
      <p:sp>
        <p:nvSpPr>
          <p:cNvPr id="2" name="TextBox 1">
            <a:extLst>
              <a:ext uri="{FF2B5EF4-FFF2-40B4-BE49-F238E27FC236}">
                <a16:creationId xmlns:a16="http://schemas.microsoft.com/office/drawing/2014/main" id="{7B5DA8F1-2988-79E6-D402-02B29AEF69A9}"/>
              </a:ext>
              <a:ext uri="{C183D7F6-B498-43B3-948B-1728B52AA6E4}">
                <adec:decorative xmlns:adec="http://schemas.microsoft.com/office/drawing/2017/decorative" val="1"/>
              </a:ext>
            </a:extLst>
          </p:cNvPr>
          <p:cNvSpPr txBox="1"/>
          <p:nvPr/>
        </p:nvSpPr>
        <p:spPr>
          <a:xfrm>
            <a:off x="4386363" y="6048225"/>
            <a:ext cx="3148918" cy="153888"/>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solidFill>
                  <a:srgbClr val="5C5B5A"/>
                </a:solidFill>
                <a:latin typeface="Arial"/>
              </a:rPr>
              <a:t>Figures in brackets show change since May (S12)</a:t>
            </a:r>
            <a:endParaRPr kumimoji="0" lang="en-GB" sz="1000" i="0" u="none" strike="noStrike" kern="1200" cap="none" spc="0" normalizeH="0" baseline="0" noProof="0" dirty="0">
              <a:ln>
                <a:noFill/>
              </a:ln>
              <a:solidFill>
                <a:srgbClr val="5C5B5A"/>
              </a:solidFill>
              <a:effectLst/>
              <a:uLnTx/>
              <a:uFillTx/>
              <a:latin typeface="Arial"/>
              <a:ea typeface="+mn-ea"/>
              <a:cs typeface="+mn-cs"/>
            </a:endParaRPr>
          </a:p>
        </p:txBody>
      </p:sp>
      <p:sp>
        <p:nvSpPr>
          <p:cNvPr id="13" name="Footer Placeholder 4">
            <a:extLst>
              <a:ext uri="{FF2B5EF4-FFF2-40B4-BE49-F238E27FC236}">
                <a16:creationId xmlns:a16="http://schemas.microsoft.com/office/drawing/2014/main" id="{0B47C60C-AC66-2446-F95E-A802AD1ECB15}"/>
              </a:ext>
            </a:extLst>
          </p:cNvPr>
          <p:cNvSpPr txBox="1">
            <a:spLocks/>
          </p:cNvSpPr>
          <p:nvPr/>
        </p:nvSpPr>
        <p:spPr>
          <a:xfrm>
            <a:off x="391549" y="6370972"/>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LA4. Generally, how satisfied or dissatisfied are you with…? </a:t>
            </a:r>
            <a:r>
              <a:rPr lang="en-GB" sz="1000" dirty="0">
                <a:solidFill>
                  <a:srgbClr val="FFFFFF">
                    <a:lumMod val="50000"/>
                  </a:srgbClr>
                </a:solidFill>
                <a:latin typeface="Arial"/>
                <a:cs typeface="Arial" panose="020B0604020202020204" pitchFamily="34" charset="0"/>
              </a:rPr>
              <a:t>Unweighted base: Survey 13: 1540 (All responses)</a:t>
            </a:r>
          </a:p>
        </p:txBody>
      </p:sp>
      <p:sp>
        <p:nvSpPr>
          <p:cNvPr id="9" name="Slide Number Placeholder 4">
            <a:extLst>
              <a:ext uri="{FF2B5EF4-FFF2-40B4-BE49-F238E27FC236}">
                <a16:creationId xmlns:a16="http://schemas.microsoft.com/office/drawing/2014/main" id="{EEEA64CA-1D4D-368B-6A04-0DA9E3C0921E}"/>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40</a:t>
            </a:fld>
            <a:endParaRPr kumimoji="0" lang="en-GB" sz="1800" b="0" i="0" u="none" strike="noStrike" kern="1200" cap="none" spc="0" normalizeH="0" baseline="0" noProof="0" dirty="0">
              <a:ln>
                <a:noFill/>
              </a:ln>
              <a:solidFill>
                <a:srgbClr val="5C5B5A"/>
              </a:solidFill>
              <a:effectLst/>
              <a:uLnTx/>
              <a:uFillTx/>
              <a:latin typeface="Calibri" panose="020F0502020204030204" pitchFamily="34" charset="0"/>
              <a:ea typeface="+mn-ea"/>
              <a:cs typeface="Calibri" panose="020F0502020204030204" pitchFamily="34" charset="0"/>
            </a:endParaRPr>
          </a:p>
        </p:txBody>
      </p:sp>
      <p:grpSp>
        <p:nvGrpSpPr>
          <p:cNvPr id="3" name="Group 2">
            <a:extLst>
              <a:ext uri="{FF2B5EF4-FFF2-40B4-BE49-F238E27FC236}">
                <a16:creationId xmlns:a16="http://schemas.microsoft.com/office/drawing/2014/main" id="{576A44D5-1B31-1579-E081-FC662BB589DE}"/>
              </a:ext>
              <a:ext uri="{C183D7F6-B498-43B3-948B-1728B52AA6E4}">
                <adec:decorative xmlns:adec="http://schemas.microsoft.com/office/drawing/2017/decorative" val="1"/>
              </a:ext>
            </a:extLst>
          </p:cNvPr>
          <p:cNvGrpSpPr/>
          <p:nvPr/>
        </p:nvGrpSpPr>
        <p:grpSpPr>
          <a:xfrm>
            <a:off x="8542979" y="6038312"/>
            <a:ext cx="3228101" cy="269304"/>
            <a:chOff x="229117" y="5927615"/>
            <a:chExt cx="3228101" cy="269304"/>
          </a:xfrm>
        </p:grpSpPr>
        <p:grpSp>
          <p:nvGrpSpPr>
            <p:cNvPr id="5" name="Group 4" descr="Green and Red arrows to signify when a statistic is significantly higher or lower than the previous survey.">
              <a:extLst>
                <a:ext uri="{FF2B5EF4-FFF2-40B4-BE49-F238E27FC236}">
                  <a16:creationId xmlns:a16="http://schemas.microsoft.com/office/drawing/2014/main" id="{F37FC79F-2359-9869-2998-DDF073F70A6F}"/>
                </a:ext>
              </a:extLst>
            </p:cNvPr>
            <p:cNvGrpSpPr/>
            <p:nvPr/>
          </p:nvGrpSpPr>
          <p:grpSpPr>
            <a:xfrm>
              <a:off x="229117" y="5927615"/>
              <a:ext cx="3228101" cy="269304"/>
              <a:chOff x="520117" y="5772736"/>
              <a:chExt cx="3228101" cy="269304"/>
            </a:xfrm>
          </p:grpSpPr>
          <p:sp>
            <p:nvSpPr>
              <p:cNvPr id="7" name="Arrow: Down 6">
                <a:extLst>
                  <a:ext uri="{FF2B5EF4-FFF2-40B4-BE49-F238E27FC236}">
                    <a16:creationId xmlns:a16="http://schemas.microsoft.com/office/drawing/2014/main" id="{0A77CB12-816A-A89D-4B94-62C825D7B14E}"/>
                  </a:ext>
                </a:extLst>
              </p:cNvPr>
              <p:cNvSpPr/>
              <p:nvPr/>
            </p:nvSpPr>
            <p:spPr>
              <a:xfrm rot="10800000">
                <a:off x="520117" y="5838560"/>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8" name="TextBox 7">
                <a:extLst>
                  <a:ext uri="{FF2B5EF4-FFF2-40B4-BE49-F238E27FC236}">
                    <a16:creationId xmlns:a16="http://schemas.microsoft.com/office/drawing/2014/main" id="{F740F6D9-8091-E1E0-3D0A-DB269D9D3D98}"/>
                  </a:ext>
                </a:extLst>
              </p:cNvPr>
              <p:cNvSpPr txBox="1"/>
              <p:nvPr/>
            </p:nvSpPr>
            <p:spPr>
              <a:xfrm>
                <a:off x="884934" y="5772736"/>
                <a:ext cx="2863284" cy="26930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50" b="0" i="0" u="none" strike="noStrike" kern="1200" cap="none" spc="0" normalizeH="0" baseline="0" noProof="0" dirty="0">
                    <a:ln>
                      <a:noFill/>
                    </a:ln>
                    <a:solidFill>
                      <a:srgbClr val="5C5B5A"/>
                    </a:solidFill>
                    <a:effectLst/>
                    <a:uLnTx/>
                    <a:uFillTx/>
                    <a:latin typeface="Arial"/>
                    <a:ea typeface="+mn-ea"/>
                    <a:cs typeface="+mn-cs"/>
                  </a:rPr>
                  <a:t>Significantly higher/lower than </a:t>
                </a:r>
                <a:r>
                  <a:rPr lang="en-GB" sz="1150" dirty="0">
                    <a:solidFill>
                      <a:srgbClr val="5C5B5A"/>
                    </a:solidFill>
                    <a:latin typeface="Arial"/>
                  </a:rPr>
                  <a:t>May</a:t>
                </a:r>
                <a:r>
                  <a:rPr kumimoji="0" lang="en-GB" sz="1150" b="0" i="0" u="none" strike="noStrike" kern="1200" cap="none" spc="0" normalizeH="0" baseline="0" noProof="0" dirty="0">
                    <a:ln>
                      <a:noFill/>
                    </a:ln>
                    <a:solidFill>
                      <a:srgbClr val="5C5B5A"/>
                    </a:solidFill>
                    <a:effectLst/>
                    <a:uLnTx/>
                    <a:uFillTx/>
                    <a:latin typeface="Arial"/>
                    <a:ea typeface="+mn-ea"/>
                    <a:cs typeface="+mn-cs"/>
                  </a:rPr>
                  <a:t> (S12)</a:t>
                </a:r>
              </a:p>
            </p:txBody>
          </p:sp>
        </p:grpSp>
        <p:sp>
          <p:nvSpPr>
            <p:cNvPr id="6" name="Arrow: Down 5">
              <a:extLst>
                <a:ext uri="{FF2B5EF4-FFF2-40B4-BE49-F238E27FC236}">
                  <a16:creationId xmlns:a16="http://schemas.microsoft.com/office/drawing/2014/main" id="{F8B89C6A-86F9-CADF-7EE5-5FA6DBD382E2}"/>
                </a:ext>
              </a:extLst>
            </p:cNvPr>
            <p:cNvSpPr/>
            <p:nvPr/>
          </p:nvSpPr>
          <p:spPr>
            <a:xfrm>
              <a:off x="443886" y="6007517"/>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sp>
        <p:nvSpPr>
          <p:cNvPr id="10" name="Arrow: Down 9">
            <a:extLst>
              <a:ext uri="{FF2B5EF4-FFF2-40B4-BE49-F238E27FC236}">
                <a16:creationId xmlns:a16="http://schemas.microsoft.com/office/drawing/2014/main" id="{36AD33C6-0CA5-E310-AAE9-22D91C564200}"/>
              </a:ext>
            </a:extLst>
          </p:cNvPr>
          <p:cNvSpPr/>
          <p:nvPr/>
        </p:nvSpPr>
        <p:spPr>
          <a:xfrm>
            <a:off x="8164396" y="2899943"/>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1" name="Arrow: Down 10">
            <a:extLst>
              <a:ext uri="{FF2B5EF4-FFF2-40B4-BE49-F238E27FC236}">
                <a16:creationId xmlns:a16="http://schemas.microsoft.com/office/drawing/2014/main" id="{60F5C183-0B87-75E0-6DDF-E5AEF79015DE}"/>
              </a:ext>
            </a:extLst>
          </p:cNvPr>
          <p:cNvSpPr/>
          <p:nvPr/>
        </p:nvSpPr>
        <p:spPr>
          <a:xfrm>
            <a:off x="10327175" y="3169963"/>
            <a:ext cx="159391" cy="180961"/>
          </a:xfrm>
          <a:prstGeom prst="downArrow">
            <a:avLst/>
          </a:prstGeom>
          <a:solidFill>
            <a:schemeClr val="accent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12852613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2">
            <a:extLst>
              <a:ext uri="{FF2B5EF4-FFF2-40B4-BE49-F238E27FC236}">
                <a16:creationId xmlns:a16="http://schemas.microsoft.com/office/drawing/2014/main" id="{CC4FBD49-A64E-1753-27F3-0FD4DFB15CCE}"/>
              </a:ext>
            </a:extLst>
          </p:cNvPr>
          <p:cNvSpPr txBox="1">
            <a:spLocks noGrp="1"/>
          </p:cNvSpPr>
          <p:nvPr>
            <p:ph type="title" idx="4294967295"/>
          </p:nvPr>
        </p:nvSpPr>
        <p:spPr>
          <a:xfrm>
            <a:off x="230383" y="247954"/>
            <a:ext cx="11484730" cy="9233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5C5B5A"/>
                </a:solidFill>
                <a:effectLst/>
                <a:uLnTx/>
                <a:uFillTx/>
                <a:latin typeface="Arial"/>
                <a:ea typeface="+mn-ea"/>
                <a:cs typeface="+mn-cs"/>
              </a:rPr>
              <a:t>The proportion who </a:t>
            </a:r>
            <a:r>
              <a:rPr kumimoji="0" lang="en-GB" sz="1800" b="1" i="0" u="none" strike="noStrike" kern="1200" cap="none" spc="0" normalizeH="0" baseline="0" noProof="0" dirty="0">
                <a:ln>
                  <a:noFill/>
                </a:ln>
                <a:solidFill>
                  <a:srgbClr val="009690"/>
                </a:solidFill>
                <a:effectLst/>
                <a:uLnTx/>
                <a:uFillTx/>
                <a:latin typeface="Arial"/>
                <a:ea typeface="+mn-ea"/>
                <a:cs typeface="+mn-cs"/>
              </a:rPr>
              <a:t>agree that their local area is well maintained </a:t>
            </a:r>
            <a:r>
              <a:rPr kumimoji="0" lang="en-GB" sz="1800" b="1" i="0" u="none" strike="noStrike" kern="1200" cap="none" spc="0" normalizeH="0" baseline="0" noProof="0" dirty="0">
                <a:ln>
                  <a:noFill/>
                </a:ln>
                <a:solidFill>
                  <a:srgbClr val="5C5B5A"/>
                </a:solidFill>
                <a:effectLst/>
                <a:uLnTx/>
                <a:uFillTx/>
                <a:latin typeface="Arial"/>
                <a:ea typeface="+mn-ea"/>
                <a:cs typeface="+mn-cs"/>
              </a:rPr>
              <a:t>has decreased from the previous wave, with 56% agreeing. Though this fall is significant, it brings this measure back in line with February data following a sharp increase in May</a:t>
            </a:r>
            <a:endParaRPr kumimoji="0" lang="en-GB" sz="1800" b="1" i="0" u="none" strike="noStrike" kern="1200" cap="none" spc="0" normalizeH="0" baseline="0" noProof="0" dirty="0">
              <a:ln>
                <a:noFill/>
              </a:ln>
              <a:solidFill>
                <a:srgbClr val="5C5B5A"/>
              </a:solidFill>
              <a:effectLst/>
              <a:uLnTx/>
              <a:uFillTx/>
              <a:latin typeface="Arial"/>
              <a:ea typeface="+mn-ea"/>
              <a:cs typeface="Arial"/>
            </a:endParaRPr>
          </a:p>
        </p:txBody>
      </p:sp>
      <p:sp>
        <p:nvSpPr>
          <p:cNvPr id="31" name="TextBox 30">
            <a:extLst>
              <a:ext uri="{FF2B5EF4-FFF2-40B4-BE49-F238E27FC236}">
                <a16:creationId xmlns:a16="http://schemas.microsoft.com/office/drawing/2014/main" id="{C4FDD37E-CD27-954F-8ED2-8BE230EE872B}"/>
              </a:ext>
            </a:extLst>
          </p:cNvPr>
          <p:cNvSpPr txBox="1"/>
          <p:nvPr/>
        </p:nvSpPr>
        <p:spPr>
          <a:xfrm>
            <a:off x="2785035" y="1347088"/>
            <a:ext cx="6992302"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500" b="1" dirty="0">
                <a:solidFill>
                  <a:srgbClr val="5C5B5A"/>
                </a:solidFill>
                <a:latin typeface="Arial"/>
              </a:rPr>
              <a:t>To what extent do you agree or disagree ‘my local area is well maintained’…..</a:t>
            </a:r>
            <a:endParaRPr kumimoji="0" lang="en-GB" sz="1500" b="1" i="0" strike="noStrike" kern="1200" cap="none" spc="0" normalizeH="0" baseline="0" noProof="0" dirty="0">
              <a:ln>
                <a:noFill/>
              </a:ln>
              <a:solidFill>
                <a:srgbClr val="5C5B5A"/>
              </a:solidFill>
              <a:effectLst/>
              <a:uLnTx/>
              <a:uFillTx/>
              <a:latin typeface="Arial"/>
              <a:ea typeface="+mn-ea"/>
              <a:cs typeface="+mn-cs"/>
            </a:endParaRPr>
          </a:p>
        </p:txBody>
      </p:sp>
      <p:graphicFrame>
        <p:nvGraphicFramePr>
          <p:cNvPr id="4" name="Chart 3" descr="Line chart showing the levels of agreement or disagreement with whether &quot;my local area is well maintained&quot; over time. 12% definitely agree, 44 tend to agree (down from 52% in May), 26% tend to disagree and 14% definitely disagree">
            <a:extLst>
              <a:ext uri="{FF2B5EF4-FFF2-40B4-BE49-F238E27FC236}">
                <a16:creationId xmlns:a16="http://schemas.microsoft.com/office/drawing/2014/main" id="{2E44F065-B4E6-4521-37D4-2AE9C3BA1BC3}"/>
              </a:ext>
            </a:extLst>
          </p:cNvPr>
          <p:cNvGraphicFramePr/>
          <p:nvPr>
            <p:extLst>
              <p:ext uri="{D42A27DB-BD31-4B8C-83A1-F6EECF244321}">
                <p14:modId xmlns:p14="http://schemas.microsoft.com/office/powerpoint/2010/main" val="2890274423"/>
              </p:ext>
            </p:extLst>
          </p:nvPr>
        </p:nvGraphicFramePr>
        <p:xfrm>
          <a:off x="1135535" y="2214351"/>
          <a:ext cx="10022569" cy="419089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Chart 2">
            <a:extLst>
              <a:ext uri="{FF2B5EF4-FFF2-40B4-BE49-F238E27FC236}">
                <a16:creationId xmlns:a16="http://schemas.microsoft.com/office/drawing/2014/main" id="{EB9BEE48-0482-A365-8B09-A1C437A6EBC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85197296"/>
              </p:ext>
            </p:extLst>
          </p:nvPr>
        </p:nvGraphicFramePr>
        <p:xfrm>
          <a:off x="1269901" y="3313698"/>
          <a:ext cx="10022569" cy="4055716"/>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a:extLst>
              <a:ext uri="{FF2B5EF4-FFF2-40B4-BE49-F238E27FC236}">
                <a16:creationId xmlns:a16="http://schemas.microsoft.com/office/drawing/2014/main" id="{E14A4985-DF0E-B9AA-F135-D242B41391B2}"/>
              </a:ext>
              <a:ext uri="{C183D7F6-B498-43B3-948B-1728B52AA6E4}">
                <adec:decorative xmlns:adec="http://schemas.microsoft.com/office/drawing/2017/decorative" val="1"/>
              </a:ext>
            </a:extLst>
          </p:cNvPr>
          <p:cNvGrpSpPr/>
          <p:nvPr/>
        </p:nvGrpSpPr>
        <p:grpSpPr>
          <a:xfrm>
            <a:off x="9372876" y="5974112"/>
            <a:ext cx="2808115" cy="269304"/>
            <a:chOff x="229117" y="5927615"/>
            <a:chExt cx="2808115" cy="269304"/>
          </a:xfrm>
        </p:grpSpPr>
        <p:grpSp>
          <p:nvGrpSpPr>
            <p:cNvPr id="35" name="Group 34" descr="Green and Red arrows to signify when a statistic is significantly higher or lower than the previous survey.">
              <a:extLst>
                <a:ext uri="{FF2B5EF4-FFF2-40B4-BE49-F238E27FC236}">
                  <a16:creationId xmlns:a16="http://schemas.microsoft.com/office/drawing/2014/main" id="{3C564310-89D0-0076-C65D-6A50FE503B0D}"/>
                </a:ext>
              </a:extLst>
            </p:cNvPr>
            <p:cNvGrpSpPr/>
            <p:nvPr/>
          </p:nvGrpSpPr>
          <p:grpSpPr>
            <a:xfrm>
              <a:off x="229117" y="5927615"/>
              <a:ext cx="2808115" cy="269304"/>
              <a:chOff x="520117" y="5772736"/>
              <a:chExt cx="2808115" cy="269304"/>
            </a:xfrm>
          </p:grpSpPr>
          <p:sp>
            <p:nvSpPr>
              <p:cNvPr id="37" name="Arrow: Down 36">
                <a:extLst>
                  <a:ext uri="{FF2B5EF4-FFF2-40B4-BE49-F238E27FC236}">
                    <a16:creationId xmlns:a16="http://schemas.microsoft.com/office/drawing/2014/main" id="{71544D77-6A55-5B13-5FBF-FED8BE972868}"/>
                  </a:ext>
                </a:extLst>
              </p:cNvPr>
              <p:cNvSpPr/>
              <p:nvPr/>
            </p:nvSpPr>
            <p:spPr>
              <a:xfrm rot="10800000">
                <a:off x="520117" y="5838560"/>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38" name="TextBox 37">
                <a:extLst>
                  <a:ext uri="{FF2B5EF4-FFF2-40B4-BE49-F238E27FC236}">
                    <a16:creationId xmlns:a16="http://schemas.microsoft.com/office/drawing/2014/main" id="{A7FFE886-062B-6E79-526E-737E88041442}"/>
                  </a:ext>
                </a:extLst>
              </p:cNvPr>
              <p:cNvSpPr txBox="1"/>
              <p:nvPr/>
            </p:nvSpPr>
            <p:spPr>
              <a:xfrm>
                <a:off x="884934" y="5772736"/>
                <a:ext cx="2443298" cy="26930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50" b="0" i="0" u="none" strike="noStrike" kern="1200" cap="none" spc="0" normalizeH="0" baseline="0" noProof="0" dirty="0">
                    <a:ln>
                      <a:noFill/>
                    </a:ln>
                    <a:solidFill>
                      <a:srgbClr val="5C5B5A"/>
                    </a:solidFill>
                    <a:effectLst/>
                    <a:uLnTx/>
                    <a:uFillTx/>
                    <a:latin typeface="Arial"/>
                    <a:ea typeface="+mn-ea"/>
                    <a:cs typeface="+mn-cs"/>
                  </a:rPr>
                  <a:t>Significantly higher/</a:t>
                </a:r>
                <a:r>
                  <a:rPr lang="en-GB" sz="1150" dirty="0">
                    <a:solidFill>
                      <a:srgbClr val="5C5B5A"/>
                    </a:solidFill>
                    <a:latin typeface="Arial"/>
                  </a:rPr>
                  <a:t>lower than S12</a:t>
                </a:r>
                <a:endParaRPr kumimoji="0" lang="en-GB" sz="1150" b="0" i="0" u="none" strike="noStrike" kern="1200" cap="none" spc="0" normalizeH="0" baseline="0" noProof="0" dirty="0">
                  <a:ln>
                    <a:noFill/>
                  </a:ln>
                  <a:solidFill>
                    <a:srgbClr val="5C5B5A"/>
                  </a:solidFill>
                  <a:effectLst/>
                  <a:uLnTx/>
                  <a:uFillTx/>
                  <a:latin typeface="Arial"/>
                  <a:ea typeface="+mn-ea"/>
                  <a:cs typeface="+mn-cs"/>
                </a:endParaRPr>
              </a:p>
            </p:txBody>
          </p:sp>
        </p:grpSp>
        <p:sp>
          <p:nvSpPr>
            <p:cNvPr id="36" name="Arrow: Down 35">
              <a:extLst>
                <a:ext uri="{FF2B5EF4-FFF2-40B4-BE49-F238E27FC236}">
                  <a16:creationId xmlns:a16="http://schemas.microsoft.com/office/drawing/2014/main" id="{ACD567C9-B7BD-11D3-6B95-3C06B9DE60A7}"/>
                </a:ext>
              </a:extLst>
            </p:cNvPr>
            <p:cNvSpPr/>
            <p:nvPr/>
          </p:nvSpPr>
          <p:spPr>
            <a:xfrm>
              <a:off x="443886" y="6007517"/>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sp>
        <p:nvSpPr>
          <p:cNvPr id="45" name="Arrow: Down 44">
            <a:extLst>
              <a:ext uri="{FF2B5EF4-FFF2-40B4-BE49-F238E27FC236}">
                <a16:creationId xmlns:a16="http://schemas.microsoft.com/office/drawing/2014/main" id="{11FAAECE-0F1C-0D43-B163-90EE60DA5357}"/>
              </a:ext>
              <a:ext uri="{C183D7F6-B498-43B3-948B-1728B52AA6E4}">
                <adec:decorative xmlns:adec="http://schemas.microsoft.com/office/drawing/2017/decorative" val="1"/>
              </a:ext>
            </a:extLst>
          </p:cNvPr>
          <p:cNvSpPr/>
          <p:nvPr/>
        </p:nvSpPr>
        <p:spPr>
          <a:xfrm>
            <a:off x="10681911" y="2795236"/>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5" name="Footer Placeholder 4">
            <a:extLst>
              <a:ext uri="{FF2B5EF4-FFF2-40B4-BE49-F238E27FC236}">
                <a16:creationId xmlns:a16="http://schemas.microsoft.com/office/drawing/2014/main" id="{670832CC-9A38-4C83-A464-A40CFEF8D30A}"/>
              </a:ext>
            </a:extLst>
          </p:cNvPr>
          <p:cNvSpPr txBox="1">
            <a:spLocks/>
          </p:cNvSpPr>
          <p:nvPr/>
        </p:nvSpPr>
        <p:spPr>
          <a:xfrm>
            <a:off x="391549" y="6342397"/>
            <a:ext cx="11162398"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LA6. To what extent do you agree or disagree with the following statements about your local area? </a:t>
            </a:r>
            <a:r>
              <a:rPr lang="en-GB" sz="1000" dirty="0">
                <a:solidFill>
                  <a:srgbClr val="FFFFFF">
                    <a:lumMod val="50000"/>
                  </a:srgbClr>
                </a:solidFill>
                <a:latin typeface="Arial"/>
                <a:cs typeface="Arial" panose="020B0604020202020204" pitchFamily="34" charset="0"/>
              </a:rPr>
              <a:t>Unweighted base: Survey 13, 1540 (All responses)</a:t>
            </a: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 Only valid responses shown *The codes ‘There are too few people in the local area’ and ‘People in this area are all of the same background’ have been removed from this chart for visual purposes, meaning chart doesn’t add up to 100%</a:t>
            </a:r>
            <a:endParaRPr kumimoji="0" lang="en-GB" sz="1000" b="0" i="1" u="none" strike="noStrike" kern="1200" cap="none" spc="0" normalizeH="0" baseline="0" noProof="0" dirty="0">
              <a:ln>
                <a:noFill/>
              </a:ln>
              <a:solidFill>
                <a:srgbClr val="0039A6"/>
              </a:solidFill>
              <a:effectLst/>
              <a:uLnTx/>
              <a:uFillTx/>
              <a:latin typeface="Arial"/>
              <a:ea typeface="+mn-ea"/>
              <a:cs typeface="Arial" panose="020B0604020202020204" pitchFamily="34" charset="0"/>
            </a:endParaRPr>
          </a:p>
        </p:txBody>
      </p:sp>
      <p:sp>
        <p:nvSpPr>
          <p:cNvPr id="40" name="Slide Number Placeholder 4">
            <a:extLst>
              <a:ext uri="{FF2B5EF4-FFF2-40B4-BE49-F238E27FC236}">
                <a16:creationId xmlns:a16="http://schemas.microsoft.com/office/drawing/2014/main" id="{BFDDA40A-C568-4D72-B229-0FA6A80D17A5}"/>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41</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graphicFrame>
        <p:nvGraphicFramePr>
          <p:cNvPr id="44" name="Chart 43" descr="Stacked line chart showing agreement with local area being well maintained, 66% agree, 40% disagree in July.">
            <a:extLst>
              <a:ext uri="{FF2B5EF4-FFF2-40B4-BE49-F238E27FC236}">
                <a16:creationId xmlns:a16="http://schemas.microsoft.com/office/drawing/2014/main" id="{4ADEF817-4E73-74BA-F0CD-32B445617B35}"/>
              </a:ext>
            </a:extLst>
          </p:cNvPr>
          <p:cNvGraphicFramePr/>
          <p:nvPr>
            <p:extLst>
              <p:ext uri="{D42A27DB-BD31-4B8C-83A1-F6EECF244321}">
                <p14:modId xmlns:p14="http://schemas.microsoft.com/office/powerpoint/2010/main" val="936566502"/>
              </p:ext>
            </p:extLst>
          </p:nvPr>
        </p:nvGraphicFramePr>
        <p:xfrm>
          <a:off x="1084715" y="1582944"/>
          <a:ext cx="10022569" cy="444618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68520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13">
            <a:extLst>
              <a:ext uri="{FF2B5EF4-FFF2-40B4-BE49-F238E27FC236}">
                <a16:creationId xmlns:a16="http://schemas.microsoft.com/office/drawing/2014/main" id="{27A4AEDC-4E79-FF30-4432-B458B3565C98}"/>
              </a:ext>
            </a:extLst>
          </p:cNvPr>
          <p:cNvSpPr txBox="1">
            <a:spLocks noGrp="1"/>
          </p:cNvSpPr>
          <p:nvPr>
            <p:ph type="title" idx="4294967295"/>
          </p:nvPr>
        </p:nvSpPr>
        <p:spPr>
          <a:xfrm>
            <a:off x="359757" y="219439"/>
            <a:ext cx="11483900" cy="83099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rgbClr val="5C5B5A"/>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1800" b="1" i="0" u="none" strike="noStrike" kern="1200" cap="none" spc="0" normalizeH="0" baseline="0" noProof="0" dirty="0">
                <a:ln>
                  <a:noFill/>
                </a:ln>
                <a:solidFill>
                  <a:srgbClr val="5C5B5A"/>
                </a:solidFill>
                <a:effectLst/>
                <a:uLnTx/>
                <a:uFillTx/>
                <a:latin typeface="Arial"/>
                <a:ea typeface="+mj-ea"/>
                <a:cs typeface="Calibri"/>
              </a:rPr>
              <a:t>Just over half agree there are </a:t>
            </a:r>
            <a:r>
              <a:rPr kumimoji="0" lang="en-GB" sz="1800" b="1" i="0" u="none" strike="noStrike" kern="1200" cap="none" spc="0" normalizeH="0" baseline="0" noProof="0" dirty="0">
                <a:ln>
                  <a:noFill/>
                </a:ln>
                <a:solidFill>
                  <a:srgbClr val="009690"/>
                </a:solidFill>
                <a:effectLst/>
                <a:uLnTx/>
                <a:uFillTx/>
                <a:latin typeface="Arial"/>
                <a:ea typeface="+mj-ea"/>
                <a:cs typeface="Calibri"/>
              </a:rPr>
              <a:t>opportunities to take part in cultural events and activities </a:t>
            </a:r>
            <a:r>
              <a:rPr kumimoji="0" lang="en-GB" sz="1800" b="1" i="0" u="none" strike="noStrike" kern="1200" cap="none" spc="0" normalizeH="0" baseline="0" noProof="0" dirty="0">
                <a:ln>
                  <a:noFill/>
                </a:ln>
                <a:solidFill>
                  <a:srgbClr val="5C5B5A"/>
                </a:solidFill>
                <a:effectLst/>
                <a:uLnTx/>
                <a:uFillTx/>
                <a:latin typeface="Arial"/>
                <a:ea typeface="+mj-ea"/>
                <a:cs typeface="Calibri"/>
              </a:rPr>
              <a:t>in their local area. But only 4 in 10 (40%) are satisfied with cultural facilities </a:t>
            </a:r>
            <a:r>
              <a:rPr lang="en-GB" sz="1800" b="1" dirty="0">
                <a:latin typeface="Arial"/>
                <a:cs typeface="Calibri"/>
              </a:rPr>
              <a:t>available, </a:t>
            </a:r>
            <a:r>
              <a:rPr kumimoji="0" lang="en-GB" sz="1800" b="1" i="0" u="none" strike="noStrike" kern="1200" cap="none" spc="0" normalizeH="0" baseline="0" noProof="0" dirty="0">
                <a:ln>
                  <a:noFill/>
                </a:ln>
                <a:solidFill>
                  <a:srgbClr val="5C5B5A"/>
                </a:solidFill>
                <a:effectLst/>
                <a:uLnTx/>
                <a:uFillTx/>
                <a:latin typeface="Arial"/>
                <a:ea typeface="+mj-ea"/>
                <a:cs typeface="Calibri"/>
              </a:rPr>
              <a:t>such as museums, theatres and events – a significant decrease since May </a:t>
            </a:r>
          </a:p>
        </p:txBody>
      </p:sp>
      <p:sp>
        <p:nvSpPr>
          <p:cNvPr id="17" name="TextBox 16">
            <a:extLst>
              <a:ext uri="{FF2B5EF4-FFF2-40B4-BE49-F238E27FC236}">
                <a16:creationId xmlns:a16="http://schemas.microsoft.com/office/drawing/2014/main" id="{3DB1E1A3-1A78-9535-8B1F-08256D06777A}"/>
              </a:ext>
            </a:extLst>
          </p:cNvPr>
          <p:cNvSpPr txBox="1"/>
          <p:nvPr/>
        </p:nvSpPr>
        <p:spPr>
          <a:xfrm>
            <a:off x="692596" y="1212265"/>
            <a:ext cx="5403404"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500" b="1" i="0" strike="noStrike" kern="1200" cap="none" spc="0" normalizeH="0" baseline="0" noProof="0">
                <a:ln>
                  <a:noFill/>
                </a:ln>
                <a:solidFill>
                  <a:srgbClr val="5C5B5A"/>
                </a:solidFill>
                <a:effectLst/>
                <a:uLnTx/>
                <a:uFillTx/>
                <a:latin typeface="Arial"/>
                <a:ea typeface="+mn-ea"/>
                <a:cs typeface="+mn-cs"/>
              </a:rPr>
              <a:t>To what extent do you agree or disagree that there are opportunities to take part in cultural events and activities</a:t>
            </a:r>
          </a:p>
        </p:txBody>
      </p:sp>
      <p:graphicFrame>
        <p:nvGraphicFramePr>
          <p:cNvPr id="12" name="Chart 11" descr="Stacked bar chart showing agreement that there are opportunities to take part in cultural events and activities. 56% agree. ">
            <a:extLst>
              <a:ext uri="{FF2B5EF4-FFF2-40B4-BE49-F238E27FC236}">
                <a16:creationId xmlns:a16="http://schemas.microsoft.com/office/drawing/2014/main" id="{526E849C-3414-1601-20E1-5DE6711C4551}"/>
              </a:ext>
            </a:extLst>
          </p:cNvPr>
          <p:cNvGraphicFramePr/>
          <p:nvPr>
            <p:extLst>
              <p:ext uri="{D42A27DB-BD31-4B8C-83A1-F6EECF244321}">
                <p14:modId xmlns:p14="http://schemas.microsoft.com/office/powerpoint/2010/main" val="1430789987"/>
              </p:ext>
            </p:extLst>
          </p:nvPr>
        </p:nvGraphicFramePr>
        <p:xfrm>
          <a:off x="555760" y="1171028"/>
          <a:ext cx="4300872" cy="5273038"/>
        </p:xfrm>
        <a:graphic>
          <a:graphicData uri="http://schemas.openxmlformats.org/drawingml/2006/chart">
            <c:chart xmlns:c="http://schemas.openxmlformats.org/drawingml/2006/chart" xmlns:r="http://schemas.openxmlformats.org/officeDocument/2006/relationships" r:id="rId4"/>
          </a:graphicData>
        </a:graphic>
      </p:graphicFrame>
      <p:sp>
        <p:nvSpPr>
          <p:cNvPr id="21" name="TextBox 20">
            <a:extLst>
              <a:ext uri="{FF2B5EF4-FFF2-40B4-BE49-F238E27FC236}">
                <a16:creationId xmlns:a16="http://schemas.microsoft.com/office/drawing/2014/main" id="{9AEB261A-540C-6866-150C-2168D2CA92CB}"/>
              </a:ext>
              <a:ext uri="{C183D7F6-B498-43B3-948B-1728B52AA6E4}">
                <adec:decorative xmlns:adec="http://schemas.microsoft.com/office/drawing/2017/decorative" val="1"/>
              </a:ext>
            </a:extLst>
          </p:cNvPr>
          <p:cNvSpPr txBox="1"/>
          <p:nvPr/>
        </p:nvSpPr>
        <p:spPr>
          <a:xfrm>
            <a:off x="3339025" y="1946206"/>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bg1"/>
                </a:solidFill>
                <a:latin typeface="Arial" panose="020B0604020202020204"/>
              </a:rPr>
              <a:t>(-1</a:t>
            </a:r>
            <a:r>
              <a:rPr kumimoji="0" lang="en-GB" sz="1100" b="0" i="0" u="none" strike="noStrike" kern="1200" cap="none" spc="0" normalizeH="0" baseline="0" noProof="0" dirty="0">
                <a:ln>
                  <a:noFill/>
                </a:ln>
                <a:solidFill>
                  <a:schemeClr val="bg1"/>
                </a:solidFill>
                <a:effectLst/>
                <a:uLnTx/>
                <a:uFillTx/>
                <a:latin typeface="Arial" panose="020B0604020202020204"/>
                <a:ea typeface="+mn-ea"/>
                <a:cs typeface="+mn-cs"/>
              </a:rPr>
              <a:t>pp)</a:t>
            </a:r>
          </a:p>
        </p:txBody>
      </p:sp>
      <p:sp>
        <p:nvSpPr>
          <p:cNvPr id="22" name="TextBox 21">
            <a:extLst>
              <a:ext uri="{FF2B5EF4-FFF2-40B4-BE49-F238E27FC236}">
                <a16:creationId xmlns:a16="http://schemas.microsoft.com/office/drawing/2014/main" id="{49BF1A9D-2AA7-EB21-DC21-6F8C769E4512}"/>
              </a:ext>
              <a:ext uri="{C183D7F6-B498-43B3-948B-1728B52AA6E4}">
                <adec:decorative xmlns:adec="http://schemas.microsoft.com/office/drawing/2017/decorative" val="1"/>
              </a:ext>
            </a:extLst>
          </p:cNvPr>
          <p:cNvSpPr txBox="1"/>
          <p:nvPr/>
        </p:nvSpPr>
        <p:spPr>
          <a:xfrm>
            <a:off x="2962426" y="3114349"/>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bg1"/>
                </a:solidFill>
                <a:latin typeface="Arial" panose="020B0604020202020204"/>
              </a:rPr>
              <a:t>(+1</a:t>
            </a:r>
            <a:r>
              <a:rPr kumimoji="0" lang="en-GB" sz="1100" b="0" i="0" u="none" strike="noStrike" kern="1200" cap="none" spc="0" normalizeH="0" baseline="0" noProof="0" dirty="0">
                <a:ln>
                  <a:noFill/>
                </a:ln>
                <a:solidFill>
                  <a:schemeClr val="bg1"/>
                </a:solidFill>
                <a:effectLst/>
                <a:uLnTx/>
                <a:uFillTx/>
                <a:latin typeface="Arial" panose="020B0604020202020204"/>
                <a:ea typeface="+mn-ea"/>
                <a:cs typeface="+mn-cs"/>
              </a:rPr>
              <a:t>pp)</a:t>
            </a:r>
          </a:p>
        </p:txBody>
      </p:sp>
      <p:sp>
        <p:nvSpPr>
          <p:cNvPr id="24" name="TextBox 23">
            <a:extLst>
              <a:ext uri="{FF2B5EF4-FFF2-40B4-BE49-F238E27FC236}">
                <a16:creationId xmlns:a16="http://schemas.microsoft.com/office/drawing/2014/main" id="{A9D616BD-E496-F385-8879-9126682DF684}"/>
              </a:ext>
              <a:ext uri="{C183D7F6-B498-43B3-948B-1728B52AA6E4}">
                <adec:decorative xmlns:adec="http://schemas.microsoft.com/office/drawing/2017/decorative" val="1"/>
              </a:ext>
            </a:extLst>
          </p:cNvPr>
          <p:cNvSpPr txBox="1"/>
          <p:nvPr/>
        </p:nvSpPr>
        <p:spPr>
          <a:xfrm>
            <a:off x="2975208" y="4185539"/>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bg1"/>
                </a:solidFill>
                <a:latin typeface="Arial" panose="020B0604020202020204"/>
              </a:rPr>
              <a:t>(-2pp</a:t>
            </a:r>
            <a:r>
              <a:rPr kumimoji="0" lang="en-GB" sz="1100" b="0" i="0" u="none" strike="noStrike" kern="1200" cap="none" spc="0" normalizeH="0" baseline="0" noProof="0" dirty="0">
                <a:ln>
                  <a:noFill/>
                </a:ln>
                <a:solidFill>
                  <a:schemeClr val="bg1"/>
                </a:solidFill>
                <a:effectLst/>
                <a:uLnTx/>
                <a:uFillTx/>
                <a:latin typeface="Arial" panose="020B0604020202020204"/>
                <a:ea typeface="+mn-ea"/>
                <a:cs typeface="+mn-cs"/>
              </a:rPr>
              <a:t>)</a:t>
            </a:r>
          </a:p>
        </p:txBody>
      </p:sp>
      <p:sp>
        <p:nvSpPr>
          <p:cNvPr id="25" name="TextBox 24">
            <a:extLst>
              <a:ext uri="{FF2B5EF4-FFF2-40B4-BE49-F238E27FC236}">
                <a16:creationId xmlns:a16="http://schemas.microsoft.com/office/drawing/2014/main" id="{CE9634A5-EFEB-03E8-2C36-6131AFBC69FF}"/>
              </a:ext>
              <a:ext uri="{C183D7F6-B498-43B3-948B-1728B52AA6E4}">
                <adec:decorative xmlns:adec="http://schemas.microsoft.com/office/drawing/2017/decorative" val="1"/>
              </a:ext>
            </a:extLst>
          </p:cNvPr>
          <p:cNvSpPr txBox="1"/>
          <p:nvPr/>
        </p:nvSpPr>
        <p:spPr>
          <a:xfrm>
            <a:off x="3303759" y="4493053"/>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bg1"/>
                </a:solidFill>
                <a:latin typeface="Arial" panose="020B0604020202020204"/>
              </a:rPr>
              <a:t>(+2</a:t>
            </a:r>
            <a:r>
              <a:rPr kumimoji="0" lang="en-GB" sz="1100" b="0" i="0" u="none" strike="noStrike" kern="1200" cap="none" spc="0" normalizeH="0" baseline="0" noProof="0" dirty="0">
                <a:ln>
                  <a:noFill/>
                </a:ln>
                <a:solidFill>
                  <a:schemeClr val="bg1"/>
                </a:solidFill>
                <a:effectLst/>
                <a:uLnTx/>
                <a:uFillTx/>
                <a:latin typeface="Arial" panose="020B0604020202020204"/>
                <a:ea typeface="+mn-ea"/>
                <a:cs typeface="+mn-cs"/>
              </a:rPr>
              <a:t>pp)</a:t>
            </a:r>
          </a:p>
        </p:txBody>
      </p:sp>
      <p:sp>
        <p:nvSpPr>
          <p:cNvPr id="26" name="TextBox 25">
            <a:extLst>
              <a:ext uri="{FF2B5EF4-FFF2-40B4-BE49-F238E27FC236}">
                <a16:creationId xmlns:a16="http://schemas.microsoft.com/office/drawing/2014/main" id="{34116DEE-538E-6641-4CAD-B878512933F7}"/>
              </a:ext>
              <a:ext uri="{C183D7F6-B498-43B3-948B-1728B52AA6E4}">
                <adec:decorative xmlns:adec="http://schemas.microsoft.com/office/drawing/2017/decorative" val="1"/>
              </a:ext>
            </a:extLst>
          </p:cNvPr>
          <p:cNvSpPr txBox="1"/>
          <p:nvPr/>
        </p:nvSpPr>
        <p:spPr>
          <a:xfrm>
            <a:off x="2919946" y="5075175"/>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bg1"/>
                </a:solidFill>
                <a:latin typeface="Arial" panose="020B0604020202020204"/>
              </a:rPr>
              <a:t>(+1</a:t>
            </a:r>
            <a:r>
              <a:rPr kumimoji="0" lang="en-GB" sz="1100" b="0" i="0" u="none" strike="noStrike" kern="1200" cap="none" spc="0" normalizeH="0" baseline="0" noProof="0" dirty="0">
                <a:ln>
                  <a:noFill/>
                </a:ln>
                <a:solidFill>
                  <a:schemeClr val="bg1"/>
                </a:solidFill>
                <a:effectLst/>
                <a:uLnTx/>
                <a:uFillTx/>
                <a:latin typeface="Arial" panose="020B0604020202020204"/>
                <a:ea typeface="+mn-ea"/>
                <a:cs typeface="+mn-cs"/>
              </a:rPr>
              <a:t>pp)</a:t>
            </a:r>
          </a:p>
        </p:txBody>
      </p:sp>
      <p:sp>
        <p:nvSpPr>
          <p:cNvPr id="28" name="Right Brace 27">
            <a:extLst>
              <a:ext uri="{FF2B5EF4-FFF2-40B4-BE49-F238E27FC236}">
                <a16:creationId xmlns:a16="http://schemas.microsoft.com/office/drawing/2014/main" id="{42DFC551-E1BA-EA67-184B-338EB3EE2172}"/>
              </a:ext>
              <a:ext uri="{C183D7F6-B498-43B3-948B-1728B52AA6E4}">
                <adec:decorative xmlns:adec="http://schemas.microsoft.com/office/drawing/2017/decorative" val="1"/>
              </a:ext>
            </a:extLst>
          </p:cNvPr>
          <p:cNvSpPr/>
          <p:nvPr/>
        </p:nvSpPr>
        <p:spPr>
          <a:xfrm>
            <a:off x="4073062" y="1895241"/>
            <a:ext cx="281655" cy="1889108"/>
          </a:xfrm>
          <a:prstGeom prst="rightBrace">
            <a:avLst>
              <a:gd name="adj1" fmla="val 7531"/>
              <a:gd name="adj2" fmla="val 50487"/>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0" name="TextBox 39">
            <a:extLst>
              <a:ext uri="{FF2B5EF4-FFF2-40B4-BE49-F238E27FC236}">
                <a16:creationId xmlns:a16="http://schemas.microsoft.com/office/drawing/2014/main" id="{7FB1EDE3-032D-C8FA-0303-BBDDBDBF20BB}"/>
              </a:ext>
              <a:ext uri="{C183D7F6-B498-43B3-948B-1728B52AA6E4}">
                <adec:decorative xmlns:adec="http://schemas.microsoft.com/office/drawing/2017/decorative" val="1"/>
              </a:ext>
            </a:extLst>
          </p:cNvPr>
          <p:cNvSpPr txBox="1"/>
          <p:nvPr/>
        </p:nvSpPr>
        <p:spPr>
          <a:xfrm>
            <a:off x="4228018" y="2634748"/>
            <a:ext cx="920681" cy="523220"/>
          </a:xfrm>
          <a:prstGeom prst="rect">
            <a:avLst/>
          </a:prstGeom>
          <a:noFill/>
        </p:spPr>
        <p:txBody>
          <a:bodyPr wrap="square" rtlCol="0">
            <a:spAutoFit/>
          </a:bodyPr>
          <a:lstStyle/>
          <a:p>
            <a:pPr algn="ctr"/>
            <a:r>
              <a:rPr lang="en-GB" sz="1400" b="1" dirty="0">
                <a:solidFill>
                  <a:srgbClr val="5C5B5A"/>
                </a:solidFill>
                <a:latin typeface="Arial"/>
              </a:rPr>
              <a:t>56%</a:t>
            </a:r>
          </a:p>
          <a:p>
            <a:pPr algn="ctr"/>
            <a:r>
              <a:rPr lang="en-GB" sz="1400" b="1" dirty="0">
                <a:solidFill>
                  <a:srgbClr val="5C5B5A"/>
                </a:solidFill>
                <a:latin typeface="Arial"/>
              </a:rPr>
              <a:t>(-1pp)</a:t>
            </a:r>
          </a:p>
        </p:txBody>
      </p:sp>
      <p:cxnSp>
        <p:nvCxnSpPr>
          <p:cNvPr id="58" name="Straight Connector 57">
            <a:extLst>
              <a:ext uri="{FF2B5EF4-FFF2-40B4-BE49-F238E27FC236}">
                <a16:creationId xmlns:a16="http://schemas.microsoft.com/office/drawing/2014/main" id="{13D1C440-FE18-4C24-AC69-E5C66EE07833}"/>
              </a:ext>
              <a:ext uri="{C183D7F6-B498-43B3-948B-1728B52AA6E4}">
                <adec:decorative xmlns:adec="http://schemas.microsoft.com/office/drawing/2017/decorative" val="1"/>
              </a:ext>
            </a:extLst>
          </p:cNvPr>
          <p:cNvCxnSpPr>
            <a:cxnSpLocks/>
          </p:cNvCxnSpPr>
          <p:nvPr/>
        </p:nvCxnSpPr>
        <p:spPr>
          <a:xfrm>
            <a:off x="6096000" y="1310145"/>
            <a:ext cx="0" cy="4657588"/>
          </a:xfrm>
          <a:prstGeom prst="line">
            <a:avLst/>
          </a:prstGeom>
          <a:ln>
            <a:solidFill>
              <a:srgbClr val="388A8C"/>
            </a:solidFill>
          </a:ln>
        </p:spPr>
        <p:style>
          <a:lnRef idx="1">
            <a:schemeClr val="accent1"/>
          </a:lnRef>
          <a:fillRef idx="0">
            <a:schemeClr val="accent1"/>
          </a:fillRef>
          <a:effectRef idx="0">
            <a:schemeClr val="accent1"/>
          </a:effectRef>
          <a:fontRef idx="minor">
            <a:schemeClr val="tx1"/>
          </a:fontRef>
        </p:style>
      </p:cxnSp>
      <p:graphicFrame>
        <p:nvGraphicFramePr>
          <p:cNvPr id="57" name="Chart 56" descr="Stacked bar chart showing agreement that there are opportunities to take part in cultural events and activities. 40% agree. ">
            <a:extLst>
              <a:ext uri="{FF2B5EF4-FFF2-40B4-BE49-F238E27FC236}">
                <a16:creationId xmlns:a16="http://schemas.microsoft.com/office/drawing/2014/main" id="{2580ED44-5542-57A9-EAD3-0B06C763F4E7}"/>
              </a:ext>
            </a:extLst>
          </p:cNvPr>
          <p:cNvGraphicFramePr/>
          <p:nvPr>
            <p:extLst>
              <p:ext uri="{D42A27DB-BD31-4B8C-83A1-F6EECF244321}">
                <p14:modId xmlns:p14="http://schemas.microsoft.com/office/powerpoint/2010/main" val="161992101"/>
              </p:ext>
            </p:extLst>
          </p:nvPr>
        </p:nvGraphicFramePr>
        <p:xfrm>
          <a:off x="6444535" y="1192387"/>
          <a:ext cx="4300872" cy="5273038"/>
        </p:xfrm>
        <a:graphic>
          <a:graphicData uri="http://schemas.openxmlformats.org/drawingml/2006/chart">
            <c:chart xmlns:c="http://schemas.openxmlformats.org/drawingml/2006/chart" xmlns:r="http://schemas.openxmlformats.org/officeDocument/2006/relationships" r:id="rId5"/>
          </a:graphicData>
        </a:graphic>
      </p:graphicFrame>
      <p:sp>
        <p:nvSpPr>
          <p:cNvPr id="60" name="TextBox 59">
            <a:extLst>
              <a:ext uri="{FF2B5EF4-FFF2-40B4-BE49-F238E27FC236}">
                <a16:creationId xmlns:a16="http://schemas.microsoft.com/office/drawing/2014/main" id="{A9F2E96F-09AD-4675-1778-91778B6BC481}"/>
              </a:ext>
              <a:ext uri="{C183D7F6-B498-43B3-948B-1728B52AA6E4}">
                <adec:decorative xmlns:adec="http://schemas.microsoft.com/office/drawing/2017/decorative" val="0"/>
              </a:ext>
            </a:extLst>
          </p:cNvPr>
          <p:cNvSpPr txBox="1"/>
          <p:nvPr/>
        </p:nvSpPr>
        <p:spPr>
          <a:xfrm>
            <a:off x="6581371" y="1233624"/>
            <a:ext cx="4950831"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500" b="1" i="0" strike="noStrike" kern="1200" cap="none" spc="0" normalizeH="0" baseline="0" noProof="0">
                <a:ln>
                  <a:noFill/>
                </a:ln>
                <a:solidFill>
                  <a:srgbClr val="5C5B5A"/>
                </a:solidFill>
                <a:effectLst/>
                <a:uLnTx/>
                <a:uFillTx/>
                <a:latin typeface="Arial"/>
                <a:ea typeface="+mn-ea"/>
                <a:cs typeface="+mn-cs"/>
              </a:rPr>
              <a:t>Satisfaction with cultural facilities such as museums, theatres, and events </a:t>
            </a:r>
          </a:p>
        </p:txBody>
      </p:sp>
      <p:sp>
        <p:nvSpPr>
          <p:cNvPr id="61" name="Right Brace 60">
            <a:extLst>
              <a:ext uri="{FF2B5EF4-FFF2-40B4-BE49-F238E27FC236}">
                <a16:creationId xmlns:a16="http://schemas.microsoft.com/office/drawing/2014/main" id="{EE1EF34E-B636-4BAA-297E-9E79F0026306}"/>
              </a:ext>
              <a:ext uri="{C183D7F6-B498-43B3-948B-1728B52AA6E4}">
                <adec:decorative xmlns:adec="http://schemas.microsoft.com/office/drawing/2017/decorative" val="1"/>
              </a:ext>
            </a:extLst>
          </p:cNvPr>
          <p:cNvSpPr/>
          <p:nvPr/>
        </p:nvSpPr>
        <p:spPr>
          <a:xfrm>
            <a:off x="9961838" y="1916601"/>
            <a:ext cx="262026" cy="1241368"/>
          </a:xfrm>
          <a:prstGeom prst="rightBrace">
            <a:avLst>
              <a:gd name="adj1" fmla="val 7531"/>
              <a:gd name="adj2" fmla="val 50487"/>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2" name="TextBox 61">
            <a:extLst>
              <a:ext uri="{FF2B5EF4-FFF2-40B4-BE49-F238E27FC236}">
                <a16:creationId xmlns:a16="http://schemas.microsoft.com/office/drawing/2014/main" id="{C244AF1F-C191-88A9-7FA3-783DEE3A14CE}"/>
              </a:ext>
              <a:ext uri="{C183D7F6-B498-43B3-948B-1728B52AA6E4}">
                <adec:decorative xmlns:adec="http://schemas.microsoft.com/office/drawing/2017/decorative" val="1"/>
              </a:ext>
            </a:extLst>
          </p:cNvPr>
          <p:cNvSpPr txBox="1"/>
          <p:nvPr/>
        </p:nvSpPr>
        <p:spPr>
          <a:xfrm>
            <a:off x="10116793" y="2457327"/>
            <a:ext cx="920681" cy="523220"/>
          </a:xfrm>
          <a:prstGeom prst="rect">
            <a:avLst/>
          </a:prstGeom>
          <a:noFill/>
        </p:spPr>
        <p:txBody>
          <a:bodyPr wrap="square" rtlCol="0">
            <a:spAutoFit/>
          </a:bodyPr>
          <a:lstStyle/>
          <a:p>
            <a:pPr algn="ctr"/>
            <a:r>
              <a:rPr lang="en-GB" sz="1400" b="1" dirty="0">
                <a:solidFill>
                  <a:srgbClr val="5C5B5A"/>
                </a:solidFill>
                <a:latin typeface="Arial"/>
              </a:rPr>
              <a:t>40%</a:t>
            </a:r>
          </a:p>
          <a:p>
            <a:pPr algn="ctr"/>
            <a:r>
              <a:rPr lang="en-GB" sz="1400" b="1" dirty="0">
                <a:solidFill>
                  <a:srgbClr val="5C5B5A"/>
                </a:solidFill>
                <a:latin typeface="Arial"/>
              </a:rPr>
              <a:t>(-6pp)</a:t>
            </a:r>
          </a:p>
        </p:txBody>
      </p:sp>
      <p:sp>
        <p:nvSpPr>
          <p:cNvPr id="2" name="TextBox 1">
            <a:extLst>
              <a:ext uri="{FF2B5EF4-FFF2-40B4-BE49-F238E27FC236}">
                <a16:creationId xmlns:a16="http://schemas.microsoft.com/office/drawing/2014/main" id="{76B77BFB-EF9B-FCF7-BDC0-40FBD5A5B267}"/>
              </a:ext>
              <a:ext uri="{C183D7F6-B498-43B3-948B-1728B52AA6E4}">
                <adec:decorative xmlns:adec="http://schemas.microsoft.com/office/drawing/2017/decorative" val="0"/>
              </a:ext>
            </a:extLst>
          </p:cNvPr>
          <p:cNvSpPr txBox="1"/>
          <p:nvPr/>
        </p:nvSpPr>
        <p:spPr>
          <a:xfrm>
            <a:off x="4651392" y="6046778"/>
            <a:ext cx="3148918" cy="153888"/>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solidFill>
                  <a:srgbClr val="5C5B5A"/>
                </a:solidFill>
                <a:latin typeface="Arial"/>
              </a:rPr>
              <a:t>Figures in brackets show change since May (S12)</a:t>
            </a:r>
            <a:endParaRPr kumimoji="0" lang="en-GB" sz="1000" i="0" u="none" strike="noStrike" kern="1200" cap="none" spc="0" normalizeH="0" baseline="0" noProof="0" dirty="0">
              <a:ln>
                <a:noFill/>
              </a:ln>
              <a:solidFill>
                <a:srgbClr val="5C5B5A"/>
              </a:solidFill>
              <a:effectLst/>
              <a:uLnTx/>
              <a:uFillTx/>
              <a:latin typeface="Arial"/>
              <a:ea typeface="+mn-ea"/>
              <a:cs typeface="+mn-cs"/>
            </a:endParaRPr>
          </a:p>
        </p:txBody>
      </p:sp>
      <p:sp>
        <p:nvSpPr>
          <p:cNvPr id="3" name="TextBox 2">
            <a:extLst>
              <a:ext uri="{FF2B5EF4-FFF2-40B4-BE49-F238E27FC236}">
                <a16:creationId xmlns:a16="http://schemas.microsoft.com/office/drawing/2014/main" id="{B5886B79-E46F-F3B9-8F92-2CAC968CA721}"/>
              </a:ext>
              <a:ext uri="{C183D7F6-B498-43B3-948B-1728B52AA6E4}">
                <adec:decorative xmlns:adec="http://schemas.microsoft.com/office/drawing/2017/decorative" val="1"/>
              </a:ext>
            </a:extLst>
          </p:cNvPr>
          <p:cNvSpPr txBox="1"/>
          <p:nvPr/>
        </p:nvSpPr>
        <p:spPr>
          <a:xfrm>
            <a:off x="9227800" y="1970810"/>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bg1"/>
                </a:solidFill>
                <a:latin typeface="Arial" panose="020B0604020202020204"/>
              </a:rPr>
              <a:t>(-1</a:t>
            </a:r>
            <a:r>
              <a:rPr kumimoji="0" lang="en-GB" sz="1100" b="0" i="0" u="none" strike="noStrike" kern="1200" cap="none" spc="0" normalizeH="0" baseline="0" noProof="0" dirty="0">
                <a:ln>
                  <a:noFill/>
                </a:ln>
                <a:solidFill>
                  <a:schemeClr val="bg1"/>
                </a:solidFill>
                <a:effectLst/>
                <a:uLnTx/>
                <a:uFillTx/>
                <a:latin typeface="Arial" panose="020B0604020202020204"/>
                <a:ea typeface="+mn-ea"/>
                <a:cs typeface="+mn-cs"/>
              </a:rPr>
              <a:t>pp)</a:t>
            </a:r>
          </a:p>
        </p:txBody>
      </p:sp>
      <p:sp>
        <p:nvSpPr>
          <p:cNvPr id="4" name="TextBox 3">
            <a:extLst>
              <a:ext uri="{FF2B5EF4-FFF2-40B4-BE49-F238E27FC236}">
                <a16:creationId xmlns:a16="http://schemas.microsoft.com/office/drawing/2014/main" id="{9B0A0981-08A6-ACC3-0C6C-CC77B2CBE4BC}"/>
              </a:ext>
              <a:ext uri="{C183D7F6-B498-43B3-948B-1728B52AA6E4}">
                <adec:decorative xmlns:adec="http://schemas.microsoft.com/office/drawing/2017/decorative" val="1"/>
              </a:ext>
            </a:extLst>
          </p:cNvPr>
          <p:cNvSpPr txBox="1"/>
          <p:nvPr/>
        </p:nvSpPr>
        <p:spPr>
          <a:xfrm>
            <a:off x="8881639" y="2829746"/>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bg1"/>
                </a:solidFill>
                <a:latin typeface="Arial" panose="020B0604020202020204"/>
              </a:rPr>
              <a:t>(-5</a:t>
            </a:r>
            <a:r>
              <a:rPr kumimoji="0" lang="en-GB" sz="1100" b="0" i="0" u="none" strike="noStrike" kern="1200" cap="none" spc="0" normalizeH="0" baseline="0" noProof="0" dirty="0">
                <a:ln>
                  <a:noFill/>
                </a:ln>
                <a:solidFill>
                  <a:schemeClr val="bg1"/>
                </a:solidFill>
                <a:effectLst/>
                <a:uLnTx/>
                <a:uFillTx/>
                <a:latin typeface="Arial" panose="020B0604020202020204"/>
                <a:ea typeface="+mn-ea"/>
                <a:cs typeface="+mn-cs"/>
              </a:rPr>
              <a:t>pp)</a:t>
            </a:r>
          </a:p>
        </p:txBody>
      </p:sp>
      <p:sp>
        <p:nvSpPr>
          <p:cNvPr id="5" name="TextBox 4">
            <a:extLst>
              <a:ext uri="{FF2B5EF4-FFF2-40B4-BE49-F238E27FC236}">
                <a16:creationId xmlns:a16="http://schemas.microsoft.com/office/drawing/2014/main" id="{54295A5C-720D-3EC6-C618-66BD8E62EBD3}"/>
              </a:ext>
              <a:ext uri="{C183D7F6-B498-43B3-948B-1728B52AA6E4}">
                <adec:decorative xmlns:adec="http://schemas.microsoft.com/office/drawing/2017/decorative" val="1"/>
              </a:ext>
            </a:extLst>
          </p:cNvPr>
          <p:cNvSpPr txBox="1"/>
          <p:nvPr/>
        </p:nvSpPr>
        <p:spPr>
          <a:xfrm>
            <a:off x="8846373" y="3756346"/>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bg1"/>
                </a:solidFill>
                <a:latin typeface="Arial" panose="020B0604020202020204"/>
              </a:rPr>
              <a:t>(+1</a:t>
            </a:r>
            <a:r>
              <a:rPr kumimoji="0" lang="en-GB" sz="1100" b="0" i="0" u="none" strike="noStrike" kern="1200" cap="none" spc="0" normalizeH="0" baseline="0" noProof="0" dirty="0">
                <a:ln>
                  <a:noFill/>
                </a:ln>
                <a:solidFill>
                  <a:schemeClr val="bg1"/>
                </a:solidFill>
                <a:effectLst/>
                <a:uLnTx/>
                <a:uFillTx/>
                <a:latin typeface="Arial" panose="020B0604020202020204"/>
                <a:ea typeface="+mn-ea"/>
                <a:cs typeface="+mn-cs"/>
              </a:rPr>
              <a:t>pp)</a:t>
            </a:r>
          </a:p>
        </p:txBody>
      </p:sp>
      <p:sp>
        <p:nvSpPr>
          <p:cNvPr id="6" name="TextBox 5">
            <a:extLst>
              <a:ext uri="{FF2B5EF4-FFF2-40B4-BE49-F238E27FC236}">
                <a16:creationId xmlns:a16="http://schemas.microsoft.com/office/drawing/2014/main" id="{7BFBADD3-8974-6932-6154-3363240914CE}"/>
              </a:ext>
              <a:ext uri="{C183D7F6-B498-43B3-948B-1728B52AA6E4}">
                <adec:decorative xmlns:adec="http://schemas.microsoft.com/office/drawing/2017/decorative" val="1"/>
              </a:ext>
            </a:extLst>
          </p:cNvPr>
          <p:cNvSpPr txBox="1"/>
          <p:nvPr/>
        </p:nvSpPr>
        <p:spPr>
          <a:xfrm>
            <a:off x="8881639" y="4494776"/>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bg1"/>
                </a:solidFill>
                <a:latin typeface="Arial" panose="020B0604020202020204"/>
              </a:rPr>
              <a:t>(+1</a:t>
            </a:r>
            <a:r>
              <a:rPr kumimoji="0" lang="en-GB" sz="1100" b="0" i="0" u="none" strike="noStrike" kern="1200" cap="none" spc="0" normalizeH="0" baseline="0" noProof="0" dirty="0">
                <a:ln>
                  <a:noFill/>
                </a:ln>
                <a:solidFill>
                  <a:schemeClr val="bg1"/>
                </a:solidFill>
                <a:effectLst/>
                <a:uLnTx/>
                <a:uFillTx/>
                <a:latin typeface="Arial" panose="020B0604020202020204"/>
                <a:ea typeface="+mn-ea"/>
                <a:cs typeface="+mn-cs"/>
              </a:rPr>
              <a:t>pp)</a:t>
            </a:r>
          </a:p>
        </p:txBody>
      </p:sp>
      <p:sp>
        <p:nvSpPr>
          <p:cNvPr id="7" name="TextBox 6">
            <a:extLst>
              <a:ext uri="{FF2B5EF4-FFF2-40B4-BE49-F238E27FC236}">
                <a16:creationId xmlns:a16="http://schemas.microsoft.com/office/drawing/2014/main" id="{7B9281AC-B22D-2D66-926E-D9C228B11385}"/>
              </a:ext>
              <a:ext uri="{C183D7F6-B498-43B3-948B-1728B52AA6E4}">
                <adec:decorative xmlns:adec="http://schemas.microsoft.com/office/drawing/2017/decorative" val="1"/>
              </a:ext>
            </a:extLst>
          </p:cNvPr>
          <p:cNvSpPr txBox="1"/>
          <p:nvPr/>
        </p:nvSpPr>
        <p:spPr>
          <a:xfrm>
            <a:off x="9285709" y="4828530"/>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bg1"/>
                </a:solidFill>
                <a:latin typeface="Arial" panose="020B0604020202020204"/>
              </a:rPr>
              <a:t>(-2</a:t>
            </a:r>
            <a:r>
              <a:rPr kumimoji="0" lang="en-GB" sz="1100" b="0" i="0" u="none" strike="noStrike" kern="1200" cap="none" spc="0" normalizeH="0" baseline="0" noProof="0" dirty="0">
                <a:ln>
                  <a:noFill/>
                </a:ln>
                <a:solidFill>
                  <a:schemeClr val="bg1"/>
                </a:solidFill>
                <a:effectLst/>
                <a:uLnTx/>
                <a:uFillTx/>
                <a:latin typeface="Arial" panose="020B0604020202020204"/>
                <a:ea typeface="+mn-ea"/>
                <a:cs typeface="+mn-cs"/>
              </a:rPr>
              <a:t>pp)</a:t>
            </a:r>
          </a:p>
        </p:txBody>
      </p:sp>
      <p:sp>
        <p:nvSpPr>
          <p:cNvPr id="8" name="TextBox 7">
            <a:extLst>
              <a:ext uri="{FF2B5EF4-FFF2-40B4-BE49-F238E27FC236}">
                <a16:creationId xmlns:a16="http://schemas.microsoft.com/office/drawing/2014/main" id="{5D71608A-F6E1-4700-9B42-56CD1271ABCF}"/>
              </a:ext>
              <a:ext uri="{C183D7F6-B498-43B3-948B-1728B52AA6E4}">
                <adec:decorative xmlns:adec="http://schemas.microsoft.com/office/drawing/2017/decorative" val="1"/>
              </a:ext>
            </a:extLst>
          </p:cNvPr>
          <p:cNvSpPr txBox="1"/>
          <p:nvPr/>
        </p:nvSpPr>
        <p:spPr>
          <a:xfrm>
            <a:off x="9299651" y="5107054"/>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bg1"/>
                </a:solidFill>
                <a:latin typeface="Arial" panose="020B0604020202020204"/>
              </a:rPr>
              <a:t>(-2</a:t>
            </a:r>
            <a:r>
              <a:rPr kumimoji="0" lang="en-GB" sz="1100" b="0" i="0" u="none" strike="noStrike" kern="1200" cap="none" spc="0" normalizeH="0" baseline="0" noProof="0" dirty="0">
                <a:ln>
                  <a:noFill/>
                </a:ln>
                <a:solidFill>
                  <a:schemeClr val="bg1"/>
                </a:solidFill>
                <a:effectLst/>
                <a:uLnTx/>
                <a:uFillTx/>
                <a:latin typeface="Arial" panose="020B0604020202020204"/>
                <a:ea typeface="+mn-ea"/>
                <a:cs typeface="+mn-cs"/>
              </a:rPr>
              <a:t>pp)</a:t>
            </a:r>
          </a:p>
        </p:txBody>
      </p:sp>
      <p:sp>
        <p:nvSpPr>
          <p:cNvPr id="23" name="Footer Placeholder 4">
            <a:extLst>
              <a:ext uri="{FF2B5EF4-FFF2-40B4-BE49-F238E27FC236}">
                <a16:creationId xmlns:a16="http://schemas.microsoft.com/office/drawing/2014/main" id="{BD24FF10-0D0E-45CB-AE3C-FB09009413E5}"/>
              </a:ext>
            </a:extLst>
          </p:cNvPr>
          <p:cNvSpPr txBox="1">
            <a:spLocks/>
          </p:cNvSpPr>
          <p:nvPr/>
        </p:nvSpPr>
        <p:spPr>
          <a:xfrm>
            <a:off x="359757" y="6395930"/>
            <a:ext cx="10604334" cy="53009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rPr>
              <a:t>LA5. To what extent do you agree or disagree that there are opportunities to take part in cultural events and activities</a:t>
            </a:r>
            <a:r>
              <a:rPr lang="en-GB" sz="1000" dirty="0">
                <a:solidFill>
                  <a:srgbClr val="FFFFFF">
                    <a:lumMod val="50000"/>
                  </a:srgbClr>
                </a:solidFill>
                <a:latin typeface="Arial" panose="020B0604020202020204" pitchFamily="34" charset="0"/>
                <a:cs typeface="Arial" panose="020B0604020202020204" pitchFamily="34" charset="0"/>
              </a:rPr>
              <a:t>s in your local area? </a:t>
            </a: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LA4. Generally, how satisfied or dissatisfied are you with…?</a:t>
            </a:r>
            <a:r>
              <a:rPr lang="en-GB" sz="1000" dirty="0">
                <a:solidFill>
                  <a:srgbClr val="FFFFFF">
                    <a:lumMod val="50000"/>
                  </a:srgbClr>
                </a:solidFill>
                <a:latin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rPr>
              <a:t>Unweighted base: Greater Manchester Residents Survey 13: 1540</a:t>
            </a:r>
          </a:p>
        </p:txBody>
      </p:sp>
      <p:sp>
        <p:nvSpPr>
          <p:cNvPr id="19" name="Slide Number Placeholder 4">
            <a:extLst>
              <a:ext uri="{FF2B5EF4-FFF2-40B4-BE49-F238E27FC236}">
                <a16:creationId xmlns:a16="http://schemas.microsoft.com/office/drawing/2014/main" id="{5A608B4B-B225-4410-B793-22CBFAF2FBF4}"/>
              </a:ext>
            </a:extLst>
          </p:cNvPr>
          <p:cNvSpPr txBox="1">
            <a:spLocks/>
          </p:cNvSpPr>
          <p:nvPr/>
        </p:nvSpPr>
        <p:spPr>
          <a:xfrm>
            <a:off x="11532202" y="6357383"/>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42</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grpSp>
        <p:nvGrpSpPr>
          <p:cNvPr id="9" name="Group 8">
            <a:extLst>
              <a:ext uri="{FF2B5EF4-FFF2-40B4-BE49-F238E27FC236}">
                <a16:creationId xmlns:a16="http://schemas.microsoft.com/office/drawing/2014/main" id="{B4B555A7-05D3-375E-3B51-B937DD2F0AC0}"/>
              </a:ext>
              <a:ext uri="{C183D7F6-B498-43B3-948B-1728B52AA6E4}">
                <adec:decorative xmlns:adec="http://schemas.microsoft.com/office/drawing/2017/decorative" val="1"/>
              </a:ext>
            </a:extLst>
          </p:cNvPr>
          <p:cNvGrpSpPr/>
          <p:nvPr/>
        </p:nvGrpSpPr>
        <p:grpSpPr>
          <a:xfrm>
            <a:off x="9372876" y="5974112"/>
            <a:ext cx="2808115" cy="269304"/>
            <a:chOff x="229117" y="5927615"/>
            <a:chExt cx="2808115" cy="269304"/>
          </a:xfrm>
        </p:grpSpPr>
        <p:grpSp>
          <p:nvGrpSpPr>
            <p:cNvPr id="10" name="Group 9" descr="Green and Red arrows to signify when a statistic is significantly higher or lower than the previous survey.">
              <a:extLst>
                <a:ext uri="{FF2B5EF4-FFF2-40B4-BE49-F238E27FC236}">
                  <a16:creationId xmlns:a16="http://schemas.microsoft.com/office/drawing/2014/main" id="{4145F088-4338-6DAC-5A87-145170745147}"/>
                </a:ext>
              </a:extLst>
            </p:cNvPr>
            <p:cNvGrpSpPr/>
            <p:nvPr/>
          </p:nvGrpSpPr>
          <p:grpSpPr>
            <a:xfrm>
              <a:off x="229117" y="5927615"/>
              <a:ext cx="2808115" cy="269304"/>
              <a:chOff x="520117" y="5772736"/>
              <a:chExt cx="2808115" cy="269304"/>
            </a:xfrm>
          </p:grpSpPr>
          <p:sp>
            <p:nvSpPr>
              <p:cNvPr id="13" name="Arrow: Down 12">
                <a:extLst>
                  <a:ext uri="{FF2B5EF4-FFF2-40B4-BE49-F238E27FC236}">
                    <a16:creationId xmlns:a16="http://schemas.microsoft.com/office/drawing/2014/main" id="{091EE725-058B-F9E7-00E9-6EE0BE06B780}"/>
                  </a:ext>
                </a:extLst>
              </p:cNvPr>
              <p:cNvSpPr/>
              <p:nvPr/>
            </p:nvSpPr>
            <p:spPr>
              <a:xfrm rot="10800000">
                <a:off x="520117" y="5838560"/>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4" name="TextBox 13">
                <a:extLst>
                  <a:ext uri="{FF2B5EF4-FFF2-40B4-BE49-F238E27FC236}">
                    <a16:creationId xmlns:a16="http://schemas.microsoft.com/office/drawing/2014/main" id="{DF9A9706-6B16-B4F2-CC5F-595C349E7BDE}"/>
                  </a:ext>
                </a:extLst>
              </p:cNvPr>
              <p:cNvSpPr txBox="1"/>
              <p:nvPr/>
            </p:nvSpPr>
            <p:spPr>
              <a:xfrm>
                <a:off x="884934" y="5772736"/>
                <a:ext cx="2443298" cy="26930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50" b="0" i="0" u="none" strike="noStrike" kern="1200" cap="none" spc="0" normalizeH="0" baseline="0" noProof="0" dirty="0">
                    <a:ln>
                      <a:noFill/>
                    </a:ln>
                    <a:solidFill>
                      <a:srgbClr val="5C5B5A"/>
                    </a:solidFill>
                    <a:effectLst/>
                    <a:uLnTx/>
                    <a:uFillTx/>
                    <a:latin typeface="Arial"/>
                    <a:ea typeface="+mn-ea"/>
                    <a:cs typeface="+mn-cs"/>
                  </a:rPr>
                  <a:t>Significantly higher/</a:t>
                </a:r>
                <a:r>
                  <a:rPr lang="en-GB" sz="1150" dirty="0">
                    <a:solidFill>
                      <a:srgbClr val="5C5B5A"/>
                    </a:solidFill>
                    <a:latin typeface="Arial"/>
                  </a:rPr>
                  <a:t>lower than S12</a:t>
                </a:r>
                <a:endParaRPr kumimoji="0" lang="en-GB" sz="1150" b="0" i="0" u="none" strike="noStrike" kern="1200" cap="none" spc="0" normalizeH="0" baseline="0" noProof="0" dirty="0">
                  <a:ln>
                    <a:noFill/>
                  </a:ln>
                  <a:solidFill>
                    <a:srgbClr val="5C5B5A"/>
                  </a:solidFill>
                  <a:effectLst/>
                  <a:uLnTx/>
                  <a:uFillTx/>
                  <a:latin typeface="Arial"/>
                  <a:ea typeface="+mn-ea"/>
                  <a:cs typeface="+mn-cs"/>
                </a:endParaRPr>
              </a:p>
            </p:txBody>
          </p:sp>
        </p:grpSp>
        <p:sp>
          <p:nvSpPr>
            <p:cNvPr id="11" name="Arrow: Down 10">
              <a:extLst>
                <a:ext uri="{FF2B5EF4-FFF2-40B4-BE49-F238E27FC236}">
                  <a16:creationId xmlns:a16="http://schemas.microsoft.com/office/drawing/2014/main" id="{AA46554D-3C97-D721-130A-3159658339CF}"/>
                </a:ext>
              </a:extLst>
            </p:cNvPr>
            <p:cNvSpPr/>
            <p:nvPr/>
          </p:nvSpPr>
          <p:spPr>
            <a:xfrm>
              <a:off x="443886" y="6007517"/>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sp>
        <p:nvSpPr>
          <p:cNvPr id="15" name="Arrow: Down 14">
            <a:extLst>
              <a:ext uri="{FF2B5EF4-FFF2-40B4-BE49-F238E27FC236}">
                <a16:creationId xmlns:a16="http://schemas.microsoft.com/office/drawing/2014/main" id="{3DBB89A3-EDD7-D006-5B8D-B6DF124C6D79}"/>
              </a:ext>
              <a:ext uri="{C183D7F6-B498-43B3-948B-1728B52AA6E4}">
                <adec:decorative xmlns:adec="http://schemas.microsoft.com/office/drawing/2017/decorative" val="1"/>
              </a:ext>
            </a:extLst>
          </p:cNvPr>
          <p:cNvSpPr/>
          <p:nvPr/>
        </p:nvSpPr>
        <p:spPr>
          <a:xfrm>
            <a:off x="10882080" y="2724407"/>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dirty="0"/>
          </a:p>
        </p:txBody>
      </p:sp>
      <p:sp>
        <p:nvSpPr>
          <p:cNvPr id="16" name="Arrow: Down 15">
            <a:extLst>
              <a:ext uri="{FF2B5EF4-FFF2-40B4-BE49-F238E27FC236}">
                <a16:creationId xmlns:a16="http://schemas.microsoft.com/office/drawing/2014/main" id="{C7425509-B823-0FA1-537C-B1C06F385D74}"/>
              </a:ext>
              <a:ext uri="{C183D7F6-B498-43B3-948B-1728B52AA6E4}">
                <adec:decorative xmlns:adec="http://schemas.microsoft.com/office/drawing/2017/decorative" val="1"/>
              </a:ext>
            </a:extLst>
          </p:cNvPr>
          <p:cNvSpPr/>
          <p:nvPr/>
        </p:nvSpPr>
        <p:spPr>
          <a:xfrm>
            <a:off x="9348293" y="2710063"/>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8" name="Arrow: Down 17">
            <a:extLst>
              <a:ext uri="{FF2B5EF4-FFF2-40B4-BE49-F238E27FC236}">
                <a16:creationId xmlns:a16="http://schemas.microsoft.com/office/drawing/2014/main" id="{C6B36A5B-9FC2-0AE0-C7FD-108FC0921387}"/>
              </a:ext>
            </a:extLst>
          </p:cNvPr>
          <p:cNvSpPr/>
          <p:nvPr/>
        </p:nvSpPr>
        <p:spPr>
          <a:xfrm rot="10800000">
            <a:off x="2894220" y="4531700"/>
            <a:ext cx="159391" cy="180961"/>
          </a:xfrm>
          <a:prstGeom prst="downArrow">
            <a:avLst/>
          </a:prstGeom>
          <a:solidFill>
            <a:schemeClr val="accent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0" name="Arrow: Down 19">
            <a:extLst>
              <a:ext uri="{FF2B5EF4-FFF2-40B4-BE49-F238E27FC236}">
                <a16:creationId xmlns:a16="http://schemas.microsoft.com/office/drawing/2014/main" id="{BFDE1815-8AAE-73F6-02A1-901420493E5B}"/>
              </a:ext>
            </a:extLst>
          </p:cNvPr>
          <p:cNvSpPr/>
          <p:nvPr/>
        </p:nvSpPr>
        <p:spPr>
          <a:xfrm>
            <a:off x="8766677" y="5155824"/>
            <a:ext cx="159391" cy="180961"/>
          </a:xfrm>
          <a:prstGeom prst="downArrow">
            <a:avLst/>
          </a:prstGeom>
          <a:solidFill>
            <a:schemeClr val="accent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67999505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BC750069-C2D3-A72E-E5FF-ED8884158649}"/>
              </a:ext>
              <a:ext uri="{C183D7F6-B498-43B3-948B-1728B52AA6E4}">
                <adec:decorative xmlns:adec="http://schemas.microsoft.com/office/drawing/2017/decorative" val="0"/>
              </a:ext>
            </a:extLst>
          </p:cNvPr>
          <p:cNvSpPr txBox="1">
            <a:spLocks noGrp="1"/>
          </p:cNvSpPr>
          <p:nvPr>
            <p:ph type="title" idx="4294967295"/>
          </p:nvPr>
        </p:nvSpPr>
        <p:spPr>
          <a:xfrm>
            <a:off x="244872" y="111224"/>
            <a:ext cx="11713729" cy="9233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solidFill>
                  <a:srgbClr val="5C5B5A"/>
                </a:solidFill>
                <a:latin typeface="Arial"/>
                <a:ea typeface="+mn-ea"/>
                <a:cs typeface="+mn-cs"/>
              </a:rPr>
              <a:t>There have been declines in the proportions of respondents satisfied with local </a:t>
            </a:r>
            <a:r>
              <a:rPr lang="en-GB" sz="1800" b="1" dirty="0">
                <a:solidFill>
                  <a:srgbClr val="009690"/>
                </a:solidFill>
                <a:latin typeface="Arial"/>
                <a:ea typeface="+mn-ea"/>
                <a:cs typeface="+mn-cs"/>
              </a:rPr>
              <a:t>health and care services</a:t>
            </a:r>
            <a:r>
              <a:rPr lang="en-GB" sz="1800" b="1" dirty="0">
                <a:solidFill>
                  <a:srgbClr val="5C5B5A"/>
                </a:solidFill>
                <a:latin typeface="Arial"/>
                <a:ea typeface="+mn-ea"/>
                <a:cs typeface="+mn-cs"/>
              </a:rPr>
              <a:t>, and </a:t>
            </a:r>
            <a:r>
              <a:rPr lang="en-GB" sz="1800" b="1" dirty="0">
                <a:solidFill>
                  <a:srgbClr val="009690"/>
                </a:solidFill>
                <a:latin typeface="Arial"/>
                <a:ea typeface="+mn-ea"/>
                <a:cs typeface="+mn-cs"/>
              </a:rPr>
              <a:t>schools and colleges</a:t>
            </a:r>
            <a:r>
              <a:rPr lang="en-GB" sz="1800" b="1" dirty="0">
                <a:solidFill>
                  <a:srgbClr val="5C5B5A"/>
                </a:solidFill>
                <a:latin typeface="Arial"/>
                <a:ea typeface="+mn-ea"/>
                <a:cs typeface="+mn-cs"/>
              </a:rPr>
              <a:t>. Satisfaction of parents with children in college has increased by 11 percentage points, bringing the proportion back in line with parents of those at other stages of education</a:t>
            </a:r>
          </a:p>
        </p:txBody>
      </p:sp>
      <p:sp>
        <p:nvSpPr>
          <p:cNvPr id="17" name="TextBox 16">
            <a:extLst>
              <a:ext uri="{FF2B5EF4-FFF2-40B4-BE49-F238E27FC236}">
                <a16:creationId xmlns:a16="http://schemas.microsoft.com/office/drawing/2014/main" id="{D659511D-DA57-A608-D253-E5795552AA16}"/>
              </a:ext>
            </a:extLst>
          </p:cNvPr>
          <p:cNvSpPr txBox="1"/>
          <p:nvPr/>
        </p:nvSpPr>
        <p:spPr>
          <a:xfrm>
            <a:off x="1328910" y="1127738"/>
            <a:ext cx="635058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rgbClr val="5C5B5A"/>
                </a:solidFill>
                <a:latin typeface="Arial"/>
              </a:rPr>
              <a:t>How satisfied are GM respondents with the following in your local area…</a:t>
            </a:r>
            <a:endParaRPr kumimoji="0" lang="en-GB" sz="1400" b="1" i="0" strike="noStrike" kern="1200" cap="none" spc="0" normalizeH="0" baseline="0" noProof="0">
              <a:ln>
                <a:noFill/>
              </a:ln>
              <a:solidFill>
                <a:srgbClr val="5C5B5A"/>
              </a:solidFill>
              <a:effectLst/>
              <a:uLnTx/>
              <a:uFillTx/>
              <a:latin typeface="Arial"/>
              <a:ea typeface="+mn-ea"/>
              <a:cs typeface="+mn-cs"/>
            </a:endParaRPr>
          </a:p>
        </p:txBody>
      </p:sp>
      <p:graphicFrame>
        <p:nvGraphicFramePr>
          <p:cNvPr id="4" name="Chart 3" descr="Stacked bar chart showing the proportion of Greater Manchester residents who are satisfied with the services in their local area. 58% are satisfied with the health and care services in their local area. 74% of parents are satisfied with the schools and colleges in their area.">
            <a:extLst>
              <a:ext uri="{FF2B5EF4-FFF2-40B4-BE49-F238E27FC236}">
                <a16:creationId xmlns:a16="http://schemas.microsoft.com/office/drawing/2014/main" id="{5C15CF79-5723-7F96-FF7B-4B6BAA71F806}"/>
              </a:ext>
            </a:extLst>
          </p:cNvPr>
          <p:cNvGraphicFramePr/>
          <p:nvPr>
            <p:extLst>
              <p:ext uri="{D42A27DB-BD31-4B8C-83A1-F6EECF244321}">
                <p14:modId xmlns:p14="http://schemas.microsoft.com/office/powerpoint/2010/main" val="4271191352"/>
              </p:ext>
            </p:extLst>
          </p:nvPr>
        </p:nvGraphicFramePr>
        <p:xfrm>
          <a:off x="513149" y="1583026"/>
          <a:ext cx="7982103" cy="4517419"/>
        </p:xfrm>
        <a:graphic>
          <a:graphicData uri="http://schemas.openxmlformats.org/drawingml/2006/chart">
            <c:chart xmlns:c="http://schemas.openxmlformats.org/drawingml/2006/chart" xmlns:r="http://schemas.openxmlformats.org/officeDocument/2006/relationships" r:id="rId3"/>
          </a:graphicData>
        </a:graphic>
      </p:graphicFrame>
      <p:grpSp>
        <p:nvGrpSpPr>
          <p:cNvPr id="21" name="Group 20">
            <a:extLst>
              <a:ext uri="{FF2B5EF4-FFF2-40B4-BE49-F238E27FC236}">
                <a16:creationId xmlns:a16="http://schemas.microsoft.com/office/drawing/2014/main" id="{771F781E-5602-8761-8630-FFA245EF560D}"/>
              </a:ext>
              <a:ext uri="{C183D7F6-B498-43B3-948B-1728B52AA6E4}">
                <adec:decorative xmlns:adec="http://schemas.microsoft.com/office/drawing/2017/decorative" val="1"/>
              </a:ext>
            </a:extLst>
          </p:cNvPr>
          <p:cNvGrpSpPr/>
          <p:nvPr/>
        </p:nvGrpSpPr>
        <p:grpSpPr>
          <a:xfrm>
            <a:off x="2156464" y="1975513"/>
            <a:ext cx="892553" cy="2995797"/>
            <a:chOff x="2156464" y="1975513"/>
            <a:chExt cx="892553" cy="2995797"/>
          </a:xfrm>
        </p:grpSpPr>
        <p:sp>
          <p:nvSpPr>
            <p:cNvPr id="29" name="TextBox 28">
              <a:extLst>
                <a:ext uri="{FF2B5EF4-FFF2-40B4-BE49-F238E27FC236}">
                  <a16:creationId xmlns:a16="http://schemas.microsoft.com/office/drawing/2014/main" id="{839D38A3-F246-646A-1150-B1DABDF049E6}"/>
                </a:ext>
              </a:extLst>
            </p:cNvPr>
            <p:cNvSpPr txBox="1"/>
            <p:nvPr/>
          </p:nvSpPr>
          <p:spPr>
            <a:xfrm>
              <a:off x="2174098" y="1975513"/>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bg1"/>
                  </a:solidFill>
                  <a:latin typeface="Arial" panose="020B0604020202020204"/>
                </a:rPr>
                <a:t>(-2</a:t>
              </a:r>
              <a:r>
                <a:rPr kumimoji="0" lang="en-GB" sz="1100" b="0" i="0" u="none" strike="noStrike" kern="1200" cap="none" spc="0" normalizeH="0" baseline="0" noProof="0" dirty="0">
                  <a:ln>
                    <a:noFill/>
                  </a:ln>
                  <a:solidFill>
                    <a:schemeClr val="bg1"/>
                  </a:solidFill>
                  <a:effectLst/>
                  <a:uLnTx/>
                  <a:uFillTx/>
                  <a:latin typeface="Arial" panose="020B0604020202020204"/>
                  <a:ea typeface="+mn-ea"/>
                  <a:cs typeface="+mn-cs"/>
                </a:rPr>
                <a:t>pp)</a:t>
              </a:r>
            </a:p>
          </p:txBody>
        </p:sp>
        <p:sp>
          <p:nvSpPr>
            <p:cNvPr id="30" name="TextBox 29">
              <a:extLst>
                <a:ext uri="{FF2B5EF4-FFF2-40B4-BE49-F238E27FC236}">
                  <a16:creationId xmlns:a16="http://schemas.microsoft.com/office/drawing/2014/main" id="{1BE5DE9A-5827-9246-07DB-F5211348ADCF}"/>
                </a:ext>
              </a:extLst>
            </p:cNvPr>
            <p:cNvSpPr txBox="1"/>
            <p:nvPr/>
          </p:nvSpPr>
          <p:spPr>
            <a:xfrm>
              <a:off x="2174098" y="2950230"/>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bg1"/>
                  </a:solidFill>
                  <a:latin typeface="Arial" panose="020B0604020202020204"/>
                </a:rPr>
                <a:t>(-3</a:t>
              </a:r>
              <a:r>
                <a:rPr kumimoji="0" lang="en-GB" sz="1100" b="0" i="0" u="none" strike="noStrike" kern="1200" cap="none" spc="0" normalizeH="0" baseline="0" noProof="0" dirty="0">
                  <a:ln>
                    <a:noFill/>
                  </a:ln>
                  <a:solidFill>
                    <a:schemeClr val="bg1"/>
                  </a:solidFill>
                  <a:effectLst/>
                  <a:uLnTx/>
                  <a:uFillTx/>
                  <a:latin typeface="Arial" panose="020B0604020202020204"/>
                  <a:ea typeface="+mn-ea"/>
                  <a:cs typeface="+mn-cs"/>
                </a:rPr>
                <a:t>pp)</a:t>
              </a:r>
            </a:p>
          </p:txBody>
        </p:sp>
        <p:sp>
          <p:nvSpPr>
            <p:cNvPr id="31" name="TextBox 30">
              <a:extLst>
                <a:ext uri="{FF2B5EF4-FFF2-40B4-BE49-F238E27FC236}">
                  <a16:creationId xmlns:a16="http://schemas.microsoft.com/office/drawing/2014/main" id="{374626ED-20F8-30CF-56F0-37DF18B92219}"/>
                </a:ext>
              </a:extLst>
            </p:cNvPr>
            <p:cNvSpPr txBox="1"/>
            <p:nvPr/>
          </p:nvSpPr>
          <p:spPr>
            <a:xfrm>
              <a:off x="2156464" y="3960770"/>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bg1"/>
                  </a:solidFill>
                  <a:latin typeface="Arial" panose="020B0604020202020204"/>
                </a:rPr>
                <a:t>(+4</a:t>
              </a:r>
              <a:r>
                <a:rPr kumimoji="0" lang="en-GB" sz="1100" b="0" i="0" u="none" strike="noStrike" kern="1200" cap="none" spc="0" normalizeH="0" baseline="0" noProof="0" dirty="0">
                  <a:ln>
                    <a:noFill/>
                  </a:ln>
                  <a:solidFill>
                    <a:schemeClr val="bg1"/>
                  </a:solidFill>
                  <a:effectLst/>
                  <a:uLnTx/>
                  <a:uFillTx/>
                  <a:latin typeface="Arial" panose="020B0604020202020204"/>
                  <a:ea typeface="+mn-ea"/>
                  <a:cs typeface="+mn-cs"/>
                </a:rPr>
                <a:t>pp)</a:t>
              </a:r>
            </a:p>
          </p:txBody>
        </p:sp>
        <p:sp>
          <p:nvSpPr>
            <p:cNvPr id="32" name="TextBox 31">
              <a:extLst>
                <a:ext uri="{FF2B5EF4-FFF2-40B4-BE49-F238E27FC236}">
                  <a16:creationId xmlns:a16="http://schemas.microsoft.com/office/drawing/2014/main" id="{FB3EA290-4D83-C7C0-9ABB-EAB0BF7B761F}"/>
                </a:ext>
              </a:extLst>
            </p:cNvPr>
            <p:cNvSpPr txBox="1"/>
            <p:nvPr/>
          </p:nvSpPr>
          <p:spPr>
            <a:xfrm>
              <a:off x="2174098" y="4498920"/>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bg1"/>
                  </a:solidFill>
                  <a:latin typeface="Arial" panose="020B0604020202020204"/>
                </a:rPr>
                <a:t>(+2</a:t>
              </a:r>
              <a:r>
                <a:rPr kumimoji="0" lang="en-GB" sz="1100" b="0" i="0" u="none" strike="noStrike" kern="1200" cap="none" spc="0" normalizeH="0" baseline="0" noProof="0" dirty="0">
                  <a:ln>
                    <a:noFill/>
                  </a:ln>
                  <a:solidFill>
                    <a:schemeClr val="bg1"/>
                  </a:solidFill>
                  <a:effectLst/>
                  <a:uLnTx/>
                  <a:uFillTx/>
                  <a:latin typeface="Arial" panose="020B0604020202020204"/>
                  <a:ea typeface="+mn-ea"/>
                  <a:cs typeface="+mn-cs"/>
                </a:rPr>
                <a:t>pp)</a:t>
              </a:r>
            </a:p>
          </p:txBody>
        </p:sp>
        <p:sp>
          <p:nvSpPr>
            <p:cNvPr id="33" name="TextBox 32">
              <a:extLst>
                <a:ext uri="{FF2B5EF4-FFF2-40B4-BE49-F238E27FC236}">
                  <a16:creationId xmlns:a16="http://schemas.microsoft.com/office/drawing/2014/main" id="{A1002DDB-2143-ECFE-8B49-45062368997B}"/>
                </a:ext>
              </a:extLst>
            </p:cNvPr>
            <p:cNvSpPr txBox="1"/>
            <p:nvPr/>
          </p:nvSpPr>
          <p:spPr>
            <a:xfrm>
              <a:off x="2489248" y="4709700"/>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chemeClr val="bg1"/>
                  </a:solidFill>
                  <a:effectLst/>
                  <a:uLnTx/>
                  <a:uFillTx/>
                  <a:latin typeface="Arial" panose="020B0604020202020204"/>
                  <a:ea typeface="+mn-ea"/>
                  <a:cs typeface="+mn-cs"/>
                </a:rPr>
                <a:t>(-1pp)</a:t>
              </a:r>
            </a:p>
          </p:txBody>
        </p:sp>
      </p:grpSp>
      <p:sp>
        <p:nvSpPr>
          <p:cNvPr id="11" name="Right Brace 10" descr="Sum of &quot;Very satisfied&quot; and &quot;Fairly satisfied">
            <a:extLst>
              <a:ext uri="{FF2B5EF4-FFF2-40B4-BE49-F238E27FC236}">
                <a16:creationId xmlns:a16="http://schemas.microsoft.com/office/drawing/2014/main" id="{CA14E5CB-EB3C-2770-3559-2E237AAF17A3}"/>
              </a:ext>
              <a:ext uri="{C183D7F6-B498-43B3-948B-1728B52AA6E4}">
                <adec:decorative xmlns:adec="http://schemas.microsoft.com/office/drawing/2017/decorative" val="0"/>
              </a:ext>
            </a:extLst>
          </p:cNvPr>
          <p:cNvSpPr/>
          <p:nvPr/>
        </p:nvSpPr>
        <p:spPr>
          <a:xfrm>
            <a:off x="3198078" y="1676810"/>
            <a:ext cx="302385" cy="1837915"/>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2" name="TextBox 11">
            <a:extLst>
              <a:ext uri="{FF2B5EF4-FFF2-40B4-BE49-F238E27FC236}">
                <a16:creationId xmlns:a16="http://schemas.microsoft.com/office/drawing/2014/main" id="{12757AF0-2D66-F2A8-1580-C93BBB621C6D}"/>
              </a:ext>
            </a:extLst>
          </p:cNvPr>
          <p:cNvSpPr txBox="1"/>
          <p:nvPr/>
        </p:nvSpPr>
        <p:spPr>
          <a:xfrm>
            <a:off x="3487026" y="2427010"/>
            <a:ext cx="734813" cy="523220"/>
          </a:xfrm>
          <a:prstGeom prst="rect">
            <a:avLst/>
          </a:prstGeom>
          <a:noFill/>
        </p:spPr>
        <p:txBody>
          <a:bodyPr wrap="square" rtlCol="0">
            <a:spAutoFit/>
          </a:bodyPr>
          <a:lstStyle/>
          <a:p>
            <a:pPr algn="ctr"/>
            <a:r>
              <a:rPr lang="en-GB" sz="1400" b="1" dirty="0">
                <a:solidFill>
                  <a:srgbClr val="5C5B5A"/>
                </a:solidFill>
                <a:latin typeface="Arial"/>
              </a:rPr>
              <a:t>58% </a:t>
            </a:r>
          </a:p>
          <a:p>
            <a:pPr algn="ctr"/>
            <a:r>
              <a:rPr lang="en-GB" sz="1400" dirty="0">
                <a:solidFill>
                  <a:srgbClr val="5C5B5A"/>
                </a:solidFill>
                <a:latin typeface="Arial"/>
              </a:rPr>
              <a:t>(-4pp)</a:t>
            </a:r>
          </a:p>
        </p:txBody>
      </p:sp>
      <p:grpSp>
        <p:nvGrpSpPr>
          <p:cNvPr id="22" name="Group 21">
            <a:extLst>
              <a:ext uri="{FF2B5EF4-FFF2-40B4-BE49-F238E27FC236}">
                <a16:creationId xmlns:a16="http://schemas.microsoft.com/office/drawing/2014/main" id="{0C8CA7C4-B306-FBF6-CF06-7D911E08FAA3}"/>
              </a:ext>
              <a:ext uri="{C183D7F6-B498-43B3-948B-1728B52AA6E4}">
                <adec:decorative xmlns:adec="http://schemas.microsoft.com/office/drawing/2017/decorative" val="1"/>
              </a:ext>
            </a:extLst>
          </p:cNvPr>
          <p:cNvGrpSpPr/>
          <p:nvPr/>
        </p:nvGrpSpPr>
        <p:grpSpPr>
          <a:xfrm>
            <a:off x="5917445" y="2165400"/>
            <a:ext cx="960551" cy="2866085"/>
            <a:chOff x="5911880" y="2225107"/>
            <a:chExt cx="960551" cy="2866085"/>
          </a:xfrm>
        </p:grpSpPr>
        <p:sp>
          <p:nvSpPr>
            <p:cNvPr id="5" name="TextBox 4">
              <a:extLst>
                <a:ext uri="{FF2B5EF4-FFF2-40B4-BE49-F238E27FC236}">
                  <a16:creationId xmlns:a16="http://schemas.microsoft.com/office/drawing/2014/main" id="{0101D8F9-9A94-9EDC-15B4-AF1B52D73791}"/>
                </a:ext>
              </a:extLst>
            </p:cNvPr>
            <p:cNvSpPr txBox="1"/>
            <p:nvPr/>
          </p:nvSpPr>
          <p:spPr>
            <a:xfrm>
              <a:off x="5919101" y="2225107"/>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bg1"/>
                  </a:solidFill>
                  <a:latin typeface="Arial" panose="020B0604020202020204"/>
                </a:rPr>
                <a:t>(+/-0</a:t>
              </a:r>
              <a:r>
                <a:rPr kumimoji="0" lang="en-GB" sz="1100" b="0" i="0" u="none" strike="noStrike" kern="1200" cap="none" spc="0" normalizeH="0" baseline="0" noProof="0" dirty="0">
                  <a:ln>
                    <a:noFill/>
                  </a:ln>
                  <a:solidFill>
                    <a:schemeClr val="bg1"/>
                  </a:solidFill>
                  <a:effectLst/>
                  <a:uLnTx/>
                  <a:uFillTx/>
                  <a:latin typeface="Arial" panose="020B0604020202020204"/>
                  <a:ea typeface="+mn-ea"/>
                  <a:cs typeface="+mn-cs"/>
                </a:rPr>
                <a:t>pp)</a:t>
              </a:r>
            </a:p>
          </p:txBody>
        </p:sp>
        <p:sp>
          <p:nvSpPr>
            <p:cNvPr id="3" name="TextBox 2">
              <a:extLst>
                <a:ext uri="{FF2B5EF4-FFF2-40B4-BE49-F238E27FC236}">
                  <a16:creationId xmlns:a16="http://schemas.microsoft.com/office/drawing/2014/main" id="{ECA7BD8B-3C0F-5C8F-1224-7213DF01D678}"/>
                </a:ext>
              </a:extLst>
            </p:cNvPr>
            <p:cNvSpPr txBox="1"/>
            <p:nvPr/>
          </p:nvSpPr>
          <p:spPr>
            <a:xfrm>
              <a:off x="5911880" y="3498851"/>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bg1"/>
                  </a:solidFill>
                  <a:latin typeface="Arial" panose="020B0604020202020204"/>
                </a:rPr>
                <a:t>(-3</a:t>
              </a:r>
              <a:r>
                <a:rPr kumimoji="0" lang="en-GB" sz="1100" b="0" i="0" u="none" strike="noStrike" kern="1200" cap="none" spc="0" normalizeH="0" baseline="0" noProof="0" dirty="0">
                  <a:ln>
                    <a:noFill/>
                  </a:ln>
                  <a:solidFill>
                    <a:schemeClr val="bg1"/>
                  </a:solidFill>
                  <a:effectLst/>
                  <a:uLnTx/>
                  <a:uFillTx/>
                  <a:latin typeface="Arial" panose="020B0604020202020204"/>
                  <a:ea typeface="+mn-ea"/>
                  <a:cs typeface="+mn-cs"/>
                </a:rPr>
                <a:t>pp)</a:t>
              </a:r>
            </a:p>
          </p:txBody>
        </p:sp>
        <p:sp>
          <p:nvSpPr>
            <p:cNvPr id="7" name="TextBox 6">
              <a:extLst>
                <a:ext uri="{FF2B5EF4-FFF2-40B4-BE49-F238E27FC236}">
                  <a16:creationId xmlns:a16="http://schemas.microsoft.com/office/drawing/2014/main" id="{D5FE48A0-DF91-7C91-8B9F-1D2A54E25F3A}"/>
                </a:ext>
              </a:extLst>
            </p:cNvPr>
            <p:cNvSpPr txBox="1"/>
            <p:nvPr/>
          </p:nvSpPr>
          <p:spPr>
            <a:xfrm>
              <a:off x="5911880" y="4478171"/>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bg1"/>
                  </a:solidFill>
                  <a:latin typeface="Arial" panose="020B0604020202020204"/>
                </a:rPr>
                <a:t>(+2</a:t>
              </a:r>
              <a:r>
                <a:rPr kumimoji="0" lang="en-GB" sz="1100" b="0" i="0" u="none" strike="noStrike" kern="1200" cap="none" spc="0" normalizeH="0" baseline="0" noProof="0" dirty="0">
                  <a:ln>
                    <a:noFill/>
                  </a:ln>
                  <a:solidFill>
                    <a:schemeClr val="bg1"/>
                  </a:solidFill>
                  <a:effectLst/>
                  <a:uLnTx/>
                  <a:uFillTx/>
                  <a:latin typeface="Arial" panose="020B0604020202020204"/>
                  <a:ea typeface="+mn-ea"/>
                  <a:cs typeface="+mn-cs"/>
                </a:rPr>
                <a:t>pp)</a:t>
              </a:r>
            </a:p>
          </p:txBody>
        </p:sp>
        <p:sp>
          <p:nvSpPr>
            <p:cNvPr id="6" name="TextBox 5">
              <a:extLst>
                <a:ext uri="{FF2B5EF4-FFF2-40B4-BE49-F238E27FC236}">
                  <a16:creationId xmlns:a16="http://schemas.microsoft.com/office/drawing/2014/main" id="{C6A52C56-E609-22CA-1685-E8001139ECB5}"/>
                </a:ext>
              </a:extLst>
            </p:cNvPr>
            <p:cNvSpPr txBox="1"/>
            <p:nvPr/>
          </p:nvSpPr>
          <p:spPr>
            <a:xfrm>
              <a:off x="6277396" y="4672667"/>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bg1"/>
                  </a:solidFill>
                  <a:latin typeface="Arial" panose="020B0604020202020204"/>
                </a:rPr>
                <a:t>(+2</a:t>
              </a:r>
              <a:r>
                <a:rPr kumimoji="0" lang="en-GB" sz="1100" b="0" i="0" u="none" strike="noStrike" kern="1200" cap="none" spc="0" normalizeH="0" baseline="0" noProof="0" dirty="0">
                  <a:ln>
                    <a:noFill/>
                  </a:ln>
                  <a:solidFill>
                    <a:schemeClr val="bg1"/>
                  </a:solidFill>
                  <a:effectLst/>
                  <a:uLnTx/>
                  <a:uFillTx/>
                  <a:latin typeface="Arial" panose="020B0604020202020204"/>
                  <a:ea typeface="+mn-ea"/>
                  <a:cs typeface="+mn-cs"/>
                </a:rPr>
                <a:t>pp)</a:t>
              </a:r>
            </a:p>
          </p:txBody>
        </p:sp>
        <p:sp>
          <p:nvSpPr>
            <p:cNvPr id="8" name="TextBox 7">
              <a:extLst>
                <a:ext uri="{FF2B5EF4-FFF2-40B4-BE49-F238E27FC236}">
                  <a16:creationId xmlns:a16="http://schemas.microsoft.com/office/drawing/2014/main" id="{0B9A47FC-2C13-57DE-2DC9-1569A6846E66}"/>
                </a:ext>
              </a:extLst>
            </p:cNvPr>
            <p:cNvSpPr txBox="1"/>
            <p:nvPr/>
          </p:nvSpPr>
          <p:spPr>
            <a:xfrm>
              <a:off x="6282215" y="4829582"/>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bg1"/>
                  </a:solidFill>
                  <a:latin typeface="Arial" panose="020B0604020202020204"/>
                </a:rPr>
                <a:t>-(1</a:t>
              </a:r>
              <a:r>
                <a:rPr kumimoji="0" lang="en-GB" sz="1100" b="0" i="0" u="none" strike="noStrike" kern="1200" cap="none" spc="0" normalizeH="0" baseline="0" noProof="0" dirty="0">
                  <a:ln>
                    <a:noFill/>
                  </a:ln>
                  <a:solidFill>
                    <a:schemeClr val="bg1"/>
                  </a:solidFill>
                  <a:effectLst/>
                  <a:uLnTx/>
                  <a:uFillTx/>
                  <a:latin typeface="Arial" panose="020B0604020202020204"/>
                  <a:ea typeface="+mn-ea"/>
                  <a:cs typeface="+mn-cs"/>
                </a:rPr>
                <a:t>pp)</a:t>
              </a:r>
            </a:p>
          </p:txBody>
        </p:sp>
      </p:grpSp>
      <p:sp>
        <p:nvSpPr>
          <p:cNvPr id="14" name="Right Brace 13" descr="Sum of &quot;Very satisfied&quot; and &quot;Fairly satisfied">
            <a:extLst>
              <a:ext uri="{FF2B5EF4-FFF2-40B4-BE49-F238E27FC236}">
                <a16:creationId xmlns:a16="http://schemas.microsoft.com/office/drawing/2014/main" id="{8A87EE20-E5AE-1D4E-D45C-04A47D8CF1F7}"/>
              </a:ext>
              <a:ext uri="{C183D7F6-B498-43B3-948B-1728B52AA6E4}">
                <adec:decorative xmlns:adec="http://schemas.microsoft.com/office/drawing/2017/decorative" val="0"/>
              </a:ext>
            </a:extLst>
          </p:cNvPr>
          <p:cNvSpPr/>
          <p:nvPr/>
        </p:nvSpPr>
        <p:spPr>
          <a:xfrm>
            <a:off x="6956046" y="1677114"/>
            <a:ext cx="302385" cy="2387892"/>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5" name="TextBox 14">
            <a:extLst>
              <a:ext uri="{FF2B5EF4-FFF2-40B4-BE49-F238E27FC236}">
                <a16:creationId xmlns:a16="http://schemas.microsoft.com/office/drawing/2014/main" id="{000DBB16-68E1-E189-319B-72C3C905BCF9}"/>
              </a:ext>
            </a:extLst>
          </p:cNvPr>
          <p:cNvSpPr txBox="1"/>
          <p:nvPr/>
        </p:nvSpPr>
        <p:spPr>
          <a:xfrm>
            <a:off x="7331174" y="2302808"/>
            <a:ext cx="1177897" cy="1600438"/>
          </a:xfrm>
          <a:prstGeom prst="rect">
            <a:avLst/>
          </a:prstGeom>
          <a:noFill/>
        </p:spPr>
        <p:txBody>
          <a:bodyPr wrap="square" rtlCol="0">
            <a:spAutoFit/>
          </a:bodyPr>
          <a:lstStyle/>
          <a:p>
            <a:pPr algn="ctr"/>
            <a:r>
              <a:rPr lang="en-GB" sz="1400" b="1" dirty="0">
                <a:solidFill>
                  <a:srgbClr val="5C5B5A"/>
                </a:solidFill>
                <a:latin typeface="Arial"/>
              </a:rPr>
              <a:t>74% </a:t>
            </a:r>
            <a:r>
              <a:rPr lang="en-GB" sz="1200" dirty="0">
                <a:solidFill>
                  <a:srgbClr val="5C5B5A"/>
                </a:solidFill>
                <a:latin typeface="Arial"/>
              </a:rPr>
              <a:t>(-2pp) </a:t>
            </a:r>
            <a:r>
              <a:rPr lang="en-GB" sz="1400" b="1" dirty="0">
                <a:solidFill>
                  <a:srgbClr val="5C5B5A"/>
                </a:solidFill>
                <a:latin typeface="Arial"/>
              </a:rPr>
              <a:t>of </a:t>
            </a:r>
            <a:r>
              <a:rPr lang="en-GB" sz="1400" b="1" dirty="0">
                <a:solidFill>
                  <a:srgbClr val="009690"/>
                </a:solidFill>
                <a:latin typeface="Arial"/>
              </a:rPr>
              <a:t>all parents with children in education</a:t>
            </a:r>
            <a:r>
              <a:rPr lang="en-GB" sz="1400" b="1" dirty="0">
                <a:solidFill>
                  <a:srgbClr val="5C5B5A"/>
                </a:solidFill>
                <a:latin typeface="Arial"/>
              </a:rPr>
              <a:t>, but… </a:t>
            </a:r>
          </a:p>
        </p:txBody>
      </p:sp>
      <p:sp>
        <p:nvSpPr>
          <p:cNvPr id="16" name="TextBox 15">
            <a:extLst>
              <a:ext uri="{FF2B5EF4-FFF2-40B4-BE49-F238E27FC236}">
                <a16:creationId xmlns:a16="http://schemas.microsoft.com/office/drawing/2014/main" id="{8D90BFA3-4F20-BDFA-F7D7-1E07A28918D3}"/>
              </a:ext>
            </a:extLst>
          </p:cNvPr>
          <p:cNvSpPr txBox="1"/>
          <p:nvPr/>
        </p:nvSpPr>
        <p:spPr>
          <a:xfrm>
            <a:off x="8906967" y="1582012"/>
            <a:ext cx="2649123" cy="3785652"/>
          </a:xfrm>
          <a:prstGeom prst="rect">
            <a:avLst/>
          </a:prstGeom>
          <a:noFill/>
        </p:spPr>
        <p:txBody>
          <a:bodyPr wrap="square" rtlCol="0">
            <a:spAutoFit/>
          </a:bodyPr>
          <a:lstStyle/>
          <a:p>
            <a:pPr algn="ctr"/>
            <a:r>
              <a:rPr lang="en-GB" sz="1400" b="1" dirty="0">
                <a:solidFill>
                  <a:srgbClr val="5C5B5A"/>
                </a:solidFill>
              </a:rPr>
              <a:t>74% </a:t>
            </a:r>
          </a:p>
          <a:p>
            <a:pPr algn="ctr"/>
            <a:r>
              <a:rPr lang="en-GB" sz="1200" dirty="0">
                <a:solidFill>
                  <a:srgbClr val="5C5B5A"/>
                </a:solidFill>
              </a:rPr>
              <a:t>(-1pp) </a:t>
            </a:r>
          </a:p>
          <a:p>
            <a:pPr algn="ctr"/>
            <a:r>
              <a:rPr lang="en-GB" sz="1400" b="1" dirty="0">
                <a:solidFill>
                  <a:srgbClr val="5C5B5A"/>
                </a:solidFill>
              </a:rPr>
              <a:t>among parents of children in </a:t>
            </a:r>
            <a:r>
              <a:rPr lang="en-GB" sz="1400" b="1" dirty="0">
                <a:solidFill>
                  <a:srgbClr val="009690"/>
                </a:solidFill>
              </a:rPr>
              <a:t>Early Years</a:t>
            </a:r>
          </a:p>
          <a:p>
            <a:pPr algn="ctr"/>
            <a:endParaRPr lang="en-GB" sz="600" b="1" dirty="0">
              <a:solidFill>
                <a:srgbClr val="5C5B5A"/>
              </a:solidFill>
            </a:endParaRPr>
          </a:p>
          <a:p>
            <a:pPr algn="ctr"/>
            <a:r>
              <a:rPr lang="en-GB" sz="1400" b="1" dirty="0">
                <a:solidFill>
                  <a:srgbClr val="5C5B5A"/>
                </a:solidFill>
              </a:rPr>
              <a:t>77%</a:t>
            </a:r>
          </a:p>
          <a:p>
            <a:pPr algn="ctr"/>
            <a:r>
              <a:rPr lang="en-GB" sz="1200" dirty="0">
                <a:solidFill>
                  <a:srgbClr val="5C5B5A"/>
                </a:solidFill>
              </a:rPr>
              <a:t>(-6pp)</a:t>
            </a:r>
          </a:p>
          <a:p>
            <a:pPr algn="ctr"/>
            <a:r>
              <a:rPr lang="en-GB" sz="1400" b="1" dirty="0">
                <a:solidFill>
                  <a:srgbClr val="5C5B5A"/>
                </a:solidFill>
              </a:rPr>
              <a:t>among parents of children in </a:t>
            </a:r>
            <a:r>
              <a:rPr lang="en-GB" sz="1400" b="1" dirty="0">
                <a:solidFill>
                  <a:srgbClr val="009690"/>
                </a:solidFill>
              </a:rPr>
              <a:t>Primary School</a:t>
            </a:r>
          </a:p>
          <a:p>
            <a:pPr algn="ctr"/>
            <a:endParaRPr lang="en-GB" sz="600" b="1" dirty="0">
              <a:solidFill>
                <a:srgbClr val="5C5B5A"/>
              </a:solidFill>
            </a:endParaRPr>
          </a:p>
          <a:p>
            <a:pPr algn="ctr"/>
            <a:r>
              <a:rPr lang="en-GB" sz="1400" b="1" dirty="0">
                <a:solidFill>
                  <a:srgbClr val="5C5B5A"/>
                </a:solidFill>
              </a:rPr>
              <a:t>74%</a:t>
            </a:r>
          </a:p>
          <a:p>
            <a:pPr algn="ctr"/>
            <a:r>
              <a:rPr lang="en-GB" sz="1200" dirty="0">
                <a:solidFill>
                  <a:srgbClr val="5C5B5A"/>
                </a:solidFill>
              </a:rPr>
              <a:t>(-4pp)</a:t>
            </a:r>
          </a:p>
          <a:p>
            <a:pPr algn="ctr"/>
            <a:r>
              <a:rPr lang="en-GB" sz="1400" b="1" dirty="0">
                <a:solidFill>
                  <a:srgbClr val="5C5B5A"/>
                </a:solidFill>
              </a:rPr>
              <a:t>among parents of children in </a:t>
            </a:r>
            <a:r>
              <a:rPr lang="en-GB" sz="1400" b="1" dirty="0">
                <a:solidFill>
                  <a:srgbClr val="009690"/>
                </a:solidFill>
              </a:rPr>
              <a:t>Secondary School</a:t>
            </a:r>
          </a:p>
          <a:p>
            <a:pPr algn="ctr"/>
            <a:endParaRPr lang="en-GB" sz="600" b="1" dirty="0">
              <a:solidFill>
                <a:srgbClr val="5C5B5A"/>
              </a:solidFill>
            </a:endParaRPr>
          </a:p>
          <a:p>
            <a:pPr algn="ctr"/>
            <a:r>
              <a:rPr lang="en-GB" sz="1400" b="1" dirty="0">
                <a:solidFill>
                  <a:srgbClr val="5C5B5A"/>
                </a:solidFill>
              </a:rPr>
              <a:t>74%</a:t>
            </a:r>
          </a:p>
          <a:p>
            <a:pPr algn="ctr"/>
            <a:r>
              <a:rPr lang="en-GB" sz="1200" dirty="0">
                <a:solidFill>
                  <a:srgbClr val="5C5B5A"/>
                </a:solidFill>
              </a:rPr>
              <a:t>(+11pp)</a:t>
            </a:r>
          </a:p>
          <a:p>
            <a:pPr algn="ctr"/>
            <a:r>
              <a:rPr lang="en-GB" sz="1400" b="1" dirty="0">
                <a:solidFill>
                  <a:srgbClr val="5C5B5A"/>
                </a:solidFill>
              </a:rPr>
              <a:t>among parents of children in </a:t>
            </a:r>
            <a:r>
              <a:rPr lang="en-GB" sz="1400" b="1" dirty="0">
                <a:solidFill>
                  <a:srgbClr val="009690"/>
                </a:solidFill>
              </a:rPr>
              <a:t>College</a:t>
            </a:r>
          </a:p>
        </p:txBody>
      </p:sp>
      <p:sp>
        <p:nvSpPr>
          <p:cNvPr id="19" name="Arrow: Down 18">
            <a:extLst>
              <a:ext uri="{FF2B5EF4-FFF2-40B4-BE49-F238E27FC236}">
                <a16:creationId xmlns:a16="http://schemas.microsoft.com/office/drawing/2014/main" id="{45E30600-FF39-863C-0743-CD5A9EFB0855}"/>
              </a:ext>
              <a:ext uri="{C183D7F6-B498-43B3-948B-1728B52AA6E4}">
                <adec:decorative xmlns:adec="http://schemas.microsoft.com/office/drawing/2017/decorative" val="1"/>
              </a:ext>
            </a:extLst>
          </p:cNvPr>
          <p:cNvSpPr/>
          <p:nvPr/>
        </p:nvSpPr>
        <p:spPr>
          <a:xfrm rot="10800000">
            <a:off x="265291" y="6098504"/>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3" name="Arrow: Down 22">
            <a:extLst>
              <a:ext uri="{FF2B5EF4-FFF2-40B4-BE49-F238E27FC236}">
                <a16:creationId xmlns:a16="http://schemas.microsoft.com/office/drawing/2014/main" id="{136AC77C-2D51-E6A2-A4C8-1A1218C15FD6}"/>
              </a:ext>
              <a:ext uri="{C183D7F6-B498-43B3-948B-1728B52AA6E4}">
                <adec:decorative xmlns:adec="http://schemas.microsoft.com/office/drawing/2017/decorative" val="1"/>
              </a:ext>
            </a:extLst>
          </p:cNvPr>
          <p:cNvSpPr/>
          <p:nvPr/>
        </p:nvSpPr>
        <p:spPr>
          <a:xfrm>
            <a:off x="480060" y="6112582"/>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0" name="TextBox 19">
            <a:extLst>
              <a:ext uri="{FF2B5EF4-FFF2-40B4-BE49-F238E27FC236}">
                <a16:creationId xmlns:a16="http://schemas.microsoft.com/office/drawing/2014/main" id="{C0FD434F-3494-F4DF-ED36-C0902987B4DE}"/>
              </a:ext>
            </a:extLst>
          </p:cNvPr>
          <p:cNvSpPr txBox="1"/>
          <p:nvPr/>
        </p:nvSpPr>
        <p:spPr>
          <a:xfrm>
            <a:off x="630108" y="6032680"/>
            <a:ext cx="2443298" cy="26930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50" b="0" i="0" u="none" strike="noStrike" kern="1200" cap="none" spc="0" normalizeH="0" baseline="0" noProof="0" dirty="0">
                <a:ln>
                  <a:noFill/>
                </a:ln>
                <a:solidFill>
                  <a:srgbClr val="5C5B5A"/>
                </a:solidFill>
                <a:effectLst/>
                <a:uLnTx/>
                <a:uFillTx/>
                <a:latin typeface="Arial"/>
                <a:ea typeface="+mn-ea"/>
                <a:cs typeface="+mn-cs"/>
              </a:rPr>
              <a:t>Significantly higher/</a:t>
            </a:r>
            <a:r>
              <a:rPr lang="en-GB" sz="1150" dirty="0">
                <a:solidFill>
                  <a:srgbClr val="5C5B5A"/>
                </a:solidFill>
                <a:latin typeface="Arial"/>
              </a:rPr>
              <a:t>lower than S12</a:t>
            </a:r>
            <a:endParaRPr kumimoji="0" lang="en-GB" sz="1150" b="0" i="0" u="none" strike="noStrike" kern="1200" cap="none" spc="0" normalizeH="0" baseline="0" noProof="0" dirty="0">
              <a:ln>
                <a:noFill/>
              </a:ln>
              <a:solidFill>
                <a:srgbClr val="5C5B5A"/>
              </a:solidFill>
              <a:effectLst/>
              <a:uLnTx/>
              <a:uFillTx/>
              <a:latin typeface="Arial"/>
              <a:ea typeface="+mn-ea"/>
              <a:cs typeface="+mn-cs"/>
            </a:endParaRPr>
          </a:p>
        </p:txBody>
      </p:sp>
      <p:sp>
        <p:nvSpPr>
          <p:cNvPr id="2" name="TextBox 1">
            <a:extLst>
              <a:ext uri="{FF2B5EF4-FFF2-40B4-BE49-F238E27FC236}">
                <a16:creationId xmlns:a16="http://schemas.microsoft.com/office/drawing/2014/main" id="{4EC3EC2E-4047-A0B2-44EE-2310A71ED9A6}"/>
              </a:ext>
              <a:ext uri="{C183D7F6-B498-43B3-948B-1728B52AA6E4}">
                <adec:decorative xmlns:adec="http://schemas.microsoft.com/office/drawing/2017/decorative" val="0"/>
              </a:ext>
            </a:extLst>
          </p:cNvPr>
          <p:cNvSpPr txBox="1"/>
          <p:nvPr/>
        </p:nvSpPr>
        <p:spPr>
          <a:xfrm>
            <a:off x="8321287" y="6127158"/>
            <a:ext cx="3148918" cy="153888"/>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solidFill>
                  <a:srgbClr val="5C5B5A"/>
                </a:solidFill>
                <a:latin typeface="Arial"/>
              </a:rPr>
              <a:t>Figures in brackets show change since May (S12)</a:t>
            </a:r>
            <a:endParaRPr kumimoji="0" lang="en-GB" sz="1000" i="0" u="none" strike="noStrike" kern="1200" cap="none" spc="0" normalizeH="0" baseline="0" noProof="0" dirty="0">
              <a:ln>
                <a:noFill/>
              </a:ln>
              <a:solidFill>
                <a:srgbClr val="5C5B5A"/>
              </a:solidFill>
              <a:effectLst/>
              <a:uLnTx/>
              <a:uFillTx/>
              <a:latin typeface="Arial"/>
              <a:ea typeface="+mn-ea"/>
              <a:cs typeface="+mn-cs"/>
            </a:endParaRPr>
          </a:p>
        </p:txBody>
      </p:sp>
      <p:sp>
        <p:nvSpPr>
          <p:cNvPr id="13" name="Footer Placeholder 4">
            <a:extLst>
              <a:ext uri="{FF2B5EF4-FFF2-40B4-BE49-F238E27FC236}">
                <a16:creationId xmlns:a16="http://schemas.microsoft.com/office/drawing/2014/main" id="{0B47C60C-AC66-2446-F95E-A802AD1ECB15}"/>
              </a:ext>
            </a:extLst>
          </p:cNvPr>
          <p:cNvSpPr txBox="1">
            <a:spLocks/>
          </p:cNvSpPr>
          <p:nvPr/>
        </p:nvSpPr>
        <p:spPr>
          <a:xfrm>
            <a:off x="391549" y="6342979"/>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LA4. Generally, how satisfied or dissatisfied are you with health and care services / Schools and colleges in your local area? New codes shown only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solidFill>
                  <a:srgbClr val="FFFFFF">
                    <a:lumMod val="50000"/>
                  </a:srgbClr>
                </a:solidFill>
                <a:latin typeface="Arial"/>
                <a:cs typeface="Arial" panose="020B0604020202020204" pitchFamily="34" charset="0"/>
              </a:rPr>
              <a:t>Unweighted base: Survey 12, 1551 (All respondents); Summary: Parents of children in education, 504; Parents with children at…Early years: 113, primary school: 250, children at secondary school: 222, at college: 85</a:t>
            </a:r>
            <a:endParaRPr kumimoji="0" lang="en-GB" sz="1000" b="0" i="1" u="none" strike="noStrike" kern="1200" cap="none" spc="0" normalizeH="0" baseline="0" noProof="0" dirty="0">
              <a:ln>
                <a:noFill/>
              </a:ln>
              <a:solidFill>
                <a:srgbClr val="0039A6"/>
              </a:solidFill>
              <a:effectLst/>
              <a:uLnTx/>
              <a:uFillTx/>
              <a:latin typeface="Arial"/>
              <a:ea typeface="+mn-ea"/>
              <a:cs typeface="Arial" panose="020B0604020202020204" pitchFamily="34" charset="0"/>
            </a:endParaRPr>
          </a:p>
        </p:txBody>
      </p:sp>
      <p:sp>
        <p:nvSpPr>
          <p:cNvPr id="10" name="Slide Number Placeholder 4">
            <a:extLst>
              <a:ext uri="{FF2B5EF4-FFF2-40B4-BE49-F238E27FC236}">
                <a16:creationId xmlns:a16="http://schemas.microsoft.com/office/drawing/2014/main" id="{BFE57C24-C429-70C7-DE2F-7ABD0A1797A2}"/>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43</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21442943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2">
            <a:extLst>
              <a:ext uri="{FF2B5EF4-FFF2-40B4-BE49-F238E27FC236}">
                <a16:creationId xmlns:a16="http://schemas.microsoft.com/office/drawing/2014/main" id="{CC4FBD49-A64E-1753-27F3-0FD4DFB15CCE}"/>
              </a:ext>
            </a:extLst>
          </p:cNvPr>
          <p:cNvSpPr txBox="1">
            <a:spLocks noGrp="1"/>
          </p:cNvSpPr>
          <p:nvPr>
            <p:ph type="title" idx="4294967295"/>
          </p:nvPr>
        </p:nvSpPr>
        <p:spPr>
          <a:xfrm>
            <a:off x="230383" y="353423"/>
            <a:ext cx="11484730" cy="9233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5C5B5A"/>
                </a:solidFill>
                <a:effectLst/>
                <a:uLnTx/>
                <a:uFillTx/>
                <a:latin typeface="Arial"/>
                <a:ea typeface="+mn-ea"/>
                <a:cs typeface="+mn-cs"/>
              </a:rPr>
              <a:t>Despite </a:t>
            </a:r>
            <a:r>
              <a:rPr lang="en-GB" sz="1800" b="1" dirty="0">
                <a:solidFill>
                  <a:srgbClr val="5C5B5A"/>
                </a:solidFill>
                <a:latin typeface="Arial"/>
                <a:ea typeface="+mn-ea"/>
                <a:cs typeface="+mn-cs"/>
              </a:rPr>
              <a:t>the country-wide unrest in the week following fieldwork, t</a:t>
            </a:r>
            <a:r>
              <a:rPr kumimoji="0" lang="en-GB" sz="1800" b="1" i="0" u="none" strike="noStrike" kern="1200" cap="none" spc="0" normalizeH="0" baseline="0" noProof="0" dirty="0">
                <a:ln>
                  <a:noFill/>
                </a:ln>
                <a:solidFill>
                  <a:srgbClr val="5C5B5A"/>
                </a:solidFill>
                <a:effectLst/>
                <a:uLnTx/>
                <a:uFillTx/>
                <a:latin typeface="Arial"/>
                <a:ea typeface="+mn-ea"/>
                <a:cs typeface="+mn-cs"/>
              </a:rPr>
              <a:t>here has been</a:t>
            </a:r>
            <a:r>
              <a:rPr kumimoji="0" lang="en-GB" sz="1800" b="1" i="0" u="none" strike="noStrike" kern="1200" cap="none" spc="0" normalizeH="0" noProof="0" dirty="0">
                <a:ln>
                  <a:noFill/>
                </a:ln>
                <a:solidFill>
                  <a:srgbClr val="5C5B5A"/>
                </a:solidFill>
                <a:effectLst/>
                <a:uLnTx/>
                <a:uFillTx/>
                <a:latin typeface="Arial"/>
                <a:ea typeface="+mn-ea"/>
                <a:cs typeface="+mn-cs"/>
              </a:rPr>
              <a:t> no notable recent change in proportions of</a:t>
            </a:r>
            <a:r>
              <a:rPr kumimoji="0" lang="en-GB" sz="1800" b="1" i="0" u="none" strike="noStrike" kern="1200" cap="none" spc="0" normalizeH="0" baseline="0" noProof="0" dirty="0">
                <a:ln>
                  <a:noFill/>
                </a:ln>
                <a:solidFill>
                  <a:srgbClr val="5C5B5A"/>
                </a:solidFill>
                <a:effectLst/>
                <a:uLnTx/>
                <a:uFillTx/>
                <a:latin typeface="Arial"/>
                <a:ea typeface="+mn-ea"/>
                <a:cs typeface="+mn-cs"/>
              </a:rPr>
              <a:t> survey respondents who disagree that their </a:t>
            </a:r>
            <a:r>
              <a:rPr kumimoji="0" lang="en-GB" sz="1800" b="1" i="0" u="none" strike="noStrike" kern="1200" cap="none" spc="0" normalizeH="0" baseline="0" noProof="0" dirty="0">
                <a:ln>
                  <a:noFill/>
                </a:ln>
                <a:solidFill>
                  <a:srgbClr val="009690"/>
                </a:solidFill>
                <a:effectLst/>
                <a:uLnTx/>
                <a:uFillTx/>
                <a:latin typeface="Arial"/>
                <a:ea typeface="+mn-ea"/>
                <a:cs typeface="+mn-cs"/>
              </a:rPr>
              <a:t>local area is a place where people look out for each other</a:t>
            </a:r>
            <a:r>
              <a:rPr kumimoji="0" lang="en-GB" sz="1800" b="1" i="0" u="none" strike="noStrike" kern="1200" cap="none" spc="0" normalizeH="0" baseline="0" noProof="0" dirty="0">
                <a:ln>
                  <a:noFill/>
                </a:ln>
                <a:solidFill>
                  <a:srgbClr val="5C5B5A"/>
                </a:solidFill>
                <a:effectLst/>
                <a:uLnTx/>
                <a:uFillTx/>
                <a:latin typeface="Arial"/>
                <a:ea typeface="+mn-ea"/>
                <a:cs typeface="+mn-cs"/>
              </a:rPr>
              <a:t>, or </a:t>
            </a:r>
            <a:r>
              <a:rPr kumimoji="0" lang="en-GB" sz="1800" b="1" i="0" u="none" strike="noStrike" kern="1200" cap="none" spc="0" normalizeH="0" baseline="0" noProof="0" dirty="0">
                <a:ln>
                  <a:noFill/>
                </a:ln>
                <a:solidFill>
                  <a:srgbClr val="009690"/>
                </a:solidFill>
                <a:effectLst/>
                <a:uLnTx/>
                <a:uFillTx/>
                <a:latin typeface="Arial"/>
                <a:ea typeface="+mn-ea"/>
                <a:cs typeface="+mn-cs"/>
              </a:rPr>
              <a:t>a place where people from different backgrounds get on well together</a:t>
            </a:r>
            <a:endParaRPr kumimoji="0" lang="en-GB" sz="1800" b="1" i="0" u="none" strike="noStrike" kern="1200" cap="none" spc="0" normalizeH="0" baseline="0" noProof="0" dirty="0">
              <a:ln>
                <a:noFill/>
              </a:ln>
              <a:solidFill>
                <a:srgbClr val="009690"/>
              </a:solidFill>
              <a:effectLst/>
              <a:uLnTx/>
              <a:uFillTx/>
              <a:latin typeface="Arial"/>
              <a:ea typeface="+mn-ea"/>
              <a:cs typeface="Arial"/>
            </a:endParaRPr>
          </a:p>
        </p:txBody>
      </p:sp>
      <p:sp>
        <p:nvSpPr>
          <p:cNvPr id="31" name="TextBox 30">
            <a:extLst>
              <a:ext uri="{FF2B5EF4-FFF2-40B4-BE49-F238E27FC236}">
                <a16:creationId xmlns:a16="http://schemas.microsoft.com/office/drawing/2014/main" id="{C4FDD37E-CD27-954F-8ED2-8BE230EE872B}"/>
              </a:ext>
            </a:extLst>
          </p:cNvPr>
          <p:cNvSpPr txBox="1"/>
          <p:nvPr/>
        </p:nvSpPr>
        <p:spPr>
          <a:xfrm>
            <a:off x="4528336" y="1672520"/>
            <a:ext cx="4293484" cy="3231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500" b="1" dirty="0">
                <a:solidFill>
                  <a:srgbClr val="5C5B5A"/>
                </a:solidFill>
                <a:latin typeface="Arial"/>
              </a:rPr>
              <a:t>To what extent do you agree or disagree…?</a:t>
            </a:r>
            <a:endParaRPr kumimoji="0" lang="en-GB" sz="1500" b="1" i="0" strike="noStrike" kern="1200" cap="none" spc="0" normalizeH="0" baseline="0" noProof="0" dirty="0">
              <a:ln>
                <a:noFill/>
              </a:ln>
              <a:solidFill>
                <a:srgbClr val="5C5B5A"/>
              </a:solidFill>
              <a:effectLst/>
              <a:uLnTx/>
              <a:uFillTx/>
              <a:latin typeface="Arial"/>
              <a:ea typeface="+mn-ea"/>
              <a:cs typeface="+mn-cs"/>
            </a:endParaRPr>
          </a:p>
        </p:txBody>
      </p:sp>
      <p:graphicFrame>
        <p:nvGraphicFramePr>
          <p:cNvPr id="10" name="Chart 9" descr="Stacked bar chart showing agreement with statements on people in local areas. 77% agree their local area is a place where people from different backgrounds get on well together. 72% agree their local area is a place where people look out for each other. 69% are proud of their local area. ">
            <a:extLst>
              <a:ext uri="{FF2B5EF4-FFF2-40B4-BE49-F238E27FC236}">
                <a16:creationId xmlns:a16="http://schemas.microsoft.com/office/drawing/2014/main" id="{E89470C3-29C9-70EE-C1B6-546B8E49D8BA}"/>
              </a:ext>
            </a:extLst>
          </p:cNvPr>
          <p:cNvGraphicFramePr/>
          <p:nvPr>
            <p:extLst>
              <p:ext uri="{D42A27DB-BD31-4B8C-83A1-F6EECF244321}">
                <p14:modId xmlns:p14="http://schemas.microsoft.com/office/powerpoint/2010/main" val="1072573353"/>
              </p:ext>
            </p:extLst>
          </p:nvPr>
        </p:nvGraphicFramePr>
        <p:xfrm>
          <a:off x="2216266" y="2148257"/>
          <a:ext cx="8882739" cy="4172531"/>
        </p:xfrm>
        <a:graphic>
          <a:graphicData uri="http://schemas.openxmlformats.org/drawingml/2006/chart">
            <c:chart xmlns:c="http://schemas.openxmlformats.org/drawingml/2006/chart" xmlns:r="http://schemas.openxmlformats.org/officeDocument/2006/relationships" r:id="rId3"/>
          </a:graphicData>
        </a:graphic>
      </p:graphicFrame>
      <p:sp>
        <p:nvSpPr>
          <p:cNvPr id="5" name="Right Brace 4">
            <a:extLst>
              <a:ext uri="{FF2B5EF4-FFF2-40B4-BE49-F238E27FC236}">
                <a16:creationId xmlns:a16="http://schemas.microsoft.com/office/drawing/2014/main" id="{5556DC6B-910D-2D2B-266D-CB140E0C854E}"/>
              </a:ext>
              <a:ext uri="{C183D7F6-B498-43B3-948B-1728B52AA6E4}">
                <adec:decorative xmlns:adec="http://schemas.microsoft.com/office/drawing/2017/decorative" val="1"/>
              </a:ext>
            </a:extLst>
          </p:cNvPr>
          <p:cNvSpPr/>
          <p:nvPr/>
        </p:nvSpPr>
        <p:spPr>
          <a:xfrm>
            <a:off x="4306202" y="2267328"/>
            <a:ext cx="158278" cy="1987782"/>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 name="TextBox 5">
            <a:extLst>
              <a:ext uri="{FF2B5EF4-FFF2-40B4-BE49-F238E27FC236}">
                <a16:creationId xmlns:a16="http://schemas.microsoft.com/office/drawing/2014/main" id="{976A22A2-E23E-D194-0030-0ED20E8A4B52}"/>
              </a:ext>
              <a:ext uri="{C183D7F6-B498-43B3-948B-1728B52AA6E4}">
                <adec:decorative xmlns:adec="http://schemas.microsoft.com/office/drawing/2017/decorative" val="1"/>
              </a:ext>
            </a:extLst>
          </p:cNvPr>
          <p:cNvSpPr txBox="1"/>
          <p:nvPr/>
        </p:nvSpPr>
        <p:spPr>
          <a:xfrm>
            <a:off x="4367358" y="3103237"/>
            <a:ext cx="1133622" cy="276999"/>
          </a:xfrm>
          <a:prstGeom prst="rect">
            <a:avLst/>
          </a:prstGeom>
          <a:noFill/>
        </p:spPr>
        <p:txBody>
          <a:bodyPr wrap="square" lIns="91440" tIns="45720" rIns="91440" bIns="45720" rtlCol="0" anchor="t">
            <a:spAutoFit/>
          </a:bodyPr>
          <a:lstStyle/>
          <a:p>
            <a:pPr algn="ctr"/>
            <a:r>
              <a:rPr lang="en-GB" sz="1200" b="1" dirty="0">
                <a:solidFill>
                  <a:srgbClr val="5C5B5A"/>
                </a:solidFill>
                <a:latin typeface="Arial"/>
              </a:rPr>
              <a:t>77% (-2pp)</a:t>
            </a:r>
          </a:p>
        </p:txBody>
      </p:sp>
      <p:sp>
        <p:nvSpPr>
          <p:cNvPr id="12" name="TextBox 11">
            <a:extLst>
              <a:ext uri="{FF2B5EF4-FFF2-40B4-BE49-F238E27FC236}">
                <a16:creationId xmlns:a16="http://schemas.microsoft.com/office/drawing/2014/main" id="{EBBA37D3-3CE6-5223-6981-18B86032B97E}"/>
              </a:ext>
              <a:ext uri="{C183D7F6-B498-43B3-948B-1728B52AA6E4}">
                <adec:decorative xmlns:adec="http://schemas.microsoft.com/office/drawing/2017/decorative" val="1"/>
              </a:ext>
            </a:extLst>
          </p:cNvPr>
          <p:cNvSpPr txBox="1"/>
          <p:nvPr/>
        </p:nvSpPr>
        <p:spPr>
          <a:xfrm>
            <a:off x="4464210" y="3415687"/>
            <a:ext cx="1082526" cy="1015663"/>
          </a:xfrm>
          <a:prstGeom prst="rect">
            <a:avLst/>
          </a:prstGeom>
          <a:noFill/>
          <a:ln>
            <a:solidFill>
              <a:srgbClr val="5C5B5A"/>
            </a:solidFill>
          </a:ln>
        </p:spPr>
        <p:txBody>
          <a:bodyPr wrap="square" rtlCol="0">
            <a:spAutoFit/>
          </a:bodyPr>
          <a:lstStyle/>
          <a:p>
            <a:pPr algn="ctr"/>
            <a:r>
              <a:rPr lang="en-GB" sz="1200" dirty="0">
                <a:solidFill>
                  <a:srgbClr val="5C5B5A"/>
                </a:solidFill>
                <a:latin typeface="Arial"/>
              </a:rPr>
              <a:t>Compares to 82% in national Community Life Survey</a:t>
            </a:r>
          </a:p>
        </p:txBody>
      </p:sp>
      <p:sp>
        <p:nvSpPr>
          <p:cNvPr id="7" name="Right Brace 6">
            <a:extLst>
              <a:ext uri="{FF2B5EF4-FFF2-40B4-BE49-F238E27FC236}">
                <a16:creationId xmlns:a16="http://schemas.microsoft.com/office/drawing/2014/main" id="{4B3E9698-0759-4DAE-B17A-01F88165C30C}"/>
              </a:ext>
              <a:ext uri="{C183D7F6-B498-43B3-948B-1728B52AA6E4}">
                <adec:decorative xmlns:adec="http://schemas.microsoft.com/office/drawing/2017/decorative" val="1"/>
              </a:ext>
            </a:extLst>
          </p:cNvPr>
          <p:cNvSpPr/>
          <p:nvPr/>
        </p:nvSpPr>
        <p:spPr>
          <a:xfrm>
            <a:off x="7261892" y="2247171"/>
            <a:ext cx="157886" cy="1686987"/>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1" name="TextBox 10">
            <a:extLst>
              <a:ext uri="{FF2B5EF4-FFF2-40B4-BE49-F238E27FC236}">
                <a16:creationId xmlns:a16="http://schemas.microsoft.com/office/drawing/2014/main" id="{8D4B2C73-3841-B9B7-720E-D75DAF6CA9C9}"/>
              </a:ext>
              <a:ext uri="{C183D7F6-B498-43B3-948B-1728B52AA6E4}">
                <adec:decorative xmlns:adec="http://schemas.microsoft.com/office/drawing/2017/decorative" val="1"/>
              </a:ext>
            </a:extLst>
          </p:cNvPr>
          <p:cNvSpPr txBox="1"/>
          <p:nvPr/>
        </p:nvSpPr>
        <p:spPr>
          <a:xfrm>
            <a:off x="7372183" y="2952716"/>
            <a:ext cx="1124435" cy="276999"/>
          </a:xfrm>
          <a:prstGeom prst="rect">
            <a:avLst/>
          </a:prstGeom>
          <a:noFill/>
        </p:spPr>
        <p:txBody>
          <a:bodyPr wrap="square" lIns="91440" tIns="45720" rIns="91440" bIns="45720" rtlCol="0" anchor="t">
            <a:spAutoFit/>
          </a:bodyPr>
          <a:lstStyle/>
          <a:p>
            <a:pPr algn="ctr"/>
            <a:r>
              <a:rPr lang="en-GB" sz="1200" b="1" dirty="0">
                <a:solidFill>
                  <a:srgbClr val="5C5B5A"/>
                </a:solidFill>
                <a:latin typeface="Arial"/>
              </a:rPr>
              <a:t>72% (+/-0pp)</a:t>
            </a:r>
          </a:p>
        </p:txBody>
      </p:sp>
      <p:sp>
        <p:nvSpPr>
          <p:cNvPr id="14" name="TextBox 13">
            <a:extLst>
              <a:ext uri="{FF2B5EF4-FFF2-40B4-BE49-F238E27FC236}">
                <a16:creationId xmlns:a16="http://schemas.microsoft.com/office/drawing/2014/main" id="{FBEAAF82-FDAC-2B47-D747-D0C64AA906F4}"/>
              </a:ext>
              <a:ext uri="{C183D7F6-B498-43B3-948B-1728B52AA6E4}">
                <adec:decorative xmlns:adec="http://schemas.microsoft.com/office/drawing/2017/decorative" val="1"/>
              </a:ext>
            </a:extLst>
          </p:cNvPr>
          <p:cNvSpPr txBox="1"/>
          <p:nvPr/>
        </p:nvSpPr>
        <p:spPr>
          <a:xfrm>
            <a:off x="7396723" y="3267240"/>
            <a:ext cx="1082526" cy="830997"/>
          </a:xfrm>
          <a:prstGeom prst="rect">
            <a:avLst/>
          </a:prstGeom>
          <a:noFill/>
          <a:ln>
            <a:solidFill>
              <a:srgbClr val="5C5B5A"/>
            </a:solidFill>
          </a:ln>
        </p:spPr>
        <p:txBody>
          <a:bodyPr wrap="square" rtlCol="0">
            <a:spAutoFit/>
          </a:bodyPr>
          <a:lstStyle/>
          <a:p>
            <a:pPr algn="ctr"/>
            <a:r>
              <a:rPr lang="en-GB" sz="1200" dirty="0">
                <a:solidFill>
                  <a:srgbClr val="5C5B5A"/>
                </a:solidFill>
                <a:latin typeface="Arial"/>
              </a:rPr>
              <a:t>No nationally comparable data available</a:t>
            </a:r>
          </a:p>
        </p:txBody>
      </p:sp>
      <p:sp>
        <p:nvSpPr>
          <p:cNvPr id="16" name="Right Brace 15">
            <a:extLst>
              <a:ext uri="{FF2B5EF4-FFF2-40B4-BE49-F238E27FC236}">
                <a16:creationId xmlns:a16="http://schemas.microsoft.com/office/drawing/2014/main" id="{F59AB082-BC69-BEFB-1244-DD07CF3670C8}"/>
              </a:ext>
              <a:ext uri="{C183D7F6-B498-43B3-948B-1728B52AA6E4}">
                <adec:decorative xmlns:adec="http://schemas.microsoft.com/office/drawing/2017/decorative" val="1"/>
              </a:ext>
            </a:extLst>
          </p:cNvPr>
          <p:cNvSpPr/>
          <p:nvPr/>
        </p:nvSpPr>
        <p:spPr>
          <a:xfrm>
            <a:off x="10199388" y="2246740"/>
            <a:ext cx="214435" cy="1686987"/>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7" name="TextBox 16">
            <a:extLst>
              <a:ext uri="{FF2B5EF4-FFF2-40B4-BE49-F238E27FC236}">
                <a16:creationId xmlns:a16="http://schemas.microsoft.com/office/drawing/2014/main" id="{90990FBB-80CF-29DE-5263-BFFB1904EF6A}"/>
              </a:ext>
              <a:ext uri="{C183D7F6-B498-43B3-948B-1728B52AA6E4}">
                <adec:decorative xmlns:adec="http://schemas.microsoft.com/office/drawing/2017/decorative" val="1"/>
              </a:ext>
            </a:extLst>
          </p:cNvPr>
          <p:cNvSpPr txBox="1"/>
          <p:nvPr/>
        </p:nvSpPr>
        <p:spPr>
          <a:xfrm>
            <a:off x="10359755" y="2955516"/>
            <a:ext cx="1094836" cy="276999"/>
          </a:xfrm>
          <a:prstGeom prst="rect">
            <a:avLst/>
          </a:prstGeom>
          <a:noFill/>
        </p:spPr>
        <p:txBody>
          <a:bodyPr wrap="square" lIns="91440" tIns="45720" rIns="91440" bIns="45720" rtlCol="0" anchor="t">
            <a:spAutoFit/>
          </a:bodyPr>
          <a:lstStyle/>
          <a:p>
            <a:pPr algn="ctr"/>
            <a:r>
              <a:rPr lang="en-GB" sz="1200" b="1" dirty="0">
                <a:solidFill>
                  <a:srgbClr val="5C5B5A"/>
                </a:solidFill>
                <a:latin typeface="Arial"/>
              </a:rPr>
              <a:t>69% (-2pp)</a:t>
            </a:r>
          </a:p>
        </p:txBody>
      </p:sp>
      <p:sp>
        <p:nvSpPr>
          <p:cNvPr id="22" name="TextBox 21">
            <a:extLst>
              <a:ext uri="{FF2B5EF4-FFF2-40B4-BE49-F238E27FC236}">
                <a16:creationId xmlns:a16="http://schemas.microsoft.com/office/drawing/2014/main" id="{737ED08C-A51A-3216-1F5F-2087F7737DAB}"/>
              </a:ext>
              <a:ext uri="{C183D7F6-B498-43B3-948B-1728B52AA6E4}">
                <adec:decorative xmlns:adec="http://schemas.microsoft.com/office/drawing/2017/decorative" val="1"/>
              </a:ext>
            </a:extLst>
          </p:cNvPr>
          <p:cNvSpPr txBox="1"/>
          <p:nvPr/>
        </p:nvSpPr>
        <p:spPr>
          <a:xfrm>
            <a:off x="10516299" y="3265581"/>
            <a:ext cx="1082526" cy="830997"/>
          </a:xfrm>
          <a:prstGeom prst="rect">
            <a:avLst/>
          </a:prstGeom>
          <a:noFill/>
          <a:ln>
            <a:solidFill>
              <a:srgbClr val="5C5B5A"/>
            </a:solidFill>
          </a:ln>
        </p:spPr>
        <p:txBody>
          <a:bodyPr wrap="square" rtlCol="0">
            <a:spAutoFit/>
          </a:bodyPr>
          <a:lstStyle/>
          <a:p>
            <a:pPr algn="ctr"/>
            <a:r>
              <a:rPr lang="en-GB" sz="1200" dirty="0">
                <a:solidFill>
                  <a:srgbClr val="5C5B5A"/>
                </a:solidFill>
                <a:latin typeface="Arial"/>
              </a:rPr>
              <a:t>No nationally comparable data available</a:t>
            </a:r>
          </a:p>
        </p:txBody>
      </p:sp>
      <p:sp>
        <p:nvSpPr>
          <p:cNvPr id="33" name="TextBox 32">
            <a:extLst>
              <a:ext uri="{FF2B5EF4-FFF2-40B4-BE49-F238E27FC236}">
                <a16:creationId xmlns:a16="http://schemas.microsoft.com/office/drawing/2014/main" id="{8D293104-79EA-9FC9-32E6-666E3454F699}"/>
              </a:ext>
              <a:ext uri="{C183D7F6-B498-43B3-948B-1728B52AA6E4}">
                <adec:decorative xmlns:adec="http://schemas.microsoft.com/office/drawing/2017/decorative" val="1"/>
              </a:ext>
            </a:extLst>
          </p:cNvPr>
          <p:cNvSpPr txBox="1"/>
          <p:nvPr/>
        </p:nvSpPr>
        <p:spPr>
          <a:xfrm>
            <a:off x="353635" y="2227529"/>
            <a:ext cx="1843045" cy="1938992"/>
          </a:xfrm>
          <a:prstGeom prst="rect">
            <a:avLst/>
          </a:prstGeom>
          <a:noFill/>
          <a:ln>
            <a:solidFill>
              <a:srgbClr val="5C5B5A"/>
            </a:solidFill>
          </a:ln>
        </p:spPr>
        <p:txBody>
          <a:bodyPr wrap="square" rtlCol="0">
            <a:spAutoFit/>
          </a:bodyPr>
          <a:lstStyle/>
          <a:p>
            <a:pPr algn="ctr"/>
            <a:r>
              <a:rPr lang="en-GB" sz="1200">
                <a:solidFill>
                  <a:srgbClr val="5C5B5A"/>
                </a:solidFill>
                <a:latin typeface="Arial"/>
              </a:rPr>
              <a:t>*The codes ‘There are too few people in the local area’ and ‘People in this area are all of the same background’ have been removed from this chart for visual purposes and to ensure benchmarking against DCMS figures</a:t>
            </a:r>
          </a:p>
        </p:txBody>
      </p:sp>
      <p:sp>
        <p:nvSpPr>
          <p:cNvPr id="2" name="TextBox 1">
            <a:extLst>
              <a:ext uri="{FF2B5EF4-FFF2-40B4-BE49-F238E27FC236}">
                <a16:creationId xmlns:a16="http://schemas.microsoft.com/office/drawing/2014/main" id="{020E8FEE-484D-0A42-8E4B-238B7E9278DE}"/>
              </a:ext>
              <a:ext uri="{C183D7F6-B498-43B3-948B-1728B52AA6E4}">
                <adec:decorative xmlns:adec="http://schemas.microsoft.com/office/drawing/2017/decorative" val="1"/>
              </a:ext>
            </a:extLst>
          </p:cNvPr>
          <p:cNvSpPr txBox="1"/>
          <p:nvPr/>
        </p:nvSpPr>
        <p:spPr>
          <a:xfrm>
            <a:off x="3397823" y="2418876"/>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chemeClr val="bg1"/>
                </a:solidFill>
                <a:effectLst/>
                <a:uLnTx/>
                <a:uFillTx/>
                <a:latin typeface="Arial" panose="020B0604020202020204"/>
                <a:ea typeface="+mn-ea"/>
                <a:cs typeface="+mn-cs"/>
              </a:rPr>
              <a:t>(-2pp)</a:t>
            </a:r>
          </a:p>
        </p:txBody>
      </p:sp>
      <p:sp>
        <p:nvSpPr>
          <p:cNvPr id="8" name="TextBox 7">
            <a:extLst>
              <a:ext uri="{FF2B5EF4-FFF2-40B4-BE49-F238E27FC236}">
                <a16:creationId xmlns:a16="http://schemas.microsoft.com/office/drawing/2014/main" id="{F0485FAE-93FD-EEB6-F1B4-CFDA44D7B515}"/>
              </a:ext>
              <a:ext uri="{C183D7F6-B498-43B3-948B-1728B52AA6E4}">
                <adec:decorative xmlns:adec="http://schemas.microsoft.com/office/drawing/2017/decorative" val="1"/>
              </a:ext>
            </a:extLst>
          </p:cNvPr>
          <p:cNvSpPr txBox="1"/>
          <p:nvPr/>
        </p:nvSpPr>
        <p:spPr>
          <a:xfrm>
            <a:off x="3397492" y="3429000"/>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chemeClr val="bg1"/>
                </a:solidFill>
                <a:effectLst/>
                <a:uLnTx/>
                <a:uFillTx/>
                <a:latin typeface="Arial" panose="020B0604020202020204"/>
                <a:ea typeface="+mn-ea"/>
                <a:cs typeface="+mn-cs"/>
              </a:rPr>
              <a:t>(+/-0pp)</a:t>
            </a:r>
          </a:p>
        </p:txBody>
      </p:sp>
      <p:sp>
        <p:nvSpPr>
          <p:cNvPr id="9" name="TextBox 8">
            <a:extLst>
              <a:ext uri="{FF2B5EF4-FFF2-40B4-BE49-F238E27FC236}">
                <a16:creationId xmlns:a16="http://schemas.microsoft.com/office/drawing/2014/main" id="{D1ABC67D-8DC8-A7A2-621E-09713D9CB472}"/>
              </a:ext>
              <a:ext uri="{C183D7F6-B498-43B3-948B-1728B52AA6E4}">
                <adec:decorative xmlns:adec="http://schemas.microsoft.com/office/drawing/2017/decorative" val="1"/>
              </a:ext>
            </a:extLst>
          </p:cNvPr>
          <p:cNvSpPr txBox="1"/>
          <p:nvPr/>
        </p:nvSpPr>
        <p:spPr>
          <a:xfrm>
            <a:off x="3352798" y="4365869"/>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chemeClr val="bg1"/>
                </a:solidFill>
                <a:effectLst/>
                <a:uLnTx/>
                <a:uFillTx/>
                <a:latin typeface="Arial" panose="020B0604020202020204"/>
                <a:ea typeface="+mn-ea"/>
                <a:cs typeface="+mn-cs"/>
              </a:rPr>
              <a:t>(-1pp)</a:t>
            </a:r>
          </a:p>
        </p:txBody>
      </p:sp>
      <p:sp>
        <p:nvSpPr>
          <p:cNvPr id="13" name="TextBox 12">
            <a:extLst>
              <a:ext uri="{FF2B5EF4-FFF2-40B4-BE49-F238E27FC236}">
                <a16:creationId xmlns:a16="http://schemas.microsoft.com/office/drawing/2014/main" id="{06CA3C5D-4AE1-2CDE-1C6A-627141BF2B6F}"/>
              </a:ext>
              <a:ext uri="{C183D7F6-B498-43B3-948B-1728B52AA6E4}">
                <adec:decorative xmlns:adec="http://schemas.microsoft.com/office/drawing/2017/decorative" val="1"/>
              </a:ext>
            </a:extLst>
          </p:cNvPr>
          <p:cNvSpPr txBox="1"/>
          <p:nvPr/>
        </p:nvSpPr>
        <p:spPr>
          <a:xfrm>
            <a:off x="3613984" y="4532635"/>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chemeClr val="bg1"/>
                </a:solidFill>
                <a:effectLst/>
                <a:uLnTx/>
                <a:uFillTx/>
                <a:latin typeface="Arial" panose="020B0604020202020204"/>
                <a:ea typeface="+mn-ea"/>
                <a:cs typeface="+mn-cs"/>
              </a:rPr>
              <a:t>(+2pp)</a:t>
            </a:r>
          </a:p>
        </p:txBody>
      </p:sp>
      <p:sp>
        <p:nvSpPr>
          <p:cNvPr id="15" name="TextBox 14">
            <a:extLst>
              <a:ext uri="{FF2B5EF4-FFF2-40B4-BE49-F238E27FC236}">
                <a16:creationId xmlns:a16="http://schemas.microsoft.com/office/drawing/2014/main" id="{46919544-601F-7474-08B4-721C93244491}"/>
              </a:ext>
              <a:ext uri="{C183D7F6-B498-43B3-948B-1728B52AA6E4}">
                <adec:decorative xmlns:adec="http://schemas.microsoft.com/office/drawing/2017/decorative" val="1"/>
              </a:ext>
            </a:extLst>
          </p:cNvPr>
          <p:cNvSpPr txBox="1"/>
          <p:nvPr/>
        </p:nvSpPr>
        <p:spPr>
          <a:xfrm>
            <a:off x="6532007" y="4525980"/>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chemeClr val="bg1"/>
                </a:solidFill>
                <a:effectLst/>
                <a:uLnTx/>
                <a:uFillTx/>
                <a:latin typeface="Arial" panose="020B0604020202020204"/>
                <a:ea typeface="+mn-ea"/>
                <a:cs typeface="+mn-cs"/>
              </a:rPr>
              <a:t>(+/-0pp)</a:t>
            </a:r>
          </a:p>
        </p:txBody>
      </p:sp>
      <p:sp>
        <p:nvSpPr>
          <p:cNvPr id="20" name="TextBox 19">
            <a:extLst>
              <a:ext uri="{FF2B5EF4-FFF2-40B4-BE49-F238E27FC236}">
                <a16:creationId xmlns:a16="http://schemas.microsoft.com/office/drawing/2014/main" id="{E8426063-43E3-78AC-0BF5-75E7217C549A}"/>
              </a:ext>
              <a:ext uri="{C183D7F6-B498-43B3-948B-1728B52AA6E4}">
                <adec:decorative xmlns:adec="http://schemas.microsoft.com/office/drawing/2017/decorative" val="1"/>
              </a:ext>
            </a:extLst>
          </p:cNvPr>
          <p:cNvSpPr txBox="1"/>
          <p:nvPr/>
        </p:nvSpPr>
        <p:spPr>
          <a:xfrm>
            <a:off x="9294599" y="2456752"/>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chemeClr val="bg1"/>
                </a:solidFill>
                <a:effectLst/>
                <a:uLnTx/>
                <a:uFillTx/>
                <a:latin typeface="Arial" panose="020B0604020202020204"/>
                <a:ea typeface="+mn-ea"/>
                <a:cs typeface="+mn-cs"/>
              </a:rPr>
              <a:t>(</a:t>
            </a:r>
            <a:r>
              <a:rPr lang="en-GB" sz="1100" dirty="0">
                <a:solidFill>
                  <a:schemeClr val="bg1"/>
                </a:solidFill>
                <a:latin typeface="Arial" panose="020B0604020202020204"/>
              </a:rPr>
              <a:t>+/-0</a:t>
            </a:r>
            <a:r>
              <a:rPr kumimoji="0" lang="en-GB" sz="1100" b="0" i="0" u="none" strike="noStrike" kern="1200" cap="none" spc="0" normalizeH="0" baseline="0" noProof="0" dirty="0">
                <a:ln>
                  <a:noFill/>
                </a:ln>
                <a:solidFill>
                  <a:schemeClr val="bg1"/>
                </a:solidFill>
                <a:effectLst/>
                <a:uLnTx/>
                <a:uFillTx/>
                <a:latin typeface="Arial" panose="020B0604020202020204"/>
                <a:ea typeface="+mn-ea"/>
                <a:cs typeface="+mn-cs"/>
              </a:rPr>
              <a:t>pp)</a:t>
            </a:r>
          </a:p>
        </p:txBody>
      </p:sp>
      <p:sp>
        <p:nvSpPr>
          <p:cNvPr id="21" name="TextBox 20">
            <a:extLst>
              <a:ext uri="{FF2B5EF4-FFF2-40B4-BE49-F238E27FC236}">
                <a16:creationId xmlns:a16="http://schemas.microsoft.com/office/drawing/2014/main" id="{2CCE555F-3A5D-A089-F566-F830936D6B96}"/>
              </a:ext>
              <a:ext uri="{C183D7F6-B498-43B3-948B-1728B52AA6E4}">
                <adec:decorative xmlns:adec="http://schemas.microsoft.com/office/drawing/2017/decorative" val="1"/>
              </a:ext>
            </a:extLst>
          </p:cNvPr>
          <p:cNvSpPr txBox="1"/>
          <p:nvPr/>
        </p:nvSpPr>
        <p:spPr>
          <a:xfrm>
            <a:off x="9289055" y="3372818"/>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chemeClr val="bg1"/>
                </a:solidFill>
                <a:effectLst/>
                <a:uLnTx/>
                <a:uFillTx/>
                <a:latin typeface="Arial" panose="020B0604020202020204"/>
                <a:ea typeface="+mn-ea"/>
                <a:cs typeface="+mn-cs"/>
              </a:rPr>
              <a:t>(-2pp)</a:t>
            </a:r>
          </a:p>
        </p:txBody>
      </p:sp>
      <p:sp>
        <p:nvSpPr>
          <p:cNvPr id="23" name="TextBox 22">
            <a:extLst>
              <a:ext uri="{FF2B5EF4-FFF2-40B4-BE49-F238E27FC236}">
                <a16:creationId xmlns:a16="http://schemas.microsoft.com/office/drawing/2014/main" id="{DC7420DF-49D6-B777-7EC5-DB928672E737}"/>
              </a:ext>
              <a:ext uri="{C183D7F6-B498-43B3-948B-1728B52AA6E4}">
                <adec:decorative xmlns:adec="http://schemas.microsoft.com/office/drawing/2017/decorative" val="1"/>
              </a:ext>
            </a:extLst>
          </p:cNvPr>
          <p:cNvSpPr txBox="1"/>
          <p:nvPr/>
        </p:nvSpPr>
        <p:spPr>
          <a:xfrm>
            <a:off x="9324321" y="4263399"/>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chemeClr val="bg1"/>
                </a:solidFill>
                <a:effectLst/>
                <a:uLnTx/>
                <a:uFillTx/>
                <a:latin typeface="Arial" panose="020B0604020202020204"/>
                <a:ea typeface="+mn-ea"/>
                <a:cs typeface="+mn-cs"/>
              </a:rPr>
              <a:t>(+2pp)</a:t>
            </a:r>
          </a:p>
        </p:txBody>
      </p:sp>
      <p:sp>
        <p:nvSpPr>
          <p:cNvPr id="24" name="TextBox 23">
            <a:extLst>
              <a:ext uri="{FF2B5EF4-FFF2-40B4-BE49-F238E27FC236}">
                <a16:creationId xmlns:a16="http://schemas.microsoft.com/office/drawing/2014/main" id="{2CAC58A5-3772-CC19-CC51-194ABF4DC51F}"/>
              </a:ext>
              <a:ext uri="{C183D7F6-B498-43B3-948B-1728B52AA6E4}">
                <adec:decorative xmlns:adec="http://schemas.microsoft.com/office/drawing/2017/decorative" val="1"/>
              </a:ext>
            </a:extLst>
          </p:cNvPr>
          <p:cNvSpPr txBox="1"/>
          <p:nvPr/>
        </p:nvSpPr>
        <p:spPr>
          <a:xfrm>
            <a:off x="9464561" y="4486805"/>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chemeClr val="bg1"/>
                </a:solidFill>
                <a:effectLst/>
                <a:uLnTx/>
                <a:uFillTx/>
                <a:latin typeface="Arial" panose="020B0604020202020204"/>
                <a:ea typeface="+mn-ea"/>
                <a:cs typeface="+mn-cs"/>
              </a:rPr>
              <a:t>(+/-0pp)</a:t>
            </a:r>
          </a:p>
        </p:txBody>
      </p:sp>
      <p:sp>
        <p:nvSpPr>
          <p:cNvPr id="30" name="TextBox 29">
            <a:extLst>
              <a:ext uri="{FF2B5EF4-FFF2-40B4-BE49-F238E27FC236}">
                <a16:creationId xmlns:a16="http://schemas.microsoft.com/office/drawing/2014/main" id="{6CBB93FA-1E33-7C1C-2878-ECC56EB17564}"/>
              </a:ext>
              <a:ext uri="{C183D7F6-B498-43B3-948B-1728B52AA6E4}">
                <adec:decorative xmlns:adec="http://schemas.microsoft.com/office/drawing/2017/decorative" val="1"/>
              </a:ext>
            </a:extLst>
          </p:cNvPr>
          <p:cNvSpPr txBox="1"/>
          <p:nvPr/>
        </p:nvSpPr>
        <p:spPr>
          <a:xfrm>
            <a:off x="304489" y="6054014"/>
            <a:ext cx="3678588" cy="17697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50" dirty="0">
                <a:solidFill>
                  <a:srgbClr val="5C5B5A"/>
                </a:solidFill>
                <a:latin typeface="Arial"/>
              </a:rPr>
              <a:t>Figures in brackets show change since May (S12)</a:t>
            </a:r>
            <a:endParaRPr kumimoji="0" lang="en-GB" sz="1150" i="0" u="none" strike="noStrike" kern="1200" cap="none" spc="0" normalizeH="0" baseline="0" noProof="0" dirty="0">
              <a:ln>
                <a:noFill/>
              </a:ln>
              <a:solidFill>
                <a:srgbClr val="5C5B5A"/>
              </a:solidFill>
              <a:effectLst/>
              <a:uLnTx/>
              <a:uFillTx/>
              <a:latin typeface="Arial"/>
              <a:ea typeface="+mn-ea"/>
              <a:cs typeface="+mn-cs"/>
            </a:endParaRPr>
          </a:p>
        </p:txBody>
      </p:sp>
      <p:grpSp>
        <p:nvGrpSpPr>
          <p:cNvPr id="34" name="Group 33">
            <a:extLst>
              <a:ext uri="{FF2B5EF4-FFF2-40B4-BE49-F238E27FC236}">
                <a16:creationId xmlns:a16="http://schemas.microsoft.com/office/drawing/2014/main" id="{E14A4985-DF0E-B9AA-F135-D242B41391B2}"/>
              </a:ext>
              <a:ext uri="{C183D7F6-B498-43B3-948B-1728B52AA6E4}">
                <adec:decorative xmlns:adec="http://schemas.microsoft.com/office/drawing/2017/decorative" val="1"/>
              </a:ext>
            </a:extLst>
          </p:cNvPr>
          <p:cNvGrpSpPr/>
          <p:nvPr/>
        </p:nvGrpSpPr>
        <p:grpSpPr>
          <a:xfrm>
            <a:off x="9372876" y="5974112"/>
            <a:ext cx="2808115" cy="269304"/>
            <a:chOff x="229117" y="5927615"/>
            <a:chExt cx="2808115" cy="269304"/>
          </a:xfrm>
        </p:grpSpPr>
        <p:grpSp>
          <p:nvGrpSpPr>
            <p:cNvPr id="35" name="Group 34" descr="Green and Red arrows to signify when a statistic is significantly higher or lower than the previous survey.">
              <a:extLst>
                <a:ext uri="{FF2B5EF4-FFF2-40B4-BE49-F238E27FC236}">
                  <a16:creationId xmlns:a16="http://schemas.microsoft.com/office/drawing/2014/main" id="{3C564310-89D0-0076-C65D-6A50FE503B0D}"/>
                </a:ext>
              </a:extLst>
            </p:cNvPr>
            <p:cNvGrpSpPr/>
            <p:nvPr/>
          </p:nvGrpSpPr>
          <p:grpSpPr>
            <a:xfrm>
              <a:off x="229117" y="5927615"/>
              <a:ext cx="2808115" cy="269304"/>
              <a:chOff x="520117" y="5772736"/>
              <a:chExt cx="2808115" cy="269304"/>
            </a:xfrm>
          </p:grpSpPr>
          <p:sp>
            <p:nvSpPr>
              <p:cNvPr id="37" name="Arrow: Down 36">
                <a:extLst>
                  <a:ext uri="{FF2B5EF4-FFF2-40B4-BE49-F238E27FC236}">
                    <a16:creationId xmlns:a16="http://schemas.microsoft.com/office/drawing/2014/main" id="{71544D77-6A55-5B13-5FBF-FED8BE972868}"/>
                  </a:ext>
                </a:extLst>
              </p:cNvPr>
              <p:cNvSpPr/>
              <p:nvPr/>
            </p:nvSpPr>
            <p:spPr>
              <a:xfrm rot="10800000">
                <a:off x="520117" y="5838560"/>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38" name="TextBox 37">
                <a:extLst>
                  <a:ext uri="{FF2B5EF4-FFF2-40B4-BE49-F238E27FC236}">
                    <a16:creationId xmlns:a16="http://schemas.microsoft.com/office/drawing/2014/main" id="{A7FFE886-062B-6E79-526E-737E88041442}"/>
                  </a:ext>
                </a:extLst>
              </p:cNvPr>
              <p:cNvSpPr txBox="1"/>
              <p:nvPr/>
            </p:nvSpPr>
            <p:spPr>
              <a:xfrm>
                <a:off x="884934" y="5772736"/>
                <a:ext cx="2443298" cy="26930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50" b="0" i="0" u="none" strike="noStrike" kern="1200" cap="none" spc="0" normalizeH="0" baseline="0" noProof="0" dirty="0">
                    <a:ln>
                      <a:noFill/>
                    </a:ln>
                    <a:solidFill>
                      <a:srgbClr val="5C5B5A"/>
                    </a:solidFill>
                    <a:effectLst/>
                    <a:uLnTx/>
                    <a:uFillTx/>
                    <a:latin typeface="Arial"/>
                    <a:ea typeface="+mn-ea"/>
                    <a:cs typeface="+mn-cs"/>
                  </a:rPr>
                  <a:t>Significantly higher/</a:t>
                </a:r>
                <a:r>
                  <a:rPr lang="en-GB" sz="1150" dirty="0">
                    <a:solidFill>
                      <a:srgbClr val="5C5B5A"/>
                    </a:solidFill>
                    <a:latin typeface="Arial"/>
                  </a:rPr>
                  <a:t>lower than S12</a:t>
                </a:r>
                <a:endParaRPr kumimoji="0" lang="en-GB" sz="1150" b="0" i="0" u="none" strike="noStrike" kern="1200" cap="none" spc="0" normalizeH="0" baseline="0" noProof="0" dirty="0">
                  <a:ln>
                    <a:noFill/>
                  </a:ln>
                  <a:solidFill>
                    <a:srgbClr val="5C5B5A"/>
                  </a:solidFill>
                  <a:effectLst/>
                  <a:uLnTx/>
                  <a:uFillTx/>
                  <a:latin typeface="Arial"/>
                  <a:ea typeface="+mn-ea"/>
                  <a:cs typeface="+mn-cs"/>
                </a:endParaRPr>
              </a:p>
            </p:txBody>
          </p:sp>
        </p:grpSp>
        <p:sp>
          <p:nvSpPr>
            <p:cNvPr id="36" name="Arrow: Down 35">
              <a:extLst>
                <a:ext uri="{FF2B5EF4-FFF2-40B4-BE49-F238E27FC236}">
                  <a16:creationId xmlns:a16="http://schemas.microsoft.com/office/drawing/2014/main" id="{ACD567C9-B7BD-11D3-6B95-3C06B9DE60A7}"/>
                </a:ext>
              </a:extLst>
            </p:cNvPr>
            <p:cNvSpPr/>
            <p:nvPr/>
          </p:nvSpPr>
          <p:spPr>
            <a:xfrm>
              <a:off x="443886" y="6007517"/>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sp>
        <p:nvSpPr>
          <p:cNvPr id="39" name="Arrow: Down 38">
            <a:extLst>
              <a:ext uri="{FF2B5EF4-FFF2-40B4-BE49-F238E27FC236}">
                <a16:creationId xmlns:a16="http://schemas.microsoft.com/office/drawing/2014/main" id="{6DE0E374-5E67-6418-531E-3CC046B5ACF4}"/>
              </a:ext>
              <a:ext uri="{C183D7F6-B498-43B3-948B-1728B52AA6E4}">
                <adec:decorative xmlns:adec="http://schemas.microsoft.com/office/drawing/2017/decorative" val="1"/>
              </a:ext>
            </a:extLst>
          </p:cNvPr>
          <p:cNvSpPr/>
          <p:nvPr/>
        </p:nvSpPr>
        <p:spPr>
          <a:xfrm>
            <a:off x="5359673" y="3170738"/>
            <a:ext cx="159391" cy="180961"/>
          </a:xfrm>
          <a:prstGeom prst="downArrow">
            <a:avLst/>
          </a:prstGeom>
          <a:solidFill>
            <a:schemeClr val="accent1"/>
          </a:solidFill>
          <a:ln>
            <a:solidFill>
              <a:srgbClr val="FFFFFF"/>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5" name="Footer Placeholder 4">
            <a:extLst>
              <a:ext uri="{FF2B5EF4-FFF2-40B4-BE49-F238E27FC236}">
                <a16:creationId xmlns:a16="http://schemas.microsoft.com/office/drawing/2014/main" id="{670832CC-9A38-4C83-A464-A40CFEF8D30A}"/>
              </a:ext>
            </a:extLst>
          </p:cNvPr>
          <p:cNvSpPr txBox="1">
            <a:spLocks/>
          </p:cNvSpPr>
          <p:nvPr/>
        </p:nvSpPr>
        <p:spPr>
          <a:xfrm>
            <a:off x="391549" y="6342397"/>
            <a:ext cx="11162398"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LA6. To what extent do you agree or disagree with the following statements about your local area? </a:t>
            </a:r>
            <a:r>
              <a:rPr lang="en-GB" sz="1000" dirty="0">
                <a:solidFill>
                  <a:srgbClr val="FFFFFF">
                    <a:lumMod val="50000"/>
                  </a:srgbClr>
                </a:solidFill>
                <a:latin typeface="Arial"/>
                <a:cs typeface="Arial" panose="020B0604020202020204" pitchFamily="34" charset="0"/>
              </a:rPr>
              <a:t>Unweighted base: Survey 13, 1540 (All responses)</a:t>
            </a: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 Only valid responses shown *The codes ‘There are too few people in the local area’ and ‘People in this area are all of the same background’ have been removed from this chart for visual purposes, meaning chart doesn’t add up to 100%</a:t>
            </a:r>
            <a:endParaRPr kumimoji="0" lang="en-GB" sz="1000" b="0" i="1" u="none" strike="noStrike" kern="1200" cap="none" spc="0" normalizeH="0" baseline="0" noProof="0" dirty="0">
              <a:ln>
                <a:noFill/>
              </a:ln>
              <a:solidFill>
                <a:srgbClr val="0039A6"/>
              </a:solidFill>
              <a:effectLst/>
              <a:uLnTx/>
              <a:uFillTx/>
              <a:latin typeface="Arial"/>
              <a:ea typeface="+mn-ea"/>
              <a:cs typeface="Arial" panose="020B0604020202020204" pitchFamily="34" charset="0"/>
            </a:endParaRPr>
          </a:p>
        </p:txBody>
      </p:sp>
      <p:sp>
        <p:nvSpPr>
          <p:cNvPr id="40" name="Slide Number Placeholder 4">
            <a:extLst>
              <a:ext uri="{FF2B5EF4-FFF2-40B4-BE49-F238E27FC236}">
                <a16:creationId xmlns:a16="http://schemas.microsoft.com/office/drawing/2014/main" id="{BFDDA40A-C568-4D72-B229-0FA6A80D17A5}"/>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44</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
        <p:nvSpPr>
          <p:cNvPr id="3" name="Arrow: Down 2">
            <a:extLst>
              <a:ext uri="{FF2B5EF4-FFF2-40B4-BE49-F238E27FC236}">
                <a16:creationId xmlns:a16="http://schemas.microsoft.com/office/drawing/2014/main" id="{5CF91E64-473A-EE5C-34C2-239FA4A1220C}"/>
              </a:ext>
            </a:extLst>
          </p:cNvPr>
          <p:cNvSpPr/>
          <p:nvPr/>
        </p:nvSpPr>
        <p:spPr>
          <a:xfrm rot="10800000">
            <a:off x="3193407" y="4572960"/>
            <a:ext cx="159391" cy="180961"/>
          </a:xfrm>
          <a:prstGeom prst="downArrow">
            <a:avLst/>
          </a:prstGeom>
          <a:solidFill>
            <a:schemeClr val="accent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242590454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359757" y="164305"/>
            <a:ext cx="11483900" cy="830997"/>
          </a:xfrm>
        </p:spPr>
        <p:txBody>
          <a:bodyPr vert="horz" wrap="square" lIns="0" tIns="0" rIns="0" bIns="0" rtlCol="0" anchor="t" anchorCtr="0">
            <a:spAutoFit/>
          </a:bodyPr>
          <a:lstStyle/>
          <a:p>
            <a:pPr>
              <a:lnSpc>
                <a:spcPct val="100000"/>
              </a:lnSpc>
            </a:pPr>
            <a:r>
              <a:rPr lang="en-GB" sz="1800" b="1" dirty="0">
                <a:solidFill>
                  <a:schemeClr val="tx1">
                    <a:lumMod val="65000"/>
                    <a:lumOff val="35000"/>
                  </a:schemeClr>
                </a:solidFill>
                <a:latin typeface="Arial"/>
                <a:cs typeface="Calibri"/>
              </a:rPr>
              <a:t>Despite a significant decline since May, there remain high levels of agreement from respondents that there are other </a:t>
            </a:r>
            <a:r>
              <a:rPr lang="en-GB" sz="1800" b="1" dirty="0">
                <a:solidFill>
                  <a:srgbClr val="009690"/>
                </a:solidFill>
                <a:latin typeface="Arial"/>
                <a:cs typeface="Calibri"/>
              </a:rPr>
              <a:t>people who would be there for them if they needed help</a:t>
            </a:r>
            <a:r>
              <a:rPr lang="en-GB" sz="1800" b="1" dirty="0">
                <a:solidFill>
                  <a:schemeClr val="tx1">
                    <a:lumMod val="65000"/>
                    <a:lumOff val="35000"/>
                  </a:schemeClr>
                </a:solidFill>
                <a:latin typeface="Arial"/>
                <a:cs typeface="Calibri"/>
              </a:rPr>
              <a:t>. A similar </a:t>
            </a:r>
            <a:r>
              <a:rPr lang="en-GB" sz="1800" b="1" dirty="0">
                <a:solidFill>
                  <a:srgbClr val="5C5B5A"/>
                </a:solidFill>
                <a:latin typeface="Arial"/>
                <a:cs typeface="Calibri"/>
              </a:rPr>
              <a:t>proportion – around 4 in 5 – agree that if they wanted company or to socialise there are people they can call on</a:t>
            </a:r>
          </a:p>
        </p:txBody>
      </p:sp>
      <p:sp>
        <p:nvSpPr>
          <p:cNvPr id="21" name="TextBox 20">
            <a:extLst>
              <a:ext uri="{FF2B5EF4-FFF2-40B4-BE49-F238E27FC236}">
                <a16:creationId xmlns:a16="http://schemas.microsoft.com/office/drawing/2014/main" id="{30590915-1CF3-38D9-2061-0FB53F84AA01}"/>
              </a:ext>
            </a:extLst>
          </p:cNvPr>
          <p:cNvSpPr txBox="1"/>
          <p:nvPr/>
        </p:nvSpPr>
        <p:spPr>
          <a:xfrm>
            <a:off x="3949258" y="1305529"/>
            <a:ext cx="4293484" cy="3231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500" b="1" dirty="0">
                <a:solidFill>
                  <a:srgbClr val="5C5B5A"/>
                </a:solidFill>
                <a:latin typeface="Arial"/>
              </a:rPr>
              <a:t>To what extent do you agree or disagree…?</a:t>
            </a:r>
            <a:endParaRPr kumimoji="0" lang="en-GB" sz="1500" b="1" i="0" strike="noStrike" kern="1200" cap="none" spc="0" normalizeH="0" baseline="0" noProof="0" dirty="0">
              <a:ln>
                <a:noFill/>
              </a:ln>
              <a:solidFill>
                <a:srgbClr val="5C5B5A"/>
              </a:solidFill>
              <a:effectLst/>
              <a:uLnTx/>
              <a:uFillTx/>
              <a:latin typeface="Arial"/>
              <a:ea typeface="+mn-ea"/>
              <a:cs typeface="+mn-cs"/>
            </a:endParaRPr>
          </a:p>
        </p:txBody>
      </p:sp>
      <p:graphicFrame>
        <p:nvGraphicFramePr>
          <p:cNvPr id="10" name="Chart 9" descr="Stacked bar chart showing the proportion of Greater Manchester residents who agree with statements about their community. 80% agree that if they needed help, there are people who would be there for them. 77% agree if they wanted company or to socialise there are people they could call. ">
            <a:extLst>
              <a:ext uri="{FF2B5EF4-FFF2-40B4-BE49-F238E27FC236}">
                <a16:creationId xmlns:a16="http://schemas.microsoft.com/office/drawing/2014/main" id="{3012065D-FAC3-7858-751F-722667B4E0E3}"/>
              </a:ext>
            </a:extLst>
          </p:cNvPr>
          <p:cNvGraphicFramePr/>
          <p:nvPr>
            <p:extLst>
              <p:ext uri="{D42A27DB-BD31-4B8C-83A1-F6EECF244321}">
                <p14:modId xmlns:p14="http://schemas.microsoft.com/office/powerpoint/2010/main" val="594952444"/>
              </p:ext>
            </p:extLst>
          </p:nvPr>
        </p:nvGraphicFramePr>
        <p:xfrm>
          <a:off x="867355" y="1452967"/>
          <a:ext cx="10457291" cy="4749574"/>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a:extLst>
              <a:ext uri="{FF2B5EF4-FFF2-40B4-BE49-F238E27FC236}">
                <a16:creationId xmlns:a16="http://schemas.microsoft.com/office/drawing/2014/main" id="{9D453128-4AE1-92D3-23B4-A44FA3081DE1}"/>
              </a:ext>
              <a:ext uri="{C183D7F6-B498-43B3-948B-1728B52AA6E4}">
                <adec:decorative xmlns:adec="http://schemas.microsoft.com/office/drawing/2017/decorative" val="1"/>
              </a:ext>
            </a:extLst>
          </p:cNvPr>
          <p:cNvSpPr txBox="1"/>
          <p:nvPr/>
        </p:nvSpPr>
        <p:spPr>
          <a:xfrm>
            <a:off x="1934770" y="2839377"/>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(+4</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9" name="TextBox 8">
            <a:extLst>
              <a:ext uri="{FF2B5EF4-FFF2-40B4-BE49-F238E27FC236}">
                <a16:creationId xmlns:a16="http://schemas.microsoft.com/office/drawing/2014/main" id="{473BB57C-A680-9EA8-C8B4-DA5DBD0DBEDD}"/>
              </a:ext>
              <a:ext uri="{C183D7F6-B498-43B3-948B-1728B52AA6E4}">
                <adec:decorative xmlns:adec="http://schemas.microsoft.com/office/drawing/2017/decorative" val="1"/>
              </a:ext>
            </a:extLst>
          </p:cNvPr>
          <p:cNvSpPr txBox="1"/>
          <p:nvPr/>
        </p:nvSpPr>
        <p:spPr>
          <a:xfrm>
            <a:off x="3310766" y="2296576"/>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bg1"/>
                </a:solidFill>
                <a:latin typeface="Arial" panose="020B0604020202020204"/>
              </a:rPr>
              <a:t>(+2</a:t>
            </a:r>
            <a:r>
              <a:rPr kumimoji="0" lang="en-GB" sz="1100" b="0" i="0" u="none" strike="noStrike" kern="1200" cap="none" spc="0" normalizeH="0" baseline="0" noProof="0" dirty="0">
                <a:ln>
                  <a:noFill/>
                </a:ln>
                <a:solidFill>
                  <a:schemeClr val="bg1"/>
                </a:solidFill>
                <a:effectLst/>
                <a:uLnTx/>
                <a:uFillTx/>
                <a:latin typeface="Arial" panose="020B0604020202020204"/>
                <a:ea typeface="+mn-ea"/>
                <a:cs typeface="+mn-cs"/>
              </a:rPr>
              <a:t>pp)</a:t>
            </a:r>
          </a:p>
        </p:txBody>
      </p:sp>
      <p:sp>
        <p:nvSpPr>
          <p:cNvPr id="20" name="TextBox 19">
            <a:extLst>
              <a:ext uri="{FF2B5EF4-FFF2-40B4-BE49-F238E27FC236}">
                <a16:creationId xmlns:a16="http://schemas.microsoft.com/office/drawing/2014/main" id="{DAC90188-71B0-6D43-4187-03CADC12E8A8}"/>
              </a:ext>
              <a:ext uri="{C183D7F6-B498-43B3-948B-1728B52AA6E4}">
                <adec:decorative xmlns:adec="http://schemas.microsoft.com/office/drawing/2017/decorative" val="1"/>
              </a:ext>
            </a:extLst>
          </p:cNvPr>
          <p:cNvSpPr txBox="1"/>
          <p:nvPr/>
        </p:nvSpPr>
        <p:spPr>
          <a:xfrm>
            <a:off x="3328536" y="3744724"/>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bg1"/>
                </a:solidFill>
                <a:latin typeface="Arial" panose="020B0604020202020204"/>
              </a:rPr>
              <a:t>(-6</a:t>
            </a:r>
            <a:r>
              <a:rPr kumimoji="0" lang="en-GB" sz="1100" b="0" i="0" u="none" strike="noStrike" kern="1200" cap="none" spc="0" normalizeH="0" baseline="0" noProof="0" dirty="0">
                <a:ln>
                  <a:noFill/>
                </a:ln>
                <a:solidFill>
                  <a:schemeClr val="bg1"/>
                </a:solidFill>
                <a:effectLst/>
                <a:uLnTx/>
                <a:uFillTx/>
                <a:latin typeface="Arial" panose="020B0604020202020204"/>
                <a:ea typeface="+mn-ea"/>
                <a:cs typeface="+mn-cs"/>
              </a:rPr>
              <a:t>pp)</a:t>
            </a:r>
          </a:p>
        </p:txBody>
      </p:sp>
      <p:sp>
        <p:nvSpPr>
          <p:cNvPr id="27" name="TextBox 26">
            <a:extLst>
              <a:ext uri="{FF2B5EF4-FFF2-40B4-BE49-F238E27FC236}">
                <a16:creationId xmlns:a16="http://schemas.microsoft.com/office/drawing/2014/main" id="{9F55E10C-08E0-B55B-07A5-F886D9BD00E3}"/>
              </a:ext>
              <a:ext uri="{C183D7F6-B498-43B3-948B-1728B52AA6E4}">
                <adec:decorative xmlns:adec="http://schemas.microsoft.com/office/drawing/2017/decorative" val="1"/>
              </a:ext>
            </a:extLst>
          </p:cNvPr>
          <p:cNvSpPr txBox="1"/>
          <p:nvPr/>
        </p:nvSpPr>
        <p:spPr>
          <a:xfrm>
            <a:off x="3273193" y="4824750"/>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bg1"/>
                </a:solidFill>
                <a:latin typeface="Arial" panose="020B0604020202020204"/>
              </a:rPr>
              <a:t>(+2</a:t>
            </a:r>
            <a:r>
              <a:rPr kumimoji="0" lang="en-GB" sz="1100" b="0" i="0" u="none" strike="noStrike" kern="1200" cap="none" spc="0" normalizeH="0" baseline="0" noProof="0" dirty="0">
                <a:ln>
                  <a:noFill/>
                </a:ln>
                <a:solidFill>
                  <a:schemeClr val="bg1"/>
                </a:solidFill>
                <a:effectLst/>
                <a:uLnTx/>
                <a:uFillTx/>
                <a:latin typeface="Arial" panose="020B0604020202020204"/>
                <a:ea typeface="+mn-ea"/>
                <a:cs typeface="+mn-cs"/>
              </a:rPr>
              <a:t>pp)</a:t>
            </a:r>
          </a:p>
        </p:txBody>
      </p:sp>
      <p:sp>
        <p:nvSpPr>
          <p:cNvPr id="43" name="TextBox 6">
            <a:extLst>
              <a:ext uri="{FF2B5EF4-FFF2-40B4-BE49-F238E27FC236}">
                <a16:creationId xmlns:a16="http://schemas.microsoft.com/office/drawing/2014/main" id="{9BF53C87-4B33-A5CA-7999-6B2010F7784A}"/>
              </a:ext>
              <a:ext uri="{C183D7F6-B498-43B3-948B-1728B52AA6E4}">
                <adec:decorative xmlns:adec="http://schemas.microsoft.com/office/drawing/2017/decorative" val="1"/>
              </a:ext>
            </a:extLst>
          </p:cNvPr>
          <p:cNvSpPr txBox="1"/>
          <p:nvPr/>
        </p:nvSpPr>
        <p:spPr>
          <a:xfrm>
            <a:off x="3690430" y="5075158"/>
            <a:ext cx="595035" cy="261610"/>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chemeClr val="bg1"/>
                </a:solidFill>
                <a:effectLst/>
                <a:uLnTx/>
                <a:uFillTx/>
                <a:latin typeface="Arial" panose="020B0604020202020204"/>
                <a:ea typeface="+mn-ea"/>
                <a:cs typeface="+mn-cs"/>
              </a:rPr>
              <a:t>(+3pp)</a:t>
            </a:r>
          </a:p>
        </p:txBody>
      </p:sp>
      <p:sp>
        <p:nvSpPr>
          <p:cNvPr id="33" name="Right Brace 32" descr="Sum of &quot;Definitely Agree&quot; and &quot;Trend to Agree&quot;">
            <a:extLst>
              <a:ext uri="{FF2B5EF4-FFF2-40B4-BE49-F238E27FC236}">
                <a16:creationId xmlns:a16="http://schemas.microsoft.com/office/drawing/2014/main" id="{2ECD7855-1CEF-060B-6C13-91C6BEE74845}"/>
              </a:ext>
              <a:ext uri="{C183D7F6-B498-43B3-948B-1728B52AA6E4}">
                <adec:decorative xmlns:adec="http://schemas.microsoft.com/office/drawing/2017/decorative" val="0"/>
              </a:ext>
            </a:extLst>
          </p:cNvPr>
          <p:cNvSpPr/>
          <p:nvPr/>
        </p:nvSpPr>
        <p:spPr>
          <a:xfrm>
            <a:off x="4598221" y="1754989"/>
            <a:ext cx="285674" cy="2789125"/>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4" name="TextBox 33">
            <a:extLst>
              <a:ext uri="{FF2B5EF4-FFF2-40B4-BE49-F238E27FC236}">
                <a16:creationId xmlns:a16="http://schemas.microsoft.com/office/drawing/2014/main" id="{DC64CC0F-671B-43EA-0BDA-CAB91CF09B34}"/>
              </a:ext>
              <a:ext uri="{C183D7F6-B498-43B3-948B-1728B52AA6E4}">
                <adec:decorative xmlns:adec="http://schemas.microsoft.com/office/drawing/2017/decorative" val="0"/>
              </a:ext>
            </a:extLst>
          </p:cNvPr>
          <p:cNvSpPr txBox="1"/>
          <p:nvPr/>
        </p:nvSpPr>
        <p:spPr>
          <a:xfrm>
            <a:off x="4796739" y="2883242"/>
            <a:ext cx="988764" cy="523220"/>
          </a:xfrm>
          <a:prstGeom prst="rect">
            <a:avLst/>
          </a:prstGeom>
          <a:noFill/>
        </p:spPr>
        <p:txBody>
          <a:bodyPr wrap="square" rtlCol="0">
            <a:spAutoFit/>
          </a:bodyPr>
          <a:lstStyle/>
          <a:p>
            <a:pPr algn="ctr"/>
            <a:r>
              <a:rPr lang="en-GB" sz="1400" b="1" dirty="0">
                <a:solidFill>
                  <a:srgbClr val="5C5B5A"/>
                </a:solidFill>
                <a:latin typeface="Arial"/>
              </a:rPr>
              <a:t>80%</a:t>
            </a:r>
          </a:p>
          <a:p>
            <a:pPr algn="ctr"/>
            <a:r>
              <a:rPr lang="en-GB" sz="1400" b="1" dirty="0">
                <a:solidFill>
                  <a:srgbClr val="5C5B5A"/>
                </a:solidFill>
                <a:latin typeface="Arial"/>
              </a:rPr>
              <a:t>(-4pp)</a:t>
            </a:r>
          </a:p>
        </p:txBody>
      </p:sp>
      <p:sp>
        <p:nvSpPr>
          <p:cNvPr id="35" name="TextBox 34">
            <a:extLst>
              <a:ext uri="{FF2B5EF4-FFF2-40B4-BE49-F238E27FC236}">
                <a16:creationId xmlns:a16="http://schemas.microsoft.com/office/drawing/2014/main" id="{E634110C-894E-7C8A-E823-4A01B06FE858}"/>
              </a:ext>
              <a:ext uri="{C183D7F6-B498-43B3-948B-1728B52AA6E4}">
                <adec:decorative xmlns:adec="http://schemas.microsoft.com/office/drawing/2017/decorative" val="0"/>
              </a:ext>
            </a:extLst>
          </p:cNvPr>
          <p:cNvSpPr txBox="1"/>
          <p:nvPr/>
        </p:nvSpPr>
        <p:spPr>
          <a:xfrm>
            <a:off x="5626823" y="2637019"/>
            <a:ext cx="1082526" cy="1692771"/>
          </a:xfrm>
          <a:prstGeom prst="rect">
            <a:avLst/>
          </a:prstGeom>
          <a:noFill/>
          <a:ln>
            <a:solidFill>
              <a:srgbClr val="5C5B5A"/>
            </a:solidFill>
          </a:ln>
        </p:spPr>
        <p:txBody>
          <a:bodyPr wrap="square" rtlCol="0">
            <a:spAutoFit/>
          </a:bodyPr>
          <a:lstStyle/>
          <a:p>
            <a:pPr algn="ctr"/>
            <a:r>
              <a:rPr lang="en-GB" sz="1200" dirty="0">
                <a:solidFill>
                  <a:srgbClr val="5C5B5A"/>
                </a:solidFill>
                <a:latin typeface="Arial"/>
              </a:rPr>
              <a:t>Compares to 95% in national Community Life Survey</a:t>
            </a:r>
          </a:p>
          <a:p>
            <a:pPr algn="ctr"/>
            <a:r>
              <a:rPr lang="en-GB" sz="1100" dirty="0">
                <a:solidFill>
                  <a:srgbClr val="5C5B5A"/>
                </a:solidFill>
                <a:latin typeface="Arial"/>
              </a:rPr>
              <a:t>(historic benchmark, not asked in recent survey)</a:t>
            </a:r>
          </a:p>
        </p:txBody>
      </p:sp>
      <p:sp>
        <p:nvSpPr>
          <p:cNvPr id="44" name="TextBox 43">
            <a:extLst>
              <a:ext uri="{FF2B5EF4-FFF2-40B4-BE49-F238E27FC236}">
                <a16:creationId xmlns:a16="http://schemas.microsoft.com/office/drawing/2014/main" id="{D006A7ED-98BA-E66F-6A91-9A6D191D1DF2}"/>
              </a:ext>
              <a:ext uri="{C183D7F6-B498-43B3-948B-1728B52AA6E4}">
                <adec:decorative xmlns:adec="http://schemas.microsoft.com/office/drawing/2017/decorative" val="1"/>
              </a:ext>
            </a:extLst>
          </p:cNvPr>
          <p:cNvSpPr txBox="1"/>
          <p:nvPr/>
        </p:nvSpPr>
        <p:spPr>
          <a:xfrm>
            <a:off x="8351117" y="2260716"/>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bg1"/>
                </a:solidFill>
                <a:latin typeface="Arial" panose="020B0604020202020204"/>
              </a:rPr>
              <a:t>(+1</a:t>
            </a:r>
            <a:r>
              <a:rPr kumimoji="0" lang="en-GB" sz="1100" b="0" i="0" u="none" strike="noStrike" kern="1200" cap="none" spc="0" normalizeH="0" baseline="0" noProof="0" dirty="0">
                <a:ln>
                  <a:noFill/>
                </a:ln>
                <a:solidFill>
                  <a:schemeClr val="bg1"/>
                </a:solidFill>
                <a:effectLst/>
                <a:uLnTx/>
                <a:uFillTx/>
                <a:latin typeface="Arial" panose="020B0604020202020204"/>
                <a:ea typeface="+mn-ea"/>
                <a:cs typeface="+mn-cs"/>
              </a:rPr>
              <a:t>pp)</a:t>
            </a:r>
          </a:p>
        </p:txBody>
      </p:sp>
      <p:sp>
        <p:nvSpPr>
          <p:cNvPr id="45" name="TextBox 44">
            <a:extLst>
              <a:ext uri="{FF2B5EF4-FFF2-40B4-BE49-F238E27FC236}">
                <a16:creationId xmlns:a16="http://schemas.microsoft.com/office/drawing/2014/main" id="{BAFD92E3-6649-0694-18E5-CBAFD3EE0A66}"/>
              </a:ext>
              <a:ext uri="{C183D7F6-B498-43B3-948B-1728B52AA6E4}">
                <adec:decorative xmlns:adec="http://schemas.microsoft.com/office/drawing/2017/decorative" val="1"/>
              </a:ext>
            </a:extLst>
          </p:cNvPr>
          <p:cNvSpPr txBox="1"/>
          <p:nvPr/>
        </p:nvSpPr>
        <p:spPr>
          <a:xfrm>
            <a:off x="8384012" y="3725807"/>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bg1"/>
                </a:solidFill>
                <a:latin typeface="Arial" panose="020B0604020202020204"/>
              </a:rPr>
              <a:t>(-2pp</a:t>
            </a:r>
            <a:r>
              <a:rPr kumimoji="0" lang="en-GB" sz="1100" b="0" i="0" u="none" strike="noStrike" kern="1200" cap="none" spc="0" normalizeH="0" baseline="0" noProof="0" dirty="0">
                <a:ln>
                  <a:noFill/>
                </a:ln>
                <a:solidFill>
                  <a:schemeClr val="bg1"/>
                </a:solidFill>
                <a:effectLst/>
                <a:uLnTx/>
                <a:uFillTx/>
                <a:latin typeface="Arial" panose="020B0604020202020204"/>
                <a:ea typeface="+mn-ea"/>
                <a:cs typeface="+mn-cs"/>
              </a:rPr>
              <a:t>)</a:t>
            </a:r>
          </a:p>
        </p:txBody>
      </p:sp>
      <p:sp>
        <p:nvSpPr>
          <p:cNvPr id="46" name="TextBox 45">
            <a:extLst>
              <a:ext uri="{FF2B5EF4-FFF2-40B4-BE49-F238E27FC236}">
                <a16:creationId xmlns:a16="http://schemas.microsoft.com/office/drawing/2014/main" id="{BE5FEFCD-1CA0-1C0C-9463-505917FFC13A}"/>
              </a:ext>
              <a:ext uri="{C183D7F6-B498-43B3-948B-1728B52AA6E4}">
                <adec:decorative xmlns:adec="http://schemas.microsoft.com/office/drawing/2017/decorative" val="1"/>
              </a:ext>
            </a:extLst>
          </p:cNvPr>
          <p:cNvSpPr txBox="1"/>
          <p:nvPr/>
        </p:nvSpPr>
        <p:spPr>
          <a:xfrm>
            <a:off x="8338953" y="4788013"/>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bg1"/>
                </a:solidFill>
                <a:latin typeface="Arial" panose="020B0604020202020204"/>
              </a:rPr>
              <a:t>(-1</a:t>
            </a:r>
            <a:r>
              <a:rPr kumimoji="0" lang="en-GB" sz="1100" b="0" i="0" u="none" strike="noStrike" kern="1200" cap="none" spc="0" normalizeH="0" baseline="0" noProof="0" dirty="0">
                <a:ln>
                  <a:noFill/>
                </a:ln>
                <a:solidFill>
                  <a:schemeClr val="bg1"/>
                </a:solidFill>
                <a:effectLst/>
                <a:uLnTx/>
                <a:uFillTx/>
                <a:latin typeface="Arial" panose="020B0604020202020204"/>
                <a:ea typeface="+mn-ea"/>
                <a:cs typeface="+mn-cs"/>
              </a:rPr>
              <a:t>pp)</a:t>
            </a:r>
          </a:p>
        </p:txBody>
      </p:sp>
      <p:sp>
        <p:nvSpPr>
          <p:cNvPr id="47" name="TextBox 46">
            <a:extLst>
              <a:ext uri="{FF2B5EF4-FFF2-40B4-BE49-F238E27FC236}">
                <a16:creationId xmlns:a16="http://schemas.microsoft.com/office/drawing/2014/main" id="{ED74F2AD-88A3-5726-DB7D-ED9D6A6A6FAF}"/>
              </a:ext>
              <a:ext uri="{C183D7F6-B498-43B3-948B-1728B52AA6E4}">
                <adec:decorative xmlns:adec="http://schemas.microsoft.com/office/drawing/2017/decorative" val="1"/>
              </a:ext>
            </a:extLst>
          </p:cNvPr>
          <p:cNvSpPr txBox="1"/>
          <p:nvPr/>
        </p:nvSpPr>
        <p:spPr>
          <a:xfrm>
            <a:off x="8756190" y="5035128"/>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bg1"/>
                </a:solidFill>
                <a:latin typeface="Arial" panose="020B0604020202020204"/>
              </a:rPr>
              <a:t>(+3pp</a:t>
            </a:r>
            <a:r>
              <a:rPr kumimoji="0" lang="en-GB" sz="1100" b="0" i="0" u="none" strike="noStrike" kern="1200" cap="none" spc="0" normalizeH="0" baseline="0" noProof="0" dirty="0">
                <a:ln>
                  <a:noFill/>
                </a:ln>
                <a:solidFill>
                  <a:schemeClr val="bg1"/>
                </a:solidFill>
                <a:effectLst/>
                <a:uLnTx/>
                <a:uFillTx/>
                <a:latin typeface="Arial" panose="020B0604020202020204"/>
                <a:ea typeface="+mn-ea"/>
                <a:cs typeface="+mn-cs"/>
              </a:rPr>
              <a:t>)</a:t>
            </a:r>
          </a:p>
        </p:txBody>
      </p:sp>
      <p:sp>
        <p:nvSpPr>
          <p:cNvPr id="48" name="Right Brace 47" descr="Sum of &quot;Definitely Agree&quot; and &quot;Trend to Agree&quot;">
            <a:extLst>
              <a:ext uri="{FF2B5EF4-FFF2-40B4-BE49-F238E27FC236}">
                <a16:creationId xmlns:a16="http://schemas.microsoft.com/office/drawing/2014/main" id="{B28FF01D-3831-EC3C-0278-B8071B4DF44A}"/>
              </a:ext>
              <a:ext uri="{C183D7F6-B498-43B3-948B-1728B52AA6E4}">
                <adec:decorative xmlns:adec="http://schemas.microsoft.com/office/drawing/2017/decorative" val="0"/>
              </a:ext>
            </a:extLst>
          </p:cNvPr>
          <p:cNvSpPr/>
          <p:nvPr/>
        </p:nvSpPr>
        <p:spPr>
          <a:xfrm>
            <a:off x="9674347" y="1750474"/>
            <a:ext cx="285674" cy="2706597"/>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9" name="TextBox 48">
            <a:extLst>
              <a:ext uri="{FF2B5EF4-FFF2-40B4-BE49-F238E27FC236}">
                <a16:creationId xmlns:a16="http://schemas.microsoft.com/office/drawing/2014/main" id="{DDF3A50F-15DA-8440-548B-88DC7BD856DC}"/>
              </a:ext>
            </a:extLst>
          </p:cNvPr>
          <p:cNvSpPr txBox="1"/>
          <p:nvPr/>
        </p:nvSpPr>
        <p:spPr>
          <a:xfrm>
            <a:off x="9917275" y="2849749"/>
            <a:ext cx="734813" cy="523220"/>
          </a:xfrm>
          <a:prstGeom prst="rect">
            <a:avLst/>
          </a:prstGeom>
          <a:noFill/>
        </p:spPr>
        <p:txBody>
          <a:bodyPr wrap="square" rtlCol="0">
            <a:spAutoFit/>
          </a:bodyPr>
          <a:lstStyle/>
          <a:p>
            <a:pPr algn="ctr"/>
            <a:r>
              <a:rPr lang="en-GB" sz="1400" b="1" dirty="0">
                <a:solidFill>
                  <a:srgbClr val="5C5B5A"/>
                </a:solidFill>
                <a:latin typeface="Arial"/>
              </a:rPr>
              <a:t>77%</a:t>
            </a:r>
          </a:p>
          <a:p>
            <a:pPr algn="ctr"/>
            <a:r>
              <a:rPr lang="en-GB" sz="1400" b="1" dirty="0">
                <a:solidFill>
                  <a:srgbClr val="5C5B5A"/>
                </a:solidFill>
                <a:latin typeface="Arial"/>
              </a:rPr>
              <a:t>(-3pp)</a:t>
            </a:r>
          </a:p>
        </p:txBody>
      </p:sp>
      <p:sp>
        <p:nvSpPr>
          <p:cNvPr id="50" name="TextBox 49">
            <a:extLst>
              <a:ext uri="{FF2B5EF4-FFF2-40B4-BE49-F238E27FC236}">
                <a16:creationId xmlns:a16="http://schemas.microsoft.com/office/drawing/2014/main" id="{73B0EB16-B016-4127-386B-EC54B200D912}"/>
              </a:ext>
            </a:extLst>
          </p:cNvPr>
          <p:cNvSpPr txBox="1"/>
          <p:nvPr/>
        </p:nvSpPr>
        <p:spPr>
          <a:xfrm>
            <a:off x="10599293" y="2637019"/>
            <a:ext cx="1082526" cy="1692771"/>
          </a:xfrm>
          <a:prstGeom prst="rect">
            <a:avLst/>
          </a:prstGeom>
          <a:noFill/>
          <a:ln>
            <a:solidFill>
              <a:srgbClr val="5C5B5A"/>
            </a:solidFill>
          </a:ln>
        </p:spPr>
        <p:txBody>
          <a:bodyPr wrap="square" rtlCol="0">
            <a:spAutoFit/>
          </a:bodyPr>
          <a:lstStyle/>
          <a:p>
            <a:pPr algn="ctr"/>
            <a:r>
              <a:rPr lang="en-GB" sz="1200" dirty="0">
                <a:solidFill>
                  <a:srgbClr val="5C5B5A"/>
                </a:solidFill>
                <a:latin typeface="Arial"/>
              </a:rPr>
              <a:t>Compares to 93% in national Community Life Survey</a:t>
            </a:r>
          </a:p>
          <a:p>
            <a:pPr algn="ctr"/>
            <a:r>
              <a:rPr lang="en-GB" sz="1100" dirty="0">
                <a:solidFill>
                  <a:srgbClr val="5C5B5A"/>
                </a:solidFill>
                <a:latin typeface="Arial"/>
              </a:rPr>
              <a:t>(historic benchmark, not asked in recent survey)</a:t>
            </a:r>
          </a:p>
        </p:txBody>
      </p:sp>
      <p:sp>
        <p:nvSpPr>
          <p:cNvPr id="2" name="TextBox 1">
            <a:extLst>
              <a:ext uri="{FF2B5EF4-FFF2-40B4-BE49-F238E27FC236}">
                <a16:creationId xmlns:a16="http://schemas.microsoft.com/office/drawing/2014/main" id="{C580C1B9-E358-0500-EB80-0B946D59F49A}"/>
              </a:ext>
              <a:ext uri="{C183D7F6-B498-43B3-948B-1728B52AA6E4}">
                <adec:decorative xmlns:adec="http://schemas.microsoft.com/office/drawing/2017/decorative" val="0"/>
              </a:ext>
            </a:extLst>
          </p:cNvPr>
          <p:cNvSpPr txBox="1"/>
          <p:nvPr/>
        </p:nvSpPr>
        <p:spPr>
          <a:xfrm>
            <a:off x="8413245" y="6046265"/>
            <a:ext cx="3148918" cy="153888"/>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solidFill>
                  <a:srgbClr val="5C5B5A"/>
                </a:solidFill>
                <a:latin typeface="Arial"/>
              </a:rPr>
              <a:t>Figures in brackets show change since May (S12)</a:t>
            </a:r>
            <a:endParaRPr kumimoji="0" lang="en-GB" sz="1000" i="0" u="none" strike="noStrike" kern="1200" cap="none" spc="0" normalizeH="0" baseline="0" noProof="0" dirty="0">
              <a:ln>
                <a:noFill/>
              </a:ln>
              <a:solidFill>
                <a:srgbClr val="5C5B5A"/>
              </a:solidFill>
              <a:effectLst/>
              <a:uLnTx/>
              <a:uFillTx/>
              <a:latin typeface="Arial"/>
              <a:ea typeface="+mn-ea"/>
              <a:cs typeface="+mn-cs"/>
            </a:endParaRPr>
          </a:p>
        </p:txBody>
      </p:sp>
      <p:grpSp>
        <p:nvGrpSpPr>
          <p:cNvPr id="3" name="Group 2">
            <a:extLst>
              <a:ext uri="{FF2B5EF4-FFF2-40B4-BE49-F238E27FC236}">
                <a16:creationId xmlns:a16="http://schemas.microsoft.com/office/drawing/2014/main" id="{98F438D3-B233-8211-E204-043BDC86E35B}"/>
              </a:ext>
              <a:ext uri="{C183D7F6-B498-43B3-948B-1728B52AA6E4}">
                <adec:decorative xmlns:adec="http://schemas.microsoft.com/office/drawing/2017/decorative" val="1"/>
              </a:ext>
            </a:extLst>
          </p:cNvPr>
          <p:cNvGrpSpPr/>
          <p:nvPr/>
        </p:nvGrpSpPr>
        <p:grpSpPr>
          <a:xfrm>
            <a:off x="740055" y="5981214"/>
            <a:ext cx="2808115" cy="269304"/>
            <a:chOff x="229117" y="5927615"/>
            <a:chExt cx="2808115" cy="269304"/>
          </a:xfrm>
        </p:grpSpPr>
        <p:grpSp>
          <p:nvGrpSpPr>
            <p:cNvPr id="4" name="Group 3" descr="Green and Red arrows to signify when a statistic is significantly higher or lower than the previous survey.">
              <a:extLst>
                <a:ext uri="{FF2B5EF4-FFF2-40B4-BE49-F238E27FC236}">
                  <a16:creationId xmlns:a16="http://schemas.microsoft.com/office/drawing/2014/main" id="{AC3DEE71-45BB-06D8-F90B-0725A592EA8A}"/>
                </a:ext>
              </a:extLst>
            </p:cNvPr>
            <p:cNvGrpSpPr/>
            <p:nvPr/>
          </p:nvGrpSpPr>
          <p:grpSpPr>
            <a:xfrm>
              <a:off x="229117" y="5927615"/>
              <a:ext cx="2808115" cy="269304"/>
              <a:chOff x="520117" y="5772736"/>
              <a:chExt cx="2808115" cy="269304"/>
            </a:xfrm>
          </p:grpSpPr>
          <p:sp>
            <p:nvSpPr>
              <p:cNvPr id="6" name="Arrow: Down 5">
                <a:extLst>
                  <a:ext uri="{FF2B5EF4-FFF2-40B4-BE49-F238E27FC236}">
                    <a16:creationId xmlns:a16="http://schemas.microsoft.com/office/drawing/2014/main" id="{56DC8FBF-C136-16FA-552A-0E874BA8757A}"/>
                  </a:ext>
                </a:extLst>
              </p:cNvPr>
              <p:cNvSpPr/>
              <p:nvPr/>
            </p:nvSpPr>
            <p:spPr>
              <a:xfrm rot="10800000">
                <a:off x="520117" y="5838560"/>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7" name="TextBox 6">
                <a:extLst>
                  <a:ext uri="{FF2B5EF4-FFF2-40B4-BE49-F238E27FC236}">
                    <a16:creationId xmlns:a16="http://schemas.microsoft.com/office/drawing/2014/main" id="{82DA6044-FB29-5935-4092-A44AD71FD5AC}"/>
                  </a:ext>
                </a:extLst>
              </p:cNvPr>
              <p:cNvSpPr txBox="1"/>
              <p:nvPr/>
            </p:nvSpPr>
            <p:spPr>
              <a:xfrm>
                <a:off x="884934" y="5772736"/>
                <a:ext cx="2443298" cy="26930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50" b="0" i="0" u="none" strike="noStrike" kern="1200" cap="none" spc="0" normalizeH="0" baseline="0" noProof="0" dirty="0">
                    <a:ln>
                      <a:noFill/>
                    </a:ln>
                    <a:solidFill>
                      <a:srgbClr val="5C5B5A"/>
                    </a:solidFill>
                    <a:effectLst/>
                    <a:uLnTx/>
                    <a:uFillTx/>
                    <a:latin typeface="Arial"/>
                    <a:ea typeface="+mn-ea"/>
                    <a:cs typeface="+mn-cs"/>
                  </a:rPr>
                  <a:t>Significantly higher/</a:t>
                </a:r>
                <a:r>
                  <a:rPr lang="en-GB" sz="1150" dirty="0">
                    <a:solidFill>
                      <a:srgbClr val="5C5B5A"/>
                    </a:solidFill>
                    <a:latin typeface="Arial"/>
                  </a:rPr>
                  <a:t>lower than S12</a:t>
                </a:r>
                <a:endParaRPr kumimoji="0" lang="en-GB" sz="1150" b="0" i="0" u="none" strike="noStrike" kern="1200" cap="none" spc="0" normalizeH="0" baseline="0" noProof="0" dirty="0">
                  <a:ln>
                    <a:noFill/>
                  </a:ln>
                  <a:solidFill>
                    <a:srgbClr val="5C5B5A"/>
                  </a:solidFill>
                  <a:effectLst/>
                  <a:uLnTx/>
                  <a:uFillTx/>
                  <a:latin typeface="Arial"/>
                  <a:ea typeface="+mn-ea"/>
                  <a:cs typeface="+mn-cs"/>
                </a:endParaRPr>
              </a:p>
            </p:txBody>
          </p:sp>
        </p:grpSp>
        <p:sp>
          <p:nvSpPr>
            <p:cNvPr id="5" name="Arrow: Down 4">
              <a:extLst>
                <a:ext uri="{FF2B5EF4-FFF2-40B4-BE49-F238E27FC236}">
                  <a16:creationId xmlns:a16="http://schemas.microsoft.com/office/drawing/2014/main" id="{B7C551CD-512E-7088-ABBB-8423E52A1EDD}"/>
                </a:ext>
              </a:extLst>
            </p:cNvPr>
            <p:cNvSpPr/>
            <p:nvPr/>
          </p:nvSpPr>
          <p:spPr>
            <a:xfrm>
              <a:off x="443886" y="6007517"/>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sp>
        <p:nvSpPr>
          <p:cNvPr id="23" name="Footer Placeholder 4">
            <a:extLst>
              <a:ext uri="{FF2B5EF4-FFF2-40B4-BE49-F238E27FC236}">
                <a16:creationId xmlns:a16="http://schemas.microsoft.com/office/drawing/2014/main" id="{BD24FF10-0D0E-45CB-AE3C-FB09009413E5}"/>
              </a:ext>
            </a:extLst>
          </p:cNvPr>
          <p:cNvSpPr txBox="1">
            <a:spLocks/>
          </p:cNvSpPr>
          <p:nvPr/>
        </p:nvSpPr>
        <p:spPr>
          <a:xfrm>
            <a:off x="537425" y="6351652"/>
            <a:ext cx="11016521" cy="53009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LA6. To what extent do you agree or disagree with the following statements about your local area? </a:t>
            </a:r>
            <a:r>
              <a:rPr lang="en-GB" sz="1000" dirty="0">
                <a:solidFill>
                  <a:srgbClr val="FFFFFF">
                    <a:lumMod val="50000"/>
                  </a:srgbClr>
                </a:solidFill>
                <a:latin typeface="Arial"/>
                <a:cs typeface="Arial" panose="020B0604020202020204" pitchFamily="34" charset="0"/>
              </a:rPr>
              <a:t>Unweighted base: All respondents Survey 13: 1540 (Valid responses)</a:t>
            </a: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 Only valid responses shown excl. DK/NA. The codes ‘There are too few people in the local area’ and ‘People in this area are all of the same background’ have been removed from this chart for visual purposes, meaning chart doesn’t add up to 100% *DCMS Community Life Survey uses an online, self-completion method, along with a paper survey approach</a:t>
            </a:r>
            <a:endParaRPr kumimoji="0" lang="en-GB" sz="1000" b="0" i="1" u="none" strike="noStrike" kern="1200" cap="none" spc="0" normalizeH="0" baseline="0" noProof="0" dirty="0">
              <a:ln>
                <a:noFill/>
              </a:ln>
              <a:solidFill>
                <a:srgbClr val="0039A6"/>
              </a:solidFill>
              <a:effectLst/>
              <a:uLnTx/>
              <a:uFillTx/>
              <a:latin typeface="Arial"/>
              <a:ea typeface="+mn-ea"/>
              <a:cs typeface="Arial" panose="020B0604020202020204" pitchFamily="34" charset="0"/>
            </a:endParaRPr>
          </a:p>
        </p:txBody>
      </p:sp>
      <p:sp>
        <p:nvSpPr>
          <p:cNvPr id="19" name="Slide Number Placeholder 4">
            <a:extLst>
              <a:ext uri="{FF2B5EF4-FFF2-40B4-BE49-F238E27FC236}">
                <a16:creationId xmlns:a16="http://schemas.microsoft.com/office/drawing/2014/main" id="{5A608B4B-B225-4410-B793-22CBFAF2FBF4}"/>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45</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
        <p:nvSpPr>
          <p:cNvPr id="28" name="Arrow: Down 27">
            <a:extLst>
              <a:ext uri="{FF2B5EF4-FFF2-40B4-BE49-F238E27FC236}">
                <a16:creationId xmlns:a16="http://schemas.microsoft.com/office/drawing/2014/main" id="{7EB48C97-EF58-487A-8E82-68257318A556}"/>
              </a:ext>
              <a:ext uri="{C183D7F6-B498-43B3-948B-1728B52AA6E4}">
                <adec:decorative xmlns:adec="http://schemas.microsoft.com/office/drawing/2017/decorative" val="1"/>
              </a:ext>
            </a:extLst>
          </p:cNvPr>
          <p:cNvSpPr/>
          <p:nvPr/>
        </p:nvSpPr>
        <p:spPr>
          <a:xfrm>
            <a:off x="5211425" y="3372969"/>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9" name="Arrow: Down 28">
            <a:extLst>
              <a:ext uri="{FF2B5EF4-FFF2-40B4-BE49-F238E27FC236}">
                <a16:creationId xmlns:a16="http://schemas.microsoft.com/office/drawing/2014/main" id="{E6F9E717-8F85-4151-84C8-48E7AE1E1E57}"/>
              </a:ext>
              <a:ext uri="{C183D7F6-B498-43B3-948B-1728B52AA6E4}">
                <adec:decorative xmlns:adec="http://schemas.microsoft.com/office/drawing/2017/decorative" val="1"/>
              </a:ext>
            </a:extLst>
          </p:cNvPr>
          <p:cNvSpPr/>
          <p:nvPr/>
        </p:nvSpPr>
        <p:spPr>
          <a:xfrm>
            <a:off x="3801076" y="3572298"/>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30" name="Arrow: Down 29">
            <a:extLst>
              <a:ext uri="{FF2B5EF4-FFF2-40B4-BE49-F238E27FC236}">
                <a16:creationId xmlns:a16="http://schemas.microsoft.com/office/drawing/2014/main" id="{4F739434-9C97-4506-83AF-B34C7D53B201}"/>
              </a:ext>
              <a:ext uri="{C183D7F6-B498-43B3-948B-1728B52AA6E4}">
                <adec:decorative xmlns:adec="http://schemas.microsoft.com/office/drawing/2017/decorative" val="1"/>
              </a:ext>
            </a:extLst>
          </p:cNvPr>
          <p:cNvSpPr/>
          <p:nvPr/>
        </p:nvSpPr>
        <p:spPr>
          <a:xfrm rot="10800000">
            <a:off x="9290725" y="5070707"/>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8" name="Arrow: Down 7">
            <a:extLst>
              <a:ext uri="{FF2B5EF4-FFF2-40B4-BE49-F238E27FC236}">
                <a16:creationId xmlns:a16="http://schemas.microsoft.com/office/drawing/2014/main" id="{E71A878E-BD1B-5606-68BE-0DD7F529685A}"/>
              </a:ext>
            </a:extLst>
          </p:cNvPr>
          <p:cNvSpPr/>
          <p:nvPr/>
        </p:nvSpPr>
        <p:spPr>
          <a:xfrm rot="10800000">
            <a:off x="4253375" y="5086360"/>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403892546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13">
            <a:extLst>
              <a:ext uri="{FF2B5EF4-FFF2-40B4-BE49-F238E27FC236}">
                <a16:creationId xmlns:a16="http://schemas.microsoft.com/office/drawing/2014/main" id="{4C91E9E1-77B8-FB94-096F-15021E3BFB90}"/>
              </a:ext>
            </a:extLst>
          </p:cNvPr>
          <p:cNvSpPr>
            <a:spLocks noGrp="1"/>
          </p:cNvSpPr>
          <p:nvPr>
            <p:ph type="title"/>
          </p:nvPr>
        </p:nvSpPr>
        <p:spPr>
          <a:xfrm>
            <a:off x="359757" y="182967"/>
            <a:ext cx="11483900" cy="747897"/>
          </a:xfrm>
        </p:spPr>
        <p:txBody>
          <a:bodyPr vert="horz" wrap="square" lIns="0" tIns="0" rIns="0" bIns="0" rtlCol="0" anchor="t" anchorCtr="0">
            <a:spAutoFit/>
          </a:bodyPr>
          <a:lstStyle/>
          <a:p>
            <a:r>
              <a:rPr lang="en-GB" sz="1800" b="1" dirty="0">
                <a:solidFill>
                  <a:srgbClr val="5C5B5A"/>
                </a:solidFill>
                <a:latin typeface="Arial"/>
              </a:rPr>
              <a:t>Over half (53%) have been involved in </a:t>
            </a:r>
            <a:r>
              <a:rPr lang="en-GB" sz="1800" b="1" dirty="0">
                <a:solidFill>
                  <a:srgbClr val="009690"/>
                </a:solidFill>
                <a:latin typeface="Arial"/>
              </a:rPr>
              <a:t>a type of group, club or organisation </a:t>
            </a:r>
            <a:r>
              <a:rPr lang="en-GB" sz="1800" b="1" dirty="0">
                <a:solidFill>
                  <a:srgbClr val="5C5B5A"/>
                </a:solidFill>
                <a:latin typeface="Arial"/>
              </a:rPr>
              <a:t>in the past 12 months, slightly </a:t>
            </a:r>
            <a:r>
              <a:rPr lang="en-GB" sz="1800" b="1" dirty="0">
                <a:solidFill>
                  <a:schemeClr val="tx1">
                    <a:lumMod val="65000"/>
                    <a:lumOff val="35000"/>
                  </a:schemeClr>
                </a:solidFill>
                <a:latin typeface="Arial"/>
              </a:rPr>
              <a:t>lower than the England average (56%). In Greater Manchester, this is most frequently related to sport, hobbies or religion</a:t>
            </a:r>
          </a:p>
        </p:txBody>
      </p:sp>
      <p:sp>
        <p:nvSpPr>
          <p:cNvPr id="19" name="TextBox 18">
            <a:extLst>
              <a:ext uri="{FF2B5EF4-FFF2-40B4-BE49-F238E27FC236}">
                <a16:creationId xmlns:a16="http://schemas.microsoft.com/office/drawing/2014/main" id="{528458A9-15DC-2E8F-E55D-6A051331ADBE}"/>
              </a:ext>
            </a:extLst>
          </p:cNvPr>
          <p:cNvSpPr txBox="1"/>
          <p:nvPr/>
        </p:nvSpPr>
        <p:spPr>
          <a:xfrm>
            <a:off x="463107" y="1154551"/>
            <a:ext cx="11265786" cy="3231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500" b="1" dirty="0">
                <a:solidFill>
                  <a:srgbClr val="5C5B5A"/>
                </a:solidFill>
                <a:latin typeface="Arial"/>
              </a:rPr>
              <a:t>Have you taken part in any clubs, groups or organisations in the past 12 months?</a:t>
            </a:r>
            <a:endParaRPr kumimoji="0" lang="en-GB" sz="1500" b="1" i="0" strike="noStrike" kern="1200" cap="none" spc="0" normalizeH="0" baseline="0" noProof="0" dirty="0">
              <a:ln>
                <a:noFill/>
              </a:ln>
              <a:solidFill>
                <a:srgbClr val="5C5B5A"/>
              </a:solidFill>
              <a:effectLst/>
              <a:uLnTx/>
              <a:uFillTx/>
              <a:latin typeface="Arial"/>
              <a:ea typeface="+mn-ea"/>
              <a:cs typeface="+mn-cs"/>
            </a:endParaRPr>
          </a:p>
        </p:txBody>
      </p:sp>
      <p:sp>
        <p:nvSpPr>
          <p:cNvPr id="4" name="TextBox 3">
            <a:extLst>
              <a:ext uri="{FF2B5EF4-FFF2-40B4-BE49-F238E27FC236}">
                <a16:creationId xmlns:a16="http://schemas.microsoft.com/office/drawing/2014/main" id="{8DA9E689-F006-1F96-BBBC-F92737498D6E}"/>
              </a:ext>
              <a:ext uri="{C183D7F6-B498-43B3-948B-1728B52AA6E4}">
                <adec:decorative xmlns:adec="http://schemas.microsoft.com/office/drawing/2017/decorative" val="1"/>
              </a:ext>
            </a:extLst>
          </p:cNvPr>
          <p:cNvSpPr txBox="1"/>
          <p:nvPr/>
        </p:nvSpPr>
        <p:spPr>
          <a:xfrm>
            <a:off x="1755432" y="3768447"/>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(+4</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7" name="TextBox 6">
            <a:extLst>
              <a:ext uri="{FF2B5EF4-FFF2-40B4-BE49-F238E27FC236}">
                <a16:creationId xmlns:a16="http://schemas.microsoft.com/office/drawing/2014/main" id="{C0B439BC-8A13-4EC9-2754-1129A0D53561}"/>
              </a:ext>
              <a:ext uri="{C183D7F6-B498-43B3-948B-1728B52AA6E4}">
                <adec:decorative xmlns:adec="http://schemas.microsoft.com/office/drawing/2017/decorative" val="1"/>
              </a:ext>
            </a:extLst>
          </p:cNvPr>
          <p:cNvSpPr txBox="1"/>
          <p:nvPr/>
        </p:nvSpPr>
        <p:spPr>
          <a:xfrm>
            <a:off x="3251227" y="2313497"/>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(-4</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6" name="TextBox 5">
            <a:extLst>
              <a:ext uri="{FF2B5EF4-FFF2-40B4-BE49-F238E27FC236}">
                <a16:creationId xmlns:a16="http://schemas.microsoft.com/office/drawing/2014/main" id="{2A1B6FCA-3386-CD58-94C3-A11B7B03F40B}"/>
              </a:ext>
              <a:ext uri="{C183D7F6-B498-43B3-948B-1728B52AA6E4}">
                <adec:decorative xmlns:adec="http://schemas.microsoft.com/office/drawing/2017/decorative" val="1"/>
              </a:ext>
            </a:extLst>
          </p:cNvPr>
          <p:cNvSpPr txBox="1"/>
          <p:nvPr/>
        </p:nvSpPr>
        <p:spPr>
          <a:xfrm>
            <a:off x="3618563" y="2760944"/>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(+/-0</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13" name="Footer Placeholder 4">
            <a:extLst>
              <a:ext uri="{FF2B5EF4-FFF2-40B4-BE49-F238E27FC236}">
                <a16:creationId xmlns:a16="http://schemas.microsoft.com/office/drawing/2014/main" id="{0B47C60C-AC66-2446-F95E-A802AD1ECB15}"/>
              </a:ext>
            </a:extLst>
          </p:cNvPr>
          <p:cNvSpPr txBox="1">
            <a:spLocks/>
          </p:cNvSpPr>
          <p:nvPr/>
        </p:nvSpPr>
        <p:spPr>
          <a:xfrm>
            <a:off x="391549" y="6370972"/>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solidFill>
                  <a:srgbClr val="FFFFFF">
                    <a:lumMod val="50000"/>
                  </a:srgbClr>
                </a:solidFill>
                <a:latin typeface="Arial"/>
                <a:cs typeface="Arial" panose="020B0604020202020204" pitchFamily="34" charset="0"/>
              </a:rPr>
              <a:t>LW1.</a:t>
            </a: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 Have you been involved with any of the following types of groups, clubs or organisations during the last 12 months? </a:t>
            </a:r>
            <a:r>
              <a:rPr lang="en-GB" sz="1000" dirty="0">
                <a:solidFill>
                  <a:srgbClr val="FFFFFF">
                    <a:lumMod val="50000"/>
                  </a:srgbClr>
                </a:solidFill>
                <a:latin typeface="Arial"/>
                <a:cs typeface="Arial" panose="020B0604020202020204" pitchFamily="34" charset="0"/>
              </a:rPr>
              <a:t>Unweighted base: 1540 (All respondents)</a:t>
            </a:r>
          </a:p>
          <a:p>
            <a:pPr>
              <a:defRPr/>
            </a:pPr>
            <a:endParaRPr lang="en-GB" sz="1000" dirty="0">
              <a:solidFill>
                <a:srgbClr val="FFFFFF">
                  <a:lumMod val="50000"/>
                </a:srgbClr>
              </a:solidFill>
              <a:latin typeface="Arial"/>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1" u="none" strike="noStrike" kern="1200" cap="none" spc="0" normalizeH="0" baseline="0" noProof="0" dirty="0">
              <a:ln>
                <a:noFill/>
              </a:ln>
              <a:solidFill>
                <a:srgbClr val="0039A6"/>
              </a:solidFill>
              <a:effectLst/>
              <a:uLnTx/>
              <a:uFillTx/>
              <a:latin typeface="Arial"/>
              <a:ea typeface="+mn-ea"/>
              <a:cs typeface="Arial" panose="020B0604020202020204" pitchFamily="34" charset="0"/>
            </a:endParaRPr>
          </a:p>
        </p:txBody>
      </p:sp>
      <p:sp>
        <p:nvSpPr>
          <p:cNvPr id="9" name="Slide Number Placeholder 4">
            <a:extLst>
              <a:ext uri="{FF2B5EF4-FFF2-40B4-BE49-F238E27FC236}">
                <a16:creationId xmlns:a16="http://schemas.microsoft.com/office/drawing/2014/main" id="{03C8A464-082F-E7BF-7C86-CE102BCD3C3E}"/>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46</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graphicFrame>
        <p:nvGraphicFramePr>
          <p:cNvPr id="29" name="Chart 28" descr="Bar chart showing that 24% of GM respondents have taken part in a club, group or organisation relating to sport or exercise in the past year. 15% have taken part in one relating to hobbies, recreation, arts or social.">
            <a:extLst>
              <a:ext uri="{FF2B5EF4-FFF2-40B4-BE49-F238E27FC236}">
                <a16:creationId xmlns:a16="http://schemas.microsoft.com/office/drawing/2014/main" id="{99E49B2B-B60E-FF7B-4A2B-99C9F03397D0}"/>
              </a:ext>
            </a:extLst>
          </p:cNvPr>
          <p:cNvGraphicFramePr/>
          <p:nvPr>
            <p:extLst>
              <p:ext uri="{D42A27DB-BD31-4B8C-83A1-F6EECF244321}">
                <p14:modId xmlns:p14="http://schemas.microsoft.com/office/powerpoint/2010/main" val="1179097252"/>
              </p:ext>
            </p:extLst>
          </p:nvPr>
        </p:nvGraphicFramePr>
        <p:xfrm>
          <a:off x="2026022" y="1407460"/>
          <a:ext cx="9535150" cy="4931258"/>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2">
            <a:extLst>
              <a:ext uri="{FF2B5EF4-FFF2-40B4-BE49-F238E27FC236}">
                <a16:creationId xmlns:a16="http://schemas.microsoft.com/office/drawing/2014/main" id="{555B5A44-F66F-EFDE-0BC4-A296CE0DFE79}"/>
              </a:ext>
              <a:ext uri="{C183D7F6-B498-43B3-948B-1728B52AA6E4}">
                <adec:decorative xmlns:adec="http://schemas.microsoft.com/office/drawing/2017/decorative" val="1"/>
              </a:ext>
            </a:extLst>
          </p:cNvPr>
          <p:cNvSpPr txBox="1">
            <a:spLocks/>
          </p:cNvSpPr>
          <p:nvPr/>
        </p:nvSpPr>
        <p:spPr>
          <a:xfrm>
            <a:off x="328840" y="2110521"/>
            <a:ext cx="1925108" cy="196977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0"/>
              </a:spcBef>
              <a:defRPr/>
            </a:pPr>
            <a:r>
              <a:rPr lang="en-GB" sz="4800" b="1" dirty="0">
                <a:solidFill>
                  <a:srgbClr val="009690"/>
                </a:solidFill>
                <a:latin typeface="Arial"/>
                <a:ea typeface="+mn-ea"/>
                <a:cs typeface="+mn-cs"/>
              </a:rPr>
              <a:t>53%</a:t>
            </a:r>
            <a:r>
              <a:rPr lang="en-GB" sz="4800" b="1" dirty="0">
                <a:solidFill>
                  <a:srgbClr val="5C5B5A"/>
                </a:solidFill>
                <a:latin typeface="Arial"/>
                <a:ea typeface="+mn-ea"/>
                <a:cs typeface="+mn-cs"/>
              </a:rPr>
              <a:t> </a:t>
            </a:r>
          </a:p>
          <a:p>
            <a:pPr algn="ctr">
              <a:lnSpc>
                <a:spcPct val="100000"/>
              </a:lnSpc>
              <a:spcBef>
                <a:spcPts val="0"/>
              </a:spcBef>
              <a:defRPr/>
            </a:pPr>
            <a:r>
              <a:rPr lang="en-GB" sz="1600" dirty="0">
                <a:solidFill>
                  <a:srgbClr val="5C5B5A"/>
                </a:solidFill>
                <a:latin typeface="Arial"/>
                <a:ea typeface="+mn-ea"/>
                <a:cs typeface="+mn-cs"/>
              </a:rPr>
              <a:t>are involved in any club, group or organisation in </a:t>
            </a:r>
            <a:r>
              <a:rPr lang="en-GB" sz="1600" b="1" dirty="0">
                <a:solidFill>
                  <a:srgbClr val="5C5B5A"/>
                </a:solidFill>
                <a:latin typeface="Arial"/>
                <a:ea typeface="+mn-ea"/>
                <a:cs typeface="+mn-cs"/>
              </a:rPr>
              <a:t>Greater Manchester </a:t>
            </a:r>
            <a:r>
              <a:rPr lang="en-GB" sz="1600" dirty="0">
                <a:solidFill>
                  <a:srgbClr val="5C5B5A"/>
                </a:solidFill>
                <a:latin typeface="Arial"/>
                <a:ea typeface="+mn-ea"/>
                <a:cs typeface="+mn-cs"/>
              </a:rPr>
              <a:t>compared to  </a:t>
            </a:r>
          </a:p>
        </p:txBody>
      </p:sp>
      <p:sp>
        <p:nvSpPr>
          <p:cNvPr id="3" name="Title 12">
            <a:extLst>
              <a:ext uri="{FF2B5EF4-FFF2-40B4-BE49-F238E27FC236}">
                <a16:creationId xmlns:a16="http://schemas.microsoft.com/office/drawing/2014/main" id="{7E1089C2-5E23-E785-0AB8-5ED09AFFFC6E}"/>
              </a:ext>
              <a:ext uri="{C183D7F6-B498-43B3-948B-1728B52AA6E4}">
                <adec:decorative xmlns:adec="http://schemas.microsoft.com/office/drawing/2017/decorative" val="1"/>
              </a:ext>
            </a:extLst>
          </p:cNvPr>
          <p:cNvSpPr txBox="1">
            <a:spLocks/>
          </p:cNvSpPr>
          <p:nvPr/>
        </p:nvSpPr>
        <p:spPr>
          <a:xfrm>
            <a:off x="325933" y="4090916"/>
            <a:ext cx="1925108" cy="98488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0"/>
              </a:spcBef>
              <a:defRPr/>
            </a:pPr>
            <a:r>
              <a:rPr lang="en-GB" sz="4800" b="1" dirty="0">
                <a:solidFill>
                  <a:srgbClr val="BDD7EE"/>
                </a:solidFill>
                <a:latin typeface="Arial"/>
                <a:ea typeface="+mn-ea"/>
                <a:cs typeface="+mn-cs"/>
              </a:rPr>
              <a:t>56% </a:t>
            </a:r>
          </a:p>
          <a:p>
            <a:pPr algn="ctr">
              <a:lnSpc>
                <a:spcPct val="100000"/>
              </a:lnSpc>
              <a:spcBef>
                <a:spcPts val="0"/>
              </a:spcBef>
              <a:defRPr/>
            </a:pPr>
            <a:r>
              <a:rPr lang="en-GB" sz="1600" dirty="0">
                <a:solidFill>
                  <a:srgbClr val="5C5B5A"/>
                </a:solidFill>
                <a:latin typeface="Arial"/>
                <a:ea typeface="+mn-ea"/>
                <a:cs typeface="+mn-cs"/>
              </a:rPr>
              <a:t>in </a:t>
            </a:r>
            <a:r>
              <a:rPr lang="en-GB" sz="1600" b="1" dirty="0">
                <a:solidFill>
                  <a:srgbClr val="5C5B5A"/>
                </a:solidFill>
                <a:latin typeface="Arial"/>
                <a:ea typeface="+mn-ea"/>
                <a:cs typeface="+mn-cs"/>
              </a:rPr>
              <a:t>England</a:t>
            </a:r>
          </a:p>
        </p:txBody>
      </p:sp>
    </p:spTree>
    <p:custDataLst>
      <p:tags r:id="rId1"/>
    </p:custDataLst>
    <p:extLst>
      <p:ext uri="{BB962C8B-B14F-4D97-AF65-F5344CB8AC3E}">
        <p14:creationId xmlns:p14="http://schemas.microsoft.com/office/powerpoint/2010/main" val="269489819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Arrow: Right 23">
            <a:extLst>
              <a:ext uri="{FF2B5EF4-FFF2-40B4-BE49-F238E27FC236}">
                <a16:creationId xmlns:a16="http://schemas.microsoft.com/office/drawing/2014/main" id="{994F7B26-A4BD-3FB8-A2BA-C7008310C56F}"/>
              </a:ext>
              <a:ext uri="{C183D7F6-B498-43B3-948B-1728B52AA6E4}">
                <adec:decorative xmlns:adec="http://schemas.microsoft.com/office/drawing/2017/decorative" val="1"/>
              </a:ext>
            </a:extLst>
          </p:cNvPr>
          <p:cNvSpPr/>
          <p:nvPr/>
        </p:nvSpPr>
        <p:spPr>
          <a:xfrm>
            <a:off x="4166621" y="2507197"/>
            <a:ext cx="2179717" cy="289249"/>
          </a:xfrm>
          <a:prstGeom prst="rightArrow">
            <a:avLst/>
          </a:prstGeom>
          <a:solidFill>
            <a:srgbClr val="BDD7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itle 13">
            <a:extLst>
              <a:ext uri="{FF2B5EF4-FFF2-40B4-BE49-F238E27FC236}">
                <a16:creationId xmlns:a16="http://schemas.microsoft.com/office/drawing/2014/main" id="{4C91E9E1-77B8-FB94-096F-15021E3BFB90}"/>
              </a:ext>
            </a:extLst>
          </p:cNvPr>
          <p:cNvSpPr>
            <a:spLocks noGrp="1"/>
          </p:cNvSpPr>
          <p:nvPr>
            <p:ph type="title"/>
          </p:nvPr>
        </p:nvSpPr>
        <p:spPr>
          <a:xfrm>
            <a:off x="359757" y="182967"/>
            <a:ext cx="11483900" cy="498598"/>
          </a:xfrm>
        </p:spPr>
        <p:txBody>
          <a:bodyPr vert="horz" wrap="square" lIns="0" tIns="0" rIns="0" bIns="0" rtlCol="0" anchor="t" anchorCtr="0">
            <a:spAutoFit/>
          </a:bodyPr>
          <a:lstStyle/>
          <a:p>
            <a:r>
              <a:rPr lang="en-GB" sz="1800" b="1" dirty="0">
                <a:solidFill>
                  <a:srgbClr val="5C5B5A"/>
                </a:solidFill>
                <a:latin typeface="Arial"/>
              </a:rPr>
              <a:t>Around 1 in 3 respondents have </a:t>
            </a:r>
            <a:r>
              <a:rPr lang="en-GB" sz="1800" b="1" dirty="0">
                <a:solidFill>
                  <a:srgbClr val="009690"/>
                </a:solidFill>
                <a:latin typeface="Arial"/>
              </a:rPr>
              <a:t>volunteered in the past year. </a:t>
            </a:r>
            <a:r>
              <a:rPr lang="en-GB" sz="1800" b="1" dirty="0">
                <a:solidFill>
                  <a:schemeClr val="tx1">
                    <a:lumMod val="65000"/>
                    <a:lumOff val="35000"/>
                  </a:schemeClr>
                </a:solidFill>
                <a:latin typeface="Arial"/>
              </a:rPr>
              <a:t>Those aged 16-24, minority ethnic groups,  those with larger households and parents are more likely to have volunteered </a:t>
            </a:r>
          </a:p>
        </p:txBody>
      </p:sp>
      <p:sp>
        <p:nvSpPr>
          <p:cNvPr id="19" name="TextBox 18">
            <a:extLst>
              <a:ext uri="{FF2B5EF4-FFF2-40B4-BE49-F238E27FC236}">
                <a16:creationId xmlns:a16="http://schemas.microsoft.com/office/drawing/2014/main" id="{528458A9-15DC-2E8F-E55D-6A051331ADBE}"/>
              </a:ext>
            </a:extLst>
          </p:cNvPr>
          <p:cNvSpPr txBox="1"/>
          <p:nvPr/>
        </p:nvSpPr>
        <p:spPr>
          <a:xfrm>
            <a:off x="500625" y="992901"/>
            <a:ext cx="11265786" cy="3231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500" b="1" dirty="0">
                <a:solidFill>
                  <a:srgbClr val="5C5B5A"/>
                </a:solidFill>
                <a:latin typeface="Arial"/>
              </a:rPr>
              <a:t>Have you taken part in any volunteering for any clubs, groups or organisations in the past 12 months?</a:t>
            </a:r>
            <a:endParaRPr kumimoji="0" lang="en-GB" sz="1500" b="1" i="0" strike="noStrike" kern="1200" cap="none" spc="0" normalizeH="0" baseline="0" noProof="0" dirty="0">
              <a:ln>
                <a:noFill/>
              </a:ln>
              <a:solidFill>
                <a:srgbClr val="5C5B5A"/>
              </a:solidFill>
              <a:effectLst/>
              <a:uLnTx/>
              <a:uFillTx/>
              <a:latin typeface="Arial"/>
              <a:ea typeface="+mn-ea"/>
              <a:cs typeface="+mn-cs"/>
            </a:endParaRPr>
          </a:p>
        </p:txBody>
      </p:sp>
      <p:graphicFrame>
        <p:nvGraphicFramePr>
          <p:cNvPr id="16" name="Chart 15" descr="Pie chart showing 30% have taken part in any volunteering for any clubs, groups or organisations in the past 12 months.  ">
            <a:extLst>
              <a:ext uri="{FF2B5EF4-FFF2-40B4-BE49-F238E27FC236}">
                <a16:creationId xmlns:a16="http://schemas.microsoft.com/office/drawing/2014/main" id="{4D377F55-511B-B26C-15A9-26A6C023E2AA}"/>
              </a:ext>
            </a:extLst>
          </p:cNvPr>
          <p:cNvGraphicFramePr/>
          <p:nvPr/>
        </p:nvGraphicFramePr>
        <p:xfrm>
          <a:off x="500625" y="1424464"/>
          <a:ext cx="4960721" cy="4734386"/>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8DA9E689-F006-1F96-BBBC-F92737498D6E}"/>
              </a:ext>
              <a:ext uri="{C183D7F6-B498-43B3-948B-1728B52AA6E4}">
                <adec:decorative xmlns:adec="http://schemas.microsoft.com/office/drawing/2017/decorative" val="1"/>
              </a:ext>
            </a:extLst>
          </p:cNvPr>
          <p:cNvSpPr txBox="1"/>
          <p:nvPr/>
        </p:nvSpPr>
        <p:spPr>
          <a:xfrm>
            <a:off x="1755432" y="3768447"/>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bg1"/>
                </a:solidFill>
                <a:latin typeface="Arial" panose="020B0604020202020204"/>
              </a:rPr>
              <a:t>(+/-0</a:t>
            </a:r>
            <a:r>
              <a:rPr kumimoji="0" lang="en-GB" sz="1100" b="0" i="0" u="none" strike="noStrike" kern="1200" cap="none" spc="0" normalizeH="0" baseline="0" noProof="0" dirty="0">
                <a:ln>
                  <a:noFill/>
                </a:ln>
                <a:solidFill>
                  <a:schemeClr val="bg1"/>
                </a:solidFill>
                <a:effectLst/>
                <a:uLnTx/>
                <a:uFillTx/>
                <a:latin typeface="Arial" panose="020B0604020202020204"/>
                <a:ea typeface="+mn-ea"/>
                <a:cs typeface="+mn-cs"/>
              </a:rPr>
              <a:t>pp)</a:t>
            </a:r>
          </a:p>
        </p:txBody>
      </p:sp>
      <p:sp>
        <p:nvSpPr>
          <p:cNvPr id="17" name="TextBox 16">
            <a:extLst>
              <a:ext uri="{FF2B5EF4-FFF2-40B4-BE49-F238E27FC236}">
                <a16:creationId xmlns:a16="http://schemas.microsoft.com/office/drawing/2014/main" id="{E8BCEED6-FF01-122B-D9B3-22A6B4B949E6}"/>
              </a:ext>
              <a:ext uri="{C183D7F6-B498-43B3-948B-1728B52AA6E4}">
                <adec:decorative xmlns:adec="http://schemas.microsoft.com/office/drawing/2017/decorative" val="1"/>
              </a:ext>
            </a:extLst>
          </p:cNvPr>
          <p:cNvSpPr txBox="1"/>
          <p:nvPr/>
        </p:nvSpPr>
        <p:spPr>
          <a:xfrm>
            <a:off x="2587042" y="2819005"/>
            <a:ext cx="719749" cy="677108"/>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b="1" dirty="0">
                <a:solidFill>
                  <a:srgbClr val="5C5B5A"/>
                </a:solidFill>
                <a:latin typeface="Arial"/>
              </a:rPr>
              <a:t>30</a:t>
            </a:r>
            <a:r>
              <a:rPr kumimoji="0" lang="en-GB" sz="2800" b="1" i="0" u="none" strike="noStrike" kern="1200" cap="none" spc="0" normalizeH="0" baseline="0" noProof="0" dirty="0">
                <a:ln>
                  <a:noFill/>
                </a:ln>
                <a:solidFill>
                  <a:srgbClr val="5C5B5A"/>
                </a:solidFill>
                <a:effectLst/>
                <a:uLnTx/>
                <a:uFillTx/>
                <a:latin typeface="Arial"/>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5C5B5A"/>
                </a:solidFill>
                <a:effectLst/>
                <a:uLnTx/>
                <a:uFillTx/>
                <a:latin typeface="Arial"/>
                <a:ea typeface="+mn-ea"/>
                <a:cs typeface="+mn-cs"/>
              </a:rPr>
              <a:t>yes</a:t>
            </a:r>
          </a:p>
        </p:txBody>
      </p:sp>
      <p:sp>
        <p:nvSpPr>
          <p:cNvPr id="8" name="TextBox 7">
            <a:extLst>
              <a:ext uri="{FF2B5EF4-FFF2-40B4-BE49-F238E27FC236}">
                <a16:creationId xmlns:a16="http://schemas.microsoft.com/office/drawing/2014/main" id="{BFE979FE-CF24-5A97-EAE8-BC68156B1621}"/>
              </a:ext>
              <a:ext uri="{C183D7F6-B498-43B3-948B-1728B52AA6E4}">
                <adec:decorative xmlns:adec="http://schemas.microsoft.com/office/drawing/2017/decorative" val="1"/>
              </a:ext>
            </a:extLst>
          </p:cNvPr>
          <p:cNvSpPr txBox="1"/>
          <p:nvPr/>
        </p:nvSpPr>
        <p:spPr>
          <a:xfrm>
            <a:off x="2656192" y="3457665"/>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tx1">
                    <a:lumMod val="75000"/>
                    <a:lumOff val="25000"/>
                  </a:schemeClr>
                </a:solidFill>
                <a:latin typeface="Arial" panose="020B0604020202020204"/>
              </a:rPr>
              <a:t>(+/-0</a:t>
            </a:r>
            <a:r>
              <a:rPr kumimoji="0" lang="en-GB" sz="1100" b="0" i="0" u="none" strike="noStrike" kern="1200" cap="none" spc="0" normalizeH="0" baseline="0" noProof="0" dirty="0">
                <a:ln>
                  <a:noFill/>
                </a:ln>
                <a:solidFill>
                  <a:schemeClr val="tx1">
                    <a:lumMod val="75000"/>
                    <a:lumOff val="25000"/>
                  </a:schemeClr>
                </a:solidFill>
                <a:effectLst/>
                <a:uLnTx/>
                <a:uFillTx/>
                <a:latin typeface="Arial" panose="020B0604020202020204"/>
                <a:ea typeface="+mn-ea"/>
                <a:cs typeface="+mn-cs"/>
              </a:rPr>
              <a:t>pp)</a:t>
            </a:r>
          </a:p>
        </p:txBody>
      </p:sp>
      <p:sp>
        <p:nvSpPr>
          <p:cNvPr id="7" name="TextBox 6">
            <a:extLst>
              <a:ext uri="{FF2B5EF4-FFF2-40B4-BE49-F238E27FC236}">
                <a16:creationId xmlns:a16="http://schemas.microsoft.com/office/drawing/2014/main" id="{C0B439BC-8A13-4EC9-2754-1129A0D53561}"/>
              </a:ext>
              <a:ext uri="{C183D7F6-B498-43B3-948B-1728B52AA6E4}">
                <adec:decorative xmlns:adec="http://schemas.microsoft.com/office/drawing/2017/decorative" val="1"/>
              </a:ext>
            </a:extLst>
          </p:cNvPr>
          <p:cNvSpPr txBox="1"/>
          <p:nvPr/>
        </p:nvSpPr>
        <p:spPr>
          <a:xfrm>
            <a:off x="3251227" y="2313497"/>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bg1"/>
                </a:solidFill>
                <a:latin typeface="Arial" panose="020B0604020202020204"/>
              </a:rPr>
              <a:t>(+/-0</a:t>
            </a:r>
            <a:r>
              <a:rPr kumimoji="0" lang="en-GB" sz="1100" b="0" i="0" u="none" strike="noStrike" kern="1200" cap="none" spc="0" normalizeH="0" baseline="0" noProof="0" dirty="0">
                <a:ln>
                  <a:noFill/>
                </a:ln>
                <a:solidFill>
                  <a:schemeClr val="bg1"/>
                </a:solidFill>
                <a:effectLst/>
                <a:uLnTx/>
                <a:uFillTx/>
                <a:latin typeface="Arial" panose="020B0604020202020204"/>
                <a:ea typeface="+mn-ea"/>
                <a:cs typeface="+mn-cs"/>
              </a:rPr>
              <a:t>pp)</a:t>
            </a:r>
          </a:p>
        </p:txBody>
      </p:sp>
      <p:sp>
        <p:nvSpPr>
          <p:cNvPr id="6" name="TextBox 5">
            <a:extLst>
              <a:ext uri="{FF2B5EF4-FFF2-40B4-BE49-F238E27FC236}">
                <a16:creationId xmlns:a16="http://schemas.microsoft.com/office/drawing/2014/main" id="{2A1B6FCA-3386-CD58-94C3-A11B7B03F40B}"/>
              </a:ext>
              <a:ext uri="{C183D7F6-B498-43B3-948B-1728B52AA6E4}">
                <adec:decorative xmlns:adec="http://schemas.microsoft.com/office/drawing/2017/decorative" val="1"/>
              </a:ext>
            </a:extLst>
          </p:cNvPr>
          <p:cNvSpPr txBox="1"/>
          <p:nvPr/>
        </p:nvSpPr>
        <p:spPr>
          <a:xfrm>
            <a:off x="3618563" y="2760944"/>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bg1"/>
                </a:solidFill>
                <a:latin typeface="Arial" panose="020B0604020202020204"/>
              </a:rPr>
              <a:t>(+1</a:t>
            </a:r>
            <a:r>
              <a:rPr kumimoji="0" lang="en-GB" sz="1100" b="0" i="0" u="none" strike="noStrike" kern="1200" cap="none" spc="0" normalizeH="0" baseline="0" noProof="0" dirty="0">
                <a:ln>
                  <a:noFill/>
                </a:ln>
                <a:solidFill>
                  <a:schemeClr val="bg1"/>
                </a:solidFill>
                <a:effectLst/>
                <a:uLnTx/>
                <a:uFillTx/>
                <a:latin typeface="Arial" panose="020B0604020202020204"/>
                <a:ea typeface="+mn-ea"/>
                <a:cs typeface="+mn-cs"/>
              </a:rPr>
              <a:t>pp)</a:t>
            </a:r>
          </a:p>
        </p:txBody>
      </p:sp>
      <p:sp>
        <p:nvSpPr>
          <p:cNvPr id="5" name="TextBox 4">
            <a:extLst>
              <a:ext uri="{FF2B5EF4-FFF2-40B4-BE49-F238E27FC236}">
                <a16:creationId xmlns:a16="http://schemas.microsoft.com/office/drawing/2014/main" id="{F24A53E6-0768-F432-27BF-62E9E84C1B19}"/>
              </a:ext>
              <a:ext uri="{C183D7F6-B498-43B3-948B-1728B52AA6E4}">
                <adec:decorative xmlns:adec="http://schemas.microsoft.com/office/drawing/2017/decorative" val="1"/>
              </a:ext>
            </a:extLst>
          </p:cNvPr>
          <p:cNvSpPr txBox="1"/>
          <p:nvPr/>
        </p:nvSpPr>
        <p:spPr>
          <a:xfrm>
            <a:off x="3703522" y="3395089"/>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tx1">
                    <a:lumMod val="75000"/>
                    <a:lumOff val="25000"/>
                  </a:schemeClr>
                </a:solidFill>
                <a:latin typeface="Arial" panose="020B0604020202020204"/>
              </a:rPr>
              <a:t>(-1</a:t>
            </a:r>
            <a:r>
              <a:rPr kumimoji="0" lang="en-GB" sz="1100" b="0" i="0" u="none" strike="noStrike" kern="1200" cap="none" spc="0" normalizeH="0" baseline="0" noProof="0" dirty="0">
                <a:ln>
                  <a:noFill/>
                </a:ln>
                <a:solidFill>
                  <a:schemeClr val="tx1">
                    <a:lumMod val="75000"/>
                    <a:lumOff val="25000"/>
                  </a:schemeClr>
                </a:solidFill>
                <a:effectLst/>
                <a:uLnTx/>
                <a:uFillTx/>
                <a:latin typeface="Arial" panose="020B0604020202020204"/>
                <a:ea typeface="+mn-ea"/>
                <a:cs typeface="+mn-cs"/>
              </a:rPr>
              <a:t>pp)</a:t>
            </a:r>
          </a:p>
        </p:txBody>
      </p:sp>
      <p:sp>
        <p:nvSpPr>
          <p:cNvPr id="11" name="Arrow: Right 10">
            <a:extLst>
              <a:ext uri="{FF2B5EF4-FFF2-40B4-BE49-F238E27FC236}">
                <a16:creationId xmlns:a16="http://schemas.microsoft.com/office/drawing/2014/main" id="{6CB3FB5A-3DDC-085C-D6C8-D386EFF9729E}"/>
              </a:ext>
              <a:ext uri="{C183D7F6-B498-43B3-948B-1728B52AA6E4}">
                <adec:decorative xmlns:adec="http://schemas.microsoft.com/office/drawing/2017/decorative" val="1"/>
              </a:ext>
            </a:extLst>
          </p:cNvPr>
          <p:cNvSpPr/>
          <p:nvPr/>
        </p:nvSpPr>
        <p:spPr>
          <a:xfrm>
            <a:off x="3483980" y="4196660"/>
            <a:ext cx="2916819" cy="28924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4A5229A3-18B5-5A85-7B19-58550E4F811E}"/>
              </a:ext>
            </a:extLst>
          </p:cNvPr>
          <p:cNvSpPr txBox="1"/>
          <p:nvPr/>
        </p:nvSpPr>
        <p:spPr>
          <a:xfrm>
            <a:off x="6453112" y="1765012"/>
            <a:ext cx="4960720" cy="1754326"/>
          </a:xfrm>
          <a:prstGeom prst="rect">
            <a:avLst/>
          </a:prstGeom>
          <a:noFill/>
          <a:ln>
            <a:solidFill>
              <a:srgbClr val="5C5B5A"/>
            </a:solidFill>
          </a:ln>
        </p:spPr>
        <p:txBody>
          <a:bodyPr wrap="square" rtlCol="0">
            <a:spAutoFit/>
          </a:bodyPr>
          <a:lstStyle/>
          <a:p>
            <a:pPr algn="ctr"/>
            <a:r>
              <a:rPr lang="en-GB" sz="1200" b="1" dirty="0">
                <a:solidFill>
                  <a:srgbClr val="5C5B5A"/>
                </a:solidFill>
                <a:latin typeface="Arial"/>
              </a:rPr>
              <a:t>Surveys 11, 12 and 13 combined:</a:t>
            </a:r>
          </a:p>
          <a:p>
            <a:pPr algn="ctr"/>
            <a:r>
              <a:rPr lang="en-GB" sz="1200" b="1" dirty="0">
                <a:solidFill>
                  <a:srgbClr val="5C5B5A"/>
                </a:solidFill>
                <a:latin typeface="Arial"/>
              </a:rPr>
              <a:t>The following groups are </a:t>
            </a:r>
            <a:r>
              <a:rPr lang="en-GB" sz="1200" b="1" dirty="0">
                <a:solidFill>
                  <a:srgbClr val="009690"/>
                </a:solidFill>
                <a:latin typeface="Arial"/>
              </a:rPr>
              <a:t>more likely to volunteer</a:t>
            </a:r>
            <a:r>
              <a:rPr lang="en-GB" sz="1200" b="1" dirty="0">
                <a:solidFill>
                  <a:srgbClr val="5C5B5A"/>
                </a:solidFill>
                <a:latin typeface="Arial"/>
              </a:rPr>
              <a:t>, compared to the Greater Manchester average (30%)*: </a:t>
            </a:r>
          </a:p>
          <a:p>
            <a:pPr algn="ctr"/>
            <a:r>
              <a:rPr lang="en-GB" sz="1200" b="1" dirty="0">
                <a:solidFill>
                  <a:srgbClr val="5C5B5A"/>
                </a:solidFill>
                <a:latin typeface="Arial"/>
              </a:rPr>
              <a:t>42% </a:t>
            </a:r>
            <a:r>
              <a:rPr lang="en-GB" sz="1200" dirty="0">
                <a:solidFill>
                  <a:srgbClr val="5C5B5A"/>
                </a:solidFill>
                <a:latin typeface="Arial"/>
              </a:rPr>
              <a:t>Those aged 16-24</a:t>
            </a:r>
          </a:p>
          <a:p>
            <a:pPr algn="ctr"/>
            <a:r>
              <a:rPr lang="en-GB" sz="1200" b="1" dirty="0">
                <a:solidFill>
                  <a:srgbClr val="5C5B5A"/>
                </a:solidFill>
                <a:latin typeface="Arial"/>
              </a:rPr>
              <a:t>41% </a:t>
            </a:r>
            <a:r>
              <a:rPr lang="en-GB" sz="1200" dirty="0">
                <a:solidFill>
                  <a:srgbClr val="5C5B5A"/>
                </a:solidFill>
                <a:latin typeface="Arial"/>
              </a:rPr>
              <a:t>Minority Ethnic groups</a:t>
            </a:r>
            <a:endParaRPr lang="en-GB" sz="1200" b="1" dirty="0">
              <a:solidFill>
                <a:srgbClr val="5C5B5A"/>
              </a:solidFill>
              <a:latin typeface="Arial"/>
            </a:endParaRPr>
          </a:p>
          <a:p>
            <a:pPr algn="ctr"/>
            <a:r>
              <a:rPr lang="en-GB" sz="1200" b="1" dirty="0">
                <a:solidFill>
                  <a:srgbClr val="5C5B5A"/>
                </a:solidFill>
                <a:latin typeface="Arial"/>
              </a:rPr>
              <a:t>40% </a:t>
            </a:r>
            <a:r>
              <a:rPr lang="en-GB" sz="1200" dirty="0">
                <a:solidFill>
                  <a:srgbClr val="5C5B5A"/>
                </a:solidFill>
                <a:latin typeface="Arial"/>
              </a:rPr>
              <a:t>Those living with 4+ people in their household </a:t>
            </a:r>
          </a:p>
          <a:p>
            <a:pPr algn="ctr"/>
            <a:r>
              <a:rPr lang="en-GB" sz="1200" b="1" dirty="0">
                <a:solidFill>
                  <a:srgbClr val="5C5B5A"/>
                </a:solidFill>
                <a:latin typeface="Arial"/>
              </a:rPr>
              <a:t>35% </a:t>
            </a:r>
            <a:r>
              <a:rPr lang="en-GB" sz="1200" dirty="0">
                <a:solidFill>
                  <a:srgbClr val="5C5B5A"/>
                </a:solidFill>
                <a:latin typeface="Arial"/>
              </a:rPr>
              <a:t>Parents</a:t>
            </a:r>
          </a:p>
          <a:p>
            <a:pPr algn="ctr"/>
            <a:r>
              <a:rPr lang="en-GB" sz="1200" b="1" dirty="0">
                <a:solidFill>
                  <a:srgbClr val="5C5B5A"/>
                </a:solidFill>
                <a:latin typeface="Arial"/>
              </a:rPr>
              <a:t>35% </a:t>
            </a:r>
            <a:r>
              <a:rPr lang="en-GB" sz="1200" dirty="0">
                <a:solidFill>
                  <a:srgbClr val="5C5B5A"/>
                </a:solidFill>
                <a:latin typeface="Arial"/>
              </a:rPr>
              <a:t>Those with a full time paid job </a:t>
            </a:r>
          </a:p>
          <a:p>
            <a:pPr algn="ctr"/>
            <a:r>
              <a:rPr lang="en-GB" sz="1200" b="1" dirty="0">
                <a:solidFill>
                  <a:srgbClr val="5C5B5A"/>
                </a:solidFill>
                <a:latin typeface="Arial"/>
              </a:rPr>
              <a:t>33% </a:t>
            </a:r>
            <a:r>
              <a:rPr lang="en-GB" sz="1200" dirty="0">
                <a:solidFill>
                  <a:srgbClr val="5C5B5A"/>
                </a:solidFill>
                <a:latin typeface="Arial"/>
              </a:rPr>
              <a:t>Those with very high levels of life satisfaction </a:t>
            </a:r>
            <a:endParaRPr lang="en-GB" sz="1200" b="1" dirty="0">
              <a:solidFill>
                <a:srgbClr val="5C5B5A"/>
              </a:solidFill>
              <a:latin typeface="Arial"/>
            </a:endParaRPr>
          </a:p>
        </p:txBody>
      </p:sp>
      <p:sp>
        <p:nvSpPr>
          <p:cNvPr id="12" name="TextBox 11">
            <a:extLst>
              <a:ext uri="{FF2B5EF4-FFF2-40B4-BE49-F238E27FC236}">
                <a16:creationId xmlns:a16="http://schemas.microsoft.com/office/drawing/2014/main" id="{0057AA17-BE05-0F5F-F5D0-26003E7BC43B}"/>
              </a:ext>
            </a:extLst>
          </p:cNvPr>
          <p:cNvSpPr txBox="1"/>
          <p:nvPr/>
        </p:nvSpPr>
        <p:spPr>
          <a:xfrm>
            <a:off x="6453112" y="3715980"/>
            <a:ext cx="4960720" cy="1754326"/>
          </a:xfrm>
          <a:prstGeom prst="rect">
            <a:avLst/>
          </a:prstGeom>
          <a:noFill/>
          <a:ln>
            <a:solidFill>
              <a:srgbClr val="5C5B5A"/>
            </a:solidFill>
          </a:ln>
        </p:spPr>
        <p:txBody>
          <a:bodyPr wrap="square" lIns="91440" tIns="45720" rIns="91440" bIns="45720" rtlCol="0" anchor="t">
            <a:spAutoFit/>
          </a:bodyPr>
          <a:lstStyle/>
          <a:p>
            <a:pPr algn="ctr"/>
            <a:r>
              <a:rPr lang="en-GB" sz="1200" b="1" dirty="0">
                <a:solidFill>
                  <a:srgbClr val="5C5B5A"/>
                </a:solidFill>
                <a:latin typeface="Arial"/>
              </a:rPr>
              <a:t>Surveys 11, 12 and 13 combined:</a:t>
            </a:r>
          </a:p>
          <a:p>
            <a:pPr algn="ctr"/>
            <a:r>
              <a:rPr lang="en-GB" sz="1200" b="1" dirty="0">
                <a:solidFill>
                  <a:srgbClr val="5C5B5A"/>
                </a:solidFill>
                <a:latin typeface="Arial"/>
              </a:rPr>
              <a:t>The following groups are </a:t>
            </a:r>
            <a:r>
              <a:rPr lang="en-GB" sz="1200" b="1" dirty="0">
                <a:solidFill>
                  <a:srgbClr val="009690"/>
                </a:solidFill>
                <a:latin typeface="Arial"/>
              </a:rPr>
              <a:t>less likely to volunteer</a:t>
            </a:r>
            <a:r>
              <a:rPr lang="en-GB" sz="1200" b="1" dirty="0">
                <a:solidFill>
                  <a:srgbClr val="5C5B5A"/>
                </a:solidFill>
                <a:latin typeface="Arial"/>
              </a:rPr>
              <a:t>, compared to the Greater Manchester average (where 68% have not volunteered)*: </a:t>
            </a:r>
          </a:p>
          <a:p>
            <a:pPr algn="ctr"/>
            <a:r>
              <a:rPr lang="en-GB" sz="1200" b="1" dirty="0">
                <a:solidFill>
                  <a:srgbClr val="5C5B5A"/>
                </a:solidFill>
                <a:latin typeface="Arial"/>
              </a:rPr>
              <a:t>90% </a:t>
            </a:r>
            <a:r>
              <a:rPr lang="en-GB" sz="1200" dirty="0">
                <a:solidFill>
                  <a:srgbClr val="5C5B5A"/>
                </a:solidFill>
                <a:latin typeface="Arial"/>
              </a:rPr>
              <a:t>Those not in work due to ill health or disability </a:t>
            </a:r>
          </a:p>
          <a:p>
            <a:pPr algn="ctr"/>
            <a:r>
              <a:rPr lang="en-GB" sz="1200" b="1" dirty="0">
                <a:solidFill>
                  <a:srgbClr val="5C5B5A"/>
                </a:solidFill>
                <a:latin typeface="Arial"/>
              </a:rPr>
              <a:t>79% </a:t>
            </a:r>
            <a:r>
              <a:rPr lang="en-GB" sz="1200" dirty="0">
                <a:solidFill>
                  <a:srgbClr val="5C5B5A"/>
                </a:solidFill>
                <a:latin typeface="Arial"/>
              </a:rPr>
              <a:t>Those</a:t>
            </a:r>
            <a:r>
              <a:rPr lang="en-GB" sz="1200" b="1" dirty="0">
                <a:solidFill>
                  <a:srgbClr val="5C5B5A"/>
                </a:solidFill>
                <a:latin typeface="Arial"/>
              </a:rPr>
              <a:t> </a:t>
            </a:r>
            <a:r>
              <a:rPr lang="en-GB" sz="1200" dirty="0">
                <a:solidFill>
                  <a:srgbClr val="5C5B5A"/>
                </a:solidFill>
                <a:latin typeface="Arial"/>
              </a:rPr>
              <a:t>aged 55-64 </a:t>
            </a:r>
          </a:p>
          <a:p>
            <a:pPr algn="ctr"/>
            <a:r>
              <a:rPr lang="en-GB" sz="1200" b="1" dirty="0">
                <a:solidFill>
                  <a:srgbClr val="5C5B5A"/>
                </a:solidFill>
                <a:latin typeface="Arial"/>
              </a:rPr>
              <a:t>76% </a:t>
            </a:r>
            <a:r>
              <a:rPr lang="en-GB" sz="1200" dirty="0">
                <a:solidFill>
                  <a:srgbClr val="5C5B5A"/>
                </a:solidFill>
                <a:latin typeface="Arial"/>
              </a:rPr>
              <a:t>Those with a mobility disability </a:t>
            </a:r>
          </a:p>
          <a:p>
            <a:pPr algn="ctr"/>
            <a:r>
              <a:rPr lang="en-GB" sz="1200" b="1" dirty="0">
                <a:solidFill>
                  <a:srgbClr val="5C5B5A"/>
                </a:solidFill>
                <a:latin typeface="Arial"/>
              </a:rPr>
              <a:t>76% </a:t>
            </a:r>
            <a:r>
              <a:rPr lang="en-GB" sz="1200" dirty="0">
                <a:solidFill>
                  <a:srgbClr val="5C5B5A"/>
                </a:solidFill>
                <a:latin typeface="Arial"/>
              </a:rPr>
              <a:t>Those with low levels of anxiety</a:t>
            </a:r>
          </a:p>
          <a:p>
            <a:pPr algn="ctr"/>
            <a:r>
              <a:rPr lang="en-GB" sz="1200" b="1" dirty="0">
                <a:solidFill>
                  <a:srgbClr val="5C5B5A"/>
                </a:solidFill>
                <a:latin typeface="Arial"/>
              </a:rPr>
              <a:t>73% </a:t>
            </a:r>
            <a:r>
              <a:rPr lang="en-GB" sz="1200" dirty="0">
                <a:solidFill>
                  <a:srgbClr val="5C5B5A"/>
                </a:solidFill>
                <a:latin typeface="Arial"/>
              </a:rPr>
              <a:t>Those who rent their home </a:t>
            </a:r>
          </a:p>
          <a:p>
            <a:pPr algn="ctr"/>
            <a:r>
              <a:rPr lang="en-GB" sz="1200" b="1" dirty="0">
                <a:solidFill>
                  <a:srgbClr val="5C5B5A"/>
                </a:solidFill>
                <a:latin typeface="Arial"/>
              </a:rPr>
              <a:t>71% </a:t>
            </a:r>
            <a:r>
              <a:rPr lang="en-GB" sz="1200" dirty="0">
                <a:solidFill>
                  <a:srgbClr val="5C5B5A"/>
                </a:solidFill>
                <a:latin typeface="Arial"/>
              </a:rPr>
              <a:t>Female respondents</a:t>
            </a:r>
          </a:p>
        </p:txBody>
      </p:sp>
      <p:sp>
        <p:nvSpPr>
          <p:cNvPr id="3" name="TextBox 2">
            <a:extLst>
              <a:ext uri="{FF2B5EF4-FFF2-40B4-BE49-F238E27FC236}">
                <a16:creationId xmlns:a16="http://schemas.microsoft.com/office/drawing/2014/main" id="{2BA9C826-E4B8-7A93-3861-959135DCD669}"/>
              </a:ext>
              <a:ext uri="{C183D7F6-B498-43B3-948B-1728B52AA6E4}">
                <adec:decorative xmlns:adec="http://schemas.microsoft.com/office/drawing/2017/decorative" val="0"/>
              </a:ext>
            </a:extLst>
          </p:cNvPr>
          <p:cNvSpPr txBox="1"/>
          <p:nvPr/>
        </p:nvSpPr>
        <p:spPr>
          <a:xfrm>
            <a:off x="3306970" y="6086930"/>
            <a:ext cx="3148918" cy="153888"/>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solidFill>
                  <a:srgbClr val="5C5B5A"/>
                </a:solidFill>
                <a:latin typeface="Arial"/>
              </a:rPr>
              <a:t>Figures in brackets show change since May (S12)</a:t>
            </a:r>
            <a:endParaRPr kumimoji="0" lang="en-GB" sz="1000" i="0" u="none" strike="noStrike" kern="1200" cap="none" spc="0" normalizeH="0" baseline="0" noProof="0" dirty="0">
              <a:ln>
                <a:noFill/>
              </a:ln>
              <a:solidFill>
                <a:srgbClr val="5C5B5A"/>
              </a:solidFill>
              <a:effectLst/>
              <a:uLnTx/>
              <a:uFillTx/>
              <a:latin typeface="Arial"/>
              <a:ea typeface="+mn-ea"/>
              <a:cs typeface="+mn-cs"/>
            </a:endParaRPr>
          </a:p>
        </p:txBody>
      </p:sp>
      <p:grpSp>
        <p:nvGrpSpPr>
          <p:cNvPr id="10" name="Group 9">
            <a:extLst>
              <a:ext uri="{FF2B5EF4-FFF2-40B4-BE49-F238E27FC236}">
                <a16:creationId xmlns:a16="http://schemas.microsoft.com/office/drawing/2014/main" id="{38157C29-FABE-C185-12B7-C0352E1D4E4B}"/>
              </a:ext>
              <a:ext uri="{C183D7F6-B498-43B3-948B-1728B52AA6E4}">
                <adec:decorative xmlns:adec="http://schemas.microsoft.com/office/drawing/2017/decorative" val="1"/>
              </a:ext>
            </a:extLst>
          </p:cNvPr>
          <p:cNvGrpSpPr/>
          <p:nvPr/>
        </p:nvGrpSpPr>
        <p:grpSpPr>
          <a:xfrm>
            <a:off x="581217" y="6018357"/>
            <a:ext cx="2808115" cy="269304"/>
            <a:chOff x="229117" y="5927615"/>
            <a:chExt cx="2808115" cy="269304"/>
          </a:xfrm>
        </p:grpSpPr>
        <p:grpSp>
          <p:nvGrpSpPr>
            <p:cNvPr id="14" name="Group 13" descr="Green and Red arrows to signify when a statistic is significantly higher or lower than the previous survey.">
              <a:extLst>
                <a:ext uri="{FF2B5EF4-FFF2-40B4-BE49-F238E27FC236}">
                  <a16:creationId xmlns:a16="http://schemas.microsoft.com/office/drawing/2014/main" id="{29DBECD3-F4C1-A962-D0F5-034C125BE574}"/>
                </a:ext>
              </a:extLst>
            </p:cNvPr>
            <p:cNvGrpSpPr/>
            <p:nvPr/>
          </p:nvGrpSpPr>
          <p:grpSpPr>
            <a:xfrm>
              <a:off x="229117" y="5927615"/>
              <a:ext cx="2808115" cy="269304"/>
              <a:chOff x="520117" y="5772736"/>
              <a:chExt cx="2808115" cy="269304"/>
            </a:xfrm>
          </p:grpSpPr>
          <p:sp>
            <p:nvSpPr>
              <p:cNvPr id="18" name="Arrow: Down 17">
                <a:extLst>
                  <a:ext uri="{FF2B5EF4-FFF2-40B4-BE49-F238E27FC236}">
                    <a16:creationId xmlns:a16="http://schemas.microsoft.com/office/drawing/2014/main" id="{9BC50D65-AF8C-21F6-C71A-C8C4CE298696}"/>
                  </a:ext>
                </a:extLst>
              </p:cNvPr>
              <p:cNvSpPr/>
              <p:nvPr/>
            </p:nvSpPr>
            <p:spPr>
              <a:xfrm rot="10800000">
                <a:off x="520117" y="5838560"/>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2" name="TextBox 21">
                <a:extLst>
                  <a:ext uri="{FF2B5EF4-FFF2-40B4-BE49-F238E27FC236}">
                    <a16:creationId xmlns:a16="http://schemas.microsoft.com/office/drawing/2014/main" id="{3DF4C40E-7507-E98D-B93D-31E02DB7B46B}"/>
                  </a:ext>
                </a:extLst>
              </p:cNvPr>
              <p:cNvSpPr txBox="1"/>
              <p:nvPr/>
            </p:nvSpPr>
            <p:spPr>
              <a:xfrm>
                <a:off x="884934" y="5772736"/>
                <a:ext cx="2443298" cy="26930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50" b="0" i="0" u="none" strike="noStrike" kern="1200" cap="none" spc="0" normalizeH="0" baseline="0" noProof="0" dirty="0">
                    <a:ln>
                      <a:noFill/>
                    </a:ln>
                    <a:solidFill>
                      <a:srgbClr val="5C5B5A"/>
                    </a:solidFill>
                    <a:effectLst/>
                    <a:uLnTx/>
                    <a:uFillTx/>
                    <a:latin typeface="Arial"/>
                    <a:ea typeface="+mn-ea"/>
                    <a:cs typeface="+mn-cs"/>
                  </a:rPr>
                  <a:t>Significantly higher/</a:t>
                </a:r>
                <a:r>
                  <a:rPr lang="en-GB" sz="1150" dirty="0">
                    <a:solidFill>
                      <a:srgbClr val="5C5B5A"/>
                    </a:solidFill>
                    <a:latin typeface="Arial"/>
                  </a:rPr>
                  <a:t>lower than S12</a:t>
                </a:r>
                <a:endParaRPr kumimoji="0" lang="en-GB" sz="1150" b="0" i="0" u="none" strike="noStrike" kern="1200" cap="none" spc="0" normalizeH="0" baseline="0" noProof="0" dirty="0">
                  <a:ln>
                    <a:noFill/>
                  </a:ln>
                  <a:solidFill>
                    <a:srgbClr val="5C5B5A"/>
                  </a:solidFill>
                  <a:effectLst/>
                  <a:uLnTx/>
                  <a:uFillTx/>
                  <a:latin typeface="Arial"/>
                  <a:ea typeface="+mn-ea"/>
                  <a:cs typeface="+mn-cs"/>
                </a:endParaRPr>
              </a:p>
            </p:txBody>
          </p:sp>
        </p:grpSp>
        <p:sp>
          <p:nvSpPr>
            <p:cNvPr id="15" name="Arrow: Down 14">
              <a:extLst>
                <a:ext uri="{FF2B5EF4-FFF2-40B4-BE49-F238E27FC236}">
                  <a16:creationId xmlns:a16="http://schemas.microsoft.com/office/drawing/2014/main" id="{2A85200F-CBC9-08A9-D810-8215A07071F5}"/>
                </a:ext>
              </a:extLst>
            </p:cNvPr>
            <p:cNvSpPr/>
            <p:nvPr/>
          </p:nvSpPr>
          <p:spPr>
            <a:xfrm>
              <a:off x="443886" y="6007517"/>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sp>
        <p:nvSpPr>
          <p:cNvPr id="13" name="Footer Placeholder 4">
            <a:extLst>
              <a:ext uri="{FF2B5EF4-FFF2-40B4-BE49-F238E27FC236}">
                <a16:creationId xmlns:a16="http://schemas.microsoft.com/office/drawing/2014/main" id="{0B47C60C-AC66-2446-F95E-A802AD1ECB15}"/>
              </a:ext>
            </a:extLst>
          </p:cNvPr>
          <p:cNvSpPr txBox="1">
            <a:spLocks/>
          </p:cNvSpPr>
          <p:nvPr/>
        </p:nvSpPr>
        <p:spPr>
          <a:xfrm>
            <a:off x="391549" y="6370972"/>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S12. Thinking of the last 12 months, have you taken part in any volunteering for any clubs, groups or organisations? </a:t>
            </a:r>
            <a:r>
              <a:rPr lang="en-GB" sz="1000" dirty="0">
                <a:solidFill>
                  <a:srgbClr val="FFFFFF">
                    <a:lumMod val="50000"/>
                  </a:srgbClr>
                </a:solidFill>
                <a:latin typeface="Arial"/>
                <a:cs typeface="Arial" panose="020B0604020202020204" pitchFamily="34" charset="0"/>
              </a:rPr>
              <a:t>Unweighted base: 1540(All respondents)</a:t>
            </a:r>
          </a:p>
          <a:p>
            <a:pPr>
              <a:defRPr/>
            </a:pPr>
            <a:r>
              <a:rPr lang="en-GB" sz="1000" dirty="0">
                <a:solidFill>
                  <a:srgbClr val="FFFFFF">
                    <a:lumMod val="50000"/>
                  </a:srgbClr>
                </a:solidFill>
                <a:latin typeface="Arial"/>
                <a:cs typeface="Arial" panose="020B0604020202020204" pitchFamily="34" charset="0"/>
              </a:rPr>
              <a:t>*subgroup analysis using data from S11+12+13</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1" u="none" strike="noStrike" kern="1200" cap="none" spc="0" normalizeH="0" baseline="0" noProof="0" dirty="0">
              <a:ln>
                <a:noFill/>
              </a:ln>
              <a:solidFill>
                <a:srgbClr val="0039A6"/>
              </a:solidFill>
              <a:effectLst/>
              <a:uLnTx/>
              <a:uFillTx/>
              <a:latin typeface="Arial"/>
              <a:ea typeface="+mn-ea"/>
              <a:cs typeface="Arial" panose="020B0604020202020204" pitchFamily="34" charset="0"/>
            </a:endParaRPr>
          </a:p>
        </p:txBody>
      </p:sp>
      <p:sp>
        <p:nvSpPr>
          <p:cNvPr id="9" name="Slide Number Placeholder 4">
            <a:extLst>
              <a:ext uri="{FF2B5EF4-FFF2-40B4-BE49-F238E27FC236}">
                <a16:creationId xmlns:a16="http://schemas.microsoft.com/office/drawing/2014/main" id="{03C8A464-082F-E7BF-7C86-CE102BCD3C3E}"/>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47</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
        <p:nvSpPr>
          <p:cNvPr id="23" name="TextBox 22">
            <a:extLst>
              <a:ext uri="{FF2B5EF4-FFF2-40B4-BE49-F238E27FC236}">
                <a16:creationId xmlns:a16="http://schemas.microsoft.com/office/drawing/2014/main" id="{F1BD9A13-91A1-97E7-15BA-859E21B9B849}"/>
              </a:ext>
            </a:extLst>
          </p:cNvPr>
          <p:cNvSpPr txBox="1"/>
          <p:nvPr/>
        </p:nvSpPr>
        <p:spPr>
          <a:xfrm>
            <a:off x="1825757" y="1443617"/>
            <a:ext cx="2340864" cy="276999"/>
          </a:xfrm>
          <a:prstGeom prst="rect">
            <a:avLst/>
          </a:prstGeom>
          <a:noFill/>
        </p:spPr>
        <p:txBody>
          <a:bodyPr wrap="square" rtlCol="0">
            <a:spAutoFit/>
          </a:bodyPr>
          <a:lstStyle/>
          <a:p>
            <a:pPr algn="ctr"/>
            <a:r>
              <a:rPr lang="en-GB" sz="1200" b="1" dirty="0">
                <a:solidFill>
                  <a:srgbClr val="5C5B5A"/>
                </a:solidFill>
                <a:latin typeface="Arial" panose="020B0604020202020204" pitchFamily="34" charset="0"/>
                <a:cs typeface="Arial" panose="020B0604020202020204" pitchFamily="34" charset="0"/>
              </a:rPr>
              <a:t>Survey 13 (July) only</a:t>
            </a:r>
          </a:p>
        </p:txBody>
      </p:sp>
    </p:spTree>
    <p:custDataLst>
      <p:tags r:id="rId1"/>
    </p:custDataLst>
    <p:extLst>
      <p:ext uri="{BB962C8B-B14F-4D97-AF65-F5344CB8AC3E}">
        <p14:creationId xmlns:p14="http://schemas.microsoft.com/office/powerpoint/2010/main" val="66689221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68C4158-0364-91BE-2E76-BB3299846CC8}"/>
              </a:ext>
            </a:extLst>
          </p:cNvPr>
          <p:cNvSpPr>
            <a:spLocks noGrp="1"/>
          </p:cNvSpPr>
          <p:nvPr>
            <p:ph type="title"/>
          </p:nvPr>
        </p:nvSpPr>
        <p:spPr>
          <a:xfrm>
            <a:off x="601200" y="1411200"/>
            <a:ext cx="5495023" cy="1116000"/>
          </a:xfrm>
        </p:spPr>
        <p:txBody>
          <a:bodyPr anchor="t">
            <a:normAutofit/>
          </a:bodyPr>
          <a:lstStyle/>
          <a:p>
            <a:r>
              <a:rPr lang="en-GB" b="1" dirty="0">
                <a:latin typeface="Arial" panose="020B0604020202020204" pitchFamily="34" charset="0"/>
                <a:cs typeface="Arial" panose="020B0604020202020204" pitchFamily="34" charset="0"/>
              </a:rPr>
              <a:t>Cost of living</a:t>
            </a:r>
          </a:p>
        </p:txBody>
      </p:sp>
      <p:graphicFrame>
        <p:nvGraphicFramePr>
          <p:cNvPr id="3" name="Table 5">
            <a:extLst>
              <a:ext uri="{FF2B5EF4-FFF2-40B4-BE49-F238E27FC236}">
                <a16:creationId xmlns:a16="http://schemas.microsoft.com/office/drawing/2014/main" id="{C5F8FBF4-29AC-913A-D763-D1818C6D888E}"/>
              </a:ext>
            </a:extLst>
          </p:cNvPr>
          <p:cNvGraphicFramePr>
            <a:graphicFrameLocks noGrp="1"/>
          </p:cNvGraphicFramePr>
          <p:nvPr>
            <p:extLst>
              <p:ext uri="{D42A27DB-BD31-4B8C-83A1-F6EECF244321}">
                <p14:modId xmlns:p14="http://schemas.microsoft.com/office/powerpoint/2010/main" val="469137459"/>
              </p:ext>
            </p:extLst>
          </p:nvPr>
        </p:nvGraphicFramePr>
        <p:xfrm>
          <a:off x="590400" y="3718800"/>
          <a:ext cx="5273505" cy="861360"/>
        </p:xfrm>
        <a:graphic>
          <a:graphicData uri="http://schemas.openxmlformats.org/drawingml/2006/table">
            <a:tbl>
              <a:tblPr firstRow="1" bandRow="1">
                <a:tableStyleId>{5C22544A-7EE6-4342-B048-85BDC9FD1C3A}</a:tableStyleId>
              </a:tblPr>
              <a:tblGrid>
                <a:gridCol w="3494490">
                  <a:extLst>
                    <a:ext uri="{9D8B030D-6E8A-4147-A177-3AD203B41FA5}">
                      <a16:colId xmlns:a16="http://schemas.microsoft.com/office/drawing/2014/main" val="4846203"/>
                    </a:ext>
                  </a:extLst>
                </a:gridCol>
                <a:gridCol w="1779015">
                  <a:extLst>
                    <a:ext uri="{9D8B030D-6E8A-4147-A177-3AD203B41FA5}">
                      <a16:colId xmlns:a16="http://schemas.microsoft.com/office/drawing/2014/main" val="4277008826"/>
                    </a:ext>
                  </a:extLst>
                </a:gridCol>
              </a:tblGrid>
              <a:tr h="288000">
                <a:tc>
                  <a:txBody>
                    <a:bodyPr/>
                    <a:lstStyle/>
                    <a:p>
                      <a:r>
                        <a:rPr lang="en-GB" sz="1400" b="1">
                          <a:solidFill>
                            <a:schemeClr val="bg1"/>
                          </a:solidFill>
                          <a:latin typeface="Arial"/>
                          <a:cs typeface="Arial"/>
                        </a:rPr>
                        <a:t>Overview and context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dirty="0">
                          <a:solidFill>
                            <a:schemeClr val="bg1"/>
                          </a:solidFill>
                          <a:latin typeface="Arial"/>
                          <a:cs typeface="Arial"/>
                          <a:hlinkClick r:id="rId3" action="ppaction://hlinksldjump">
                            <a:extLst>
                              <a:ext uri="{A12FA001-AC4F-418D-AE19-62706E023703}">
                                <ahyp:hlinkClr xmlns:ahyp="http://schemas.microsoft.com/office/drawing/2018/hyperlinkcolor" val="tx"/>
                              </a:ext>
                            </a:extLst>
                          </a:hlinkClick>
                        </a:rPr>
                        <a:t>page 49</a:t>
                      </a:r>
                      <a:endParaRPr lang="en-GB" sz="1400" b="1" u="sng" dirty="0">
                        <a:solidFill>
                          <a:schemeClr val="bg1"/>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89449144"/>
                  </a:ext>
                </a:extLst>
              </a:tr>
              <a:tr h="288000">
                <a:tc>
                  <a:txBody>
                    <a:bodyPr/>
                    <a:lstStyle/>
                    <a:p>
                      <a:r>
                        <a:rPr lang="en-GB" sz="1400" b="1">
                          <a:solidFill>
                            <a:schemeClr val="bg1"/>
                          </a:solidFill>
                          <a:latin typeface="Arial"/>
                          <a:cs typeface="Arial"/>
                        </a:rPr>
                        <a:t>Cost of living key findings</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dirty="0">
                          <a:solidFill>
                            <a:schemeClr val="bg1"/>
                          </a:solidFill>
                          <a:latin typeface="Arial"/>
                          <a:cs typeface="Arial"/>
                          <a:hlinkClick r:id="rId4" action="ppaction://hlinksldjump">
                            <a:extLst>
                              <a:ext uri="{A12FA001-AC4F-418D-AE19-62706E023703}">
                                <ahyp:hlinkClr xmlns:ahyp="http://schemas.microsoft.com/office/drawing/2018/hyperlinkcolor" val="tx"/>
                              </a:ext>
                            </a:extLst>
                          </a:hlinkClick>
                        </a:rPr>
                        <a:t>pages 50-51</a:t>
                      </a:r>
                      <a:endParaRPr lang="en-GB" sz="1400" b="1" u="sng" dirty="0">
                        <a:solidFill>
                          <a:schemeClr val="bg1"/>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78979111"/>
                  </a:ext>
                </a:extLst>
              </a:tr>
              <a:tr h="210873">
                <a:tc>
                  <a:txBody>
                    <a:bodyPr/>
                    <a:lstStyle/>
                    <a:p>
                      <a:r>
                        <a:rPr lang="en-GB" sz="1400" b="1">
                          <a:solidFill>
                            <a:schemeClr val="bg1"/>
                          </a:solidFill>
                          <a:latin typeface="Arial"/>
                          <a:cs typeface="Arial"/>
                        </a:rPr>
                        <a:t>Cost of living detailed findings</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u="sng" dirty="0">
                          <a:solidFill>
                            <a:schemeClr val="bg1"/>
                          </a:solidFill>
                          <a:latin typeface="Arial"/>
                          <a:cs typeface="Arial"/>
                          <a:hlinkClick r:id="rId5" action="ppaction://hlinksldjump">
                            <a:extLst>
                              <a:ext uri="{A12FA001-AC4F-418D-AE19-62706E023703}">
                                <ahyp:hlinkClr xmlns:ahyp="http://schemas.microsoft.com/office/drawing/2018/hyperlinkcolor" val="tx"/>
                              </a:ext>
                            </a:extLst>
                          </a:hlinkClick>
                        </a:rPr>
                        <a:t>pages </a:t>
                      </a:r>
                      <a:r>
                        <a:rPr lang="en-GB" sz="1400" b="1" u="sng" dirty="0">
                          <a:solidFill>
                            <a:schemeClr val="bg1"/>
                          </a:solidFill>
                          <a:latin typeface="Arial"/>
                          <a:cs typeface="Arial"/>
                          <a:hlinkClick r:id="rId6" action="ppaction://hlinksldjump">
                            <a:extLst>
                              <a:ext uri="{A12FA001-AC4F-418D-AE19-62706E023703}">
                                <ahyp:hlinkClr xmlns:ahyp="http://schemas.microsoft.com/office/drawing/2018/hyperlinkcolor" val="tx"/>
                              </a:ext>
                            </a:extLst>
                          </a:hlinkClick>
                        </a:rPr>
                        <a:t>52-66</a:t>
                      </a:r>
                      <a:endParaRPr lang="en-GB" sz="1400" b="1" u="sng" dirty="0">
                        <a:solidFill>
                          <a:schemeClr val="bg1"/>
                        </a:solidFill>
                        <a:latin typeface="Arial"/>
                        <a:cs typeface="Aria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98613590"/>
                  </a:ext>
                </a:extLst>
              </a:tr>
            </a:tbl>
          </a:graphicData>
        </a:graphic>
      </p:graphicFrame>
    </p:spTree>
    <p:custDataLst>
      <p:tags r:id="rId1"/>
    </p:custDataLst>
    <p:extLst>
      <p:ext uri="{BB962C8B-B14F-4D97-AF65-F5344CB8AC3E}">
        <p14:creationId xmlns:p14="http://schemas.microsoft.com/office/powerpoint/2010/main" val="321278111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74A2B4-3C0F-81BD-2DD3-0ED0C9C0C01B}"/>
              </a:ext>
            </a:extLst>
          </p:cNvPr>
          <p:cNvSpPr>
            <a:spLocks noGrp="1"/>
          </p:cNvSpPr>
          <p:nvPr>
            <p:ph type="title"/>
          </p:nvPr>
        </p:nvSpPr>
        <p:spPr>
          <a:xfrm>
            <a:off x="586799" y="249698"/>
            <a:ext cx="10515600" cy="693150"/>
          </a:xfrm>
        </p:spPr>
        <p:txBody>
          <a:bodyPr>
            <a:normAutofit fontScale="90000"/>
          </a:bodyPr>
          <a:lstStyle/>
          <a:p>
            <a:r>
              <a:rPr lang="en-GB">
                <a:latin typeface="Arial" panose="020B0604020202020204" pitchFamily="34" charset="0"/>
                <a:cs typeface="Arial" panose="020B0604020202020204" pitchFamily="34" charset="0"/>
              </a:rPr>
              <a:t>Cost of living and food security – context and approach</a:t>
            </a:r>
            <a:endParaRPr lang="en-US">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D5808E5A-A430-F9BE-050D-2E7DC1DD7D4D}"/>
              </a:ext>
            </a:extLst>
          </p:cNvPr>
          <p:cNvSpPr txBox="1"/>
          <p:nvPr/>
        </p:nvSpPr>
        <p:spPr>
          <a:xfrm>
            <a:off x="586799" y="942848"/>
            <a:ext cx="11012101" cy="4284506"/>
          </a:xfrm>
          <a:prstGeom prst="rect">
            <a:avLst/>
          </a:prstGeom>
          <a:noFill/>
        </p:spPr>
        <p:txBody>
          <a:bodyPr wrap="square" lIns="91440" tIns="45720" rIns="91440" bIns="45720" rtlCol="0" anchor="t">
            <a:spAutoFit/>
          </a:bodyPr>
          <a:lstStyle/>
          <a:p>
            <a:pPr>
              <a:lnSpc>
                <a:spcPct val="114000"/>
              </a:lnSpc>
              <a:spcAft>
                <a:spcPts val="1400"/>
              </a:spcAft>
            </a:pPr>
            <a:r>
              <a:rPr lang="en-GB" sz="1400" dirty="0">
                <a:solidFill>
                  <a:schemeClr val="bg1"/>
                </a:solidFill>
                <a:latin typeface="Arial"/>
                <a:cs typeface="Arial"/>
              </a:rPr>
              <a:t>Cost of living has been a central theme in the Greater Manchester Residents' Surveys since September 2022 (and has now been covered across eleven surveys). As questions on cost of living have been asked across multiple surveys, we have tracked data over time. We have also merged data where possible, to create a larger and more robust sample for greater analysis of sub-groups. Many questions within this section use a merged sample from the results from surveys 11, 12 and 13. </a:t>
            </a:r>
          </a:p>
          <a:p>
            <a:pPr>
              <a:lnSpc>
                <a:spcPct val="114000"/>
              </a:lnSpc>
              <a:spcAft>
                <a:spcPts val="1400"/>
              </a:spcAft>
            </a:pPr>
            <a:r>
              <a:rPr lang="en-GB" sz="1400" dirty="0">
                <a:solidFill>
                  <a:schemeClr val="bg1"/>
                </a:solidFill>
                <a:latin typeface="Arial"/>
                <a:cs typeface="Arial"/>
              </a:rPr>
              <a:t>The focus of this research is to provide a growing base of evidence, which can highlight potential trends and indicators which individual localities and partners can explore in greater detail. As this evidence base has grown across multiple surveys, we are able to provide greater depth on which groups are likely to be more affected by the issues explored, highlighting those where more investigation would prove useful. </a:t>
            </a:r>
          </a:p>
          <a:p>
            <a:pPr>
              <a:lnSpc>
                <a:spcPct val="114000"/>
              </a:lnSpc>
              <a:spcAft>
                <a:spcPts val="1400"/>
              </a:spcAft>
            </a:pPr>
            <a:r>
              <a:rPr lang="en-GB" sz="1400" dirty="0">
                <a:solidFill>
                  <a:schemeClr val="bg1"/>
                </a:solidFill>
                <a:latin typeface="Arial"/>
                <a:cs typeface="Arial"/>
              </a:rPr>
              <a:t>Data in the cost-of-living section of this report has been compared against the latest survey results from the ONS’ Opinions and Lifestyle Survey in Great Britain, where comparable information exists. Fieldwork for this survey in Great Britain is published monthly and so comparisons of the GM survey (fieldwork 8</a:t>
            </a:r>
            <a:r>
              <a:rPr lang="en-GB" sz="1400" baseline="30000" dirty="0">
                <a:solidFill>
                  <a:schemeClr val="bg1"/>
                </a:solidFill>
                <a:latin typeface="Arial"/>
                <a:cs typeface="Arial"/>
              </a:rPr>
              <a:t>th</a:t>
            </a:r>
            <a:r>
              <a:rPr lang="en-GB" sz="1400" dirty="0">
                <a:solidFill>
                  <a:schemeClr val="bg1"/>
                </a:solidFill>
                <a:latin typeface="Arial"/>
                <a:cs typeface="Arial"/>
              </a:rPr>
              <a:t> – 19</a:t>
            </a:r>
            <a:r>
              <a:rPr lang="en-GB" sz="1400" baseline="30000" dirty="0">
                <a:solidFill>
                  <a:schemeClr val="bg1"/>
                </a:solidFill>
                <a:latin typeface="Arial"/>
                <a:cs typeface="Arial"/>
              </a:rPr>
              <a:t>th</a:t>
            </a:r>
            <a:r>
              <a:rPr lang="en-GB" sz="1400" dirty="0">
                <a:solidFill>
                  <a:schemeClr val="bg1"/>
                </a:solidFill>
                <a:latin typeface="Arial"/>
                <a:cs typeface="Arial"/>
              </a:rPr>
              <a:t> July 2024) have been compared to the most closely matched ONS fieldwork period, between  5</a:t>
            </a:r>
            <a:r>
              <a:rPr lang="en-GB" sz="1400" baseline="30000" dirty="0">
                <a:solidFill>
                  <a:schemeClr val="bg1"/>
                </a:solidFill>
                <a:latin typeface="Arial"/>
                <a:cs typeface="Arial"/>
              </a:rPr>
              <a:t>th</a:t>
            </a:r>
            <a:r>
              <a:rPr lang="en-GB" sz="1400" dirty="0">
                <a:solidFill>
                  <a:schemeClr val="bg1"/>
                </a:solidFill>
                <a:latin typeface="Arial"/>
                <a:cs typeface="Arial"/>
              </a:rPr>
              <a:t> – 30</a:t>
            </a:r>
            <a:r>
              <a:rPr lang="en-GB" sz="1400" baseline="30000" dirty="0">
                <a:solidFill>
                  <a:schemeClr val="bg1"/>
                </a:solidFill>
                <a:latin typeface="Arial"/>
                <a:cs typeface="Arial"/>
              </a:rPr>
              <a:t>th</a:t>
            </a:r>
            <a:r>
              <a:rPr lang="en-GB" sz="1400" dirty="0">
                <a:solidFill>
                  <a:schemeClr val="bg1"/>
                </a:solidFill>
                <a:latin typeface="Arial"/>
                <a:cs typeface="Arial"/>
              </a:rPr>
              <a:t> June 2024. ONS uses a mixed methodology, both online and telephone interviews. Please note that some Greater Manchester questions in this section have had their wording or answers options adjusted to reflect changes to the ONS’ Opinions and Lifestyle Survey, and so comparisons with Greater Manchester survey 3 and 4 findings may therefore not always be possible. </a:t>
            </a:r>
            <a:endParaRPr lang="en-GB" sz="1400" dirty="0">
              <a:solidFill>
                <a:schemeClr val="bg1"/>
              </a:solidFill>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endParaRPr lang="en-GB" sz="1400" dirty="0">
              <a:solidFill>
                <a:schemeClr val="bg1"/>
              </a:solidFill>
              <a:cs typeface="Calibri" panose="020F0502020204030204"/>
            </a:endParaRPr>
          </a:p>
        </p:txBody>
      </p:sp>
    </p:spTree>
    <p:custDataLst>
      <p:tags r:id="rId1"/>
    </p:custDataLst>
    <p:extLst>
      <p:ext uri="{BB962C8B-B14F-4D97-AF65-F5344CB8AC3E}">
        <p14:creationId xmlns:p14="http://schemas.microsoft.com/office/powerpoint/2010/main" val="36226359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3">
            <a:extLst>
              <a:ext uri="{FF2B5EF4-FFF2-40B4-BE49-F238E27FC236}">
                <a16:creationId xmlns:a16="http://schemas.microsoft.com/office/drawing/2014/main" id="{B8C16415-0FC5-44DD-92D2-B3F7153D4D3F}"/>
              </a:ext>
            </a:extLst>
          </p:cNvPr>
          <p:cNvSpPr txBox="1">
            <a:spLocks noGrp="1"/>
          </p:cNvSpPr>
          <p:nvPr>
            <p:ph type="title" idx="4294967295"/>
          </p:nvPr>
        </p:nvSpPr>
        <p:spPr>
          <a:xfrm>
            <a:off x="421336" y="184507"/>
            <a:ext cx="11288063"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rgbClr val="5C5B5A"/>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1800" b="1" i="0" u="none" strike="noStrike" kern="1200" cap="none" spc="0" normalizeH="0" baseline="0" noProof="0" dirty="0">
                <a:ln>
                  <a:noFill/>
                </a:ln>
                <a:solidFill>
                  <a:srgbClr val="5C5B5A"/>
                </a:solidFill>
                <a:effectLst/>
                <a:uLnTx/>
                <a:uFillTx/>
                <a:latin typeface="Arial"/>
                <a:ea typeface="+mn-ea"/>
                <a:cs typeface="+mn-cs"/>
              </a:rPr>
              <a:t>Methodology</a:t>
            </a:r>
          </a:p>
        </p:txBody>
      </p:sp>
      <p:sp>
        <p:nvSpPr>
          <p:cNvPr id="4" name="Text Placeholder 2">
            <a:extLst>
              <a:ext uri="{FF2B5EF4-FFF2-40B4-BE49-F238E27FC236}">
                <a16:creationId xmlns:a16="http://schemas.microsoft.com/office/drawing/2014/main" id="{2F8BFAD0-D6BB-75B4-5B90-46A39CE55BD7}"/>
              </a:ext>
            </a:extLst>
          </p:cNvPr>
          <p:cNvSpPr txBox="1">
            <a:spLocks/>
          </p:cNvSpPr>
          <p:nvPr/>
        </p:nvSpPr>
        <p:spPr>
          <a:xfrm>
            <a:off x="483088" y="712752"/>
            <a:ext cx="10547928" cy="5356789"/>
          </a:xfrm>
          <a:prstGeom prst="rect">
            <a:avLst/>
          </a:prstGeom>
          <a:ln>
            <a:noFill/>
          </a:ln>
        </p:spPr>
        <p:txBody>
          <a:bodyPr lIns="45720" tIns="45720" rIns="45720" bIns="45720" anchor="t">
            <a:noAutofit/>
          </a:bodyPr>
          <a:lstStyle>
            <a:lvl1pPr marL="228600" indent="-228600" algn="l" defTabSz="914400" rtl="0" eaLnBrk="1" latinLnBrk="0" hangingPunct="1">
              <a:lnSpc>
                <a:spcPct val="90000"/>
              </a:lnSpc>
              <a:spcBef>
                <a:spcPts val="1000"/>
              </a:spcBef>
              <a:buFont typeface="Arial"/>
              <a:buChar char="•"/>
              <a:defRPr sz="3600" kern="1200">
                <a:solidFill>
                  <a:srgbClr val="5C5B5A"/>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rgbClr val="5C5B5A"/>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00000"/>
              </a:lnSpc>
              <a:spcBef>
                <a:spcPts val="0"/>
              </a:spcBef>
              <a:spcAft>
                <a:spcPts val="800"/>
              </a:spcAft>
              <a:defRPr/>
            </a:pPr>
            <a:r>
              <a:rPr kumimoji="0" lang="en-GB" sz="1400" b="0" i="0" u="none" strike="noStrike" kern="1200" cap="none" spc="0" normalizeH="0" baseline="0" noProof="0" dirty="0">
                <a:ln>
                  <a:noFill/>
                </a:ln>
                <a:solidFill>
                  <a:srgbClr val="5C5B5A"/>
                </a:solidFill>
                <a:effectLst/>
                <a:uLnTx/>
                <a:uFillTx/>
                <a:latin typeface="Arial" panose="020B0604020202020204"/>
                <a:ea typeface="+mn-ea"/>
                <a:cs typeface="+mn-cs"/>
              </a:rPr>
              <a:t>Between February 2022 and July</a:t>
            </a:r>
            <a:r>
              <a:rPr lang="en-GB" sz="1400" dirty="0">
                <a:latin typeface="Arial" panose="020B0604020202020204"/>
              </a:rPr>
              <a:t> 2024</a:t>
            </a:r>
            <a:r>
              <a:rPr kumimoji="0" lang="en-GB" sz="1400" b="0" i="0" u="none" strike="noStrike" kern="1200" cap="none" spc="0" normalizeH="0" baseline="0" noProof="0" dirty="0">
                <a:ln>
                  <a:noFill/>
                </a:ln>
                <a:solidFill>
                  <a:srgbClr val="5C5B5A"/>
                </a:solidFill>
                <a:effectLst/>
                <a:uLnTx/>
                <a:uFillTx/>
                <a:latin typeface="Arial" panose="020B0604020202020204"/>
                <a:ea typeface="+mn-ea"/>
                <a:cs typeface="+mn-cs"/>
              </a:rPr>
              <a:t>, BMG Research has undertaken </a:t>
            </a:r>
            <a:r>
              <a:rPr lang="en-GB" sz="1400" dirty="0">
                <a:latin typeface="Arial" panose="020B0604020202020204"/>
              </a:rPr>
              <a:t>thirteen surveys</a:t>
            </a:r>
            <a:r>
              <a:rPr kumimoji="0" lang="en-GB" sz="1400" b="0" i="0" u="none" strike="noStrike" kern="1200" cap="none" spc="0" normalizeH="0" baseline="0" noProof="0" dirty="0">
                <a:ln>
                  <a:noFill/>
                </a:ln>
                <a:solidFill>
                  <a:srgbClr val="5C5B5A"/>
                </a:solidFill>
                <a:effectLst/>
                <a:uLnTx/>
                <a:uFillTx/>
                <a:latin typeface="Arial" panose="020B0604020202020204"/>
                <a:ea typeface="+mn-ea"/>
                <a:cs typeface="+mn-cs"/>
              </a:rPr>
              <a:t>, each comprising circa 1,500 residents from across Greater Manchester.</a:t>
            </a:r>
            <a:r>
              <a:rPr lang="en-GB" sz="1400" dirty="0">
                <a:latin typeface="Arial" panose="020B0604020202020204"/>
              </a:rPr>
              <a:t> </a:t>
            </a:r>
            <a:endParaRPr lang="en-GB" sz="1400" b="0" i="0" u="none" strike="noStrike" kern="1200" cap="none" spc="0" normalizeH="0" baseline="0" noProof="0" dirty="0">
              <a:ln>
                <a:noFill/>
              </a:ln>
              <a:solidFill>
                <a:srgbClr val="5C5B5A"/>
              </a:solidFill>
              <a:effectLst/>
              <a:uLnTx/>
              <a:uFillTx/>
              <a:latin typeface="Arial" panose="020B0604020202020204"/>
              <a:cs typeface="Arial" panose="020B0604020202020204"/>
            </a:endParaRPr>
          </a:p>
          <a:p>
            <a:pPr>
              <a:lnSpc>
                <a:spcPct val="100000"/>
              </a:lnSpc>
              <a:spcBef>
                <a:spcPts val="0"/>
              </a:spcBef>
              <a:spcAft>
                <a:spcPts val="800"/>
              </a:spcAft>
              <a:defRPr/>
            </a:pPr>
            <a:r>
              <a:rPr kumimoji="0" lang="en-GB" sz="1400" b="0" i="0" u="none" strike="noStrike" kern="1200" cap="none" spc="0" normalizeH="0" baseline="0" noProof="0" dirty="0">
                <a:ln>
                  <a:noFill/>
                </a:ln>
                <a:solidFill>
                  <a:srgbClr val="5C5B5A"/>
                </a:solidFill>
                <a:effectLst/>
                <a:uLnTx/>
                <a:uFillTx/>
                <a:latin typeface="Arial" panose="020B0604020202020204"/>
                <a:ea typeface="+mn-ea"/>
                <a:cs typeface="+mn-cs"/>
              </a:rPr>
              <a:t>In </a:t>
            </a:r>
            <a:r>
              <a:rPr lang="en-GB" sz="1400" dirty="0">
                <a:latin typeface="Arial" panose="020B0604020202020204"/>
              </a:rPr>
              <a:t>surveys 1 to 11</a:t>
            </a:r>
            <a:r>
              <a:rPr kumimoji="0" lang="en-GB" sz="1400" b="0" i="0" u="none" strike="noStrike" kern="1200" cap="none" spc="0" normalizeH="0" baseline="0" noProof="0" dirty="0">
                <a:ln>
                  <a:noFill/>
                </a:ln>
                <a:solidFill>
                  <a:srgbClr val="5C5B5A"/>
                </a:solidFill>
                <a:effectLst/>
                <a:uLnTx/>
                <a:uFillTx/>
                <a:latin typeface="Arial" panose="020B0604020202020204"/>
                <a:ea typeface="+mn-ea"/>
                <a:cs typeface="+mn-cs"/>
              </a:rPr>
              <a:t> the sample was comprised of approximately 750 online panel respondents, </a:t>
            </a:r>
            <a:r>
              <a:rPr lang="en-GB" sz="1400" dirty="0">
                <a:latin typeface="Arial" panose="020B0604020202020204"/>
              </a:rPr>
              <a:t>250 telephone respondents, and 500 online ‘river sampled’ respondents (those who responded to adverts, offers and invitations to take part in the surveys).</a:t>
            </a:r>
            <a:endParaRPr lang="en-GB" sz="1400" dirty="0">
              <a:latin typeface="Arial" panose="020B0604020202020204"/>
              <a:cs typeface="Arial"/>
            </a:endParaRPr>
          </a:p>
          <a:p>
            <a:pPr>
              <a:lnSpc>
                <a:spcPct val="100000"/>
              </a:lnSpc>
              <a:spcBef>
                <a:spcPts val="0"/>
              </a:spcBef>
              <a:spcAft>
                <a:spcPts val="800"/>
              </a:spcAft>
              <a:defRPr/>
            </a:pPr>
            <a:r>
              <a:rPr lang="en-GB" sz="1400" b="1" dirty="0">
                <a:solidFill>
                  <a:srgbClr val="009690"/>
                </a:solidFill>
                <a:latin typeface="Arial" panose="020B0604020202020204"/>
              </a:rPr>
              <a:t>From </a:t>
            </a:r>
            <a:r>
              <a:rPr kumimoji="0" lang="en-GB" sz="1400" b="1" i="0" u="none" strike="noStrike" kern="1200" cap="none" spc="0" normalizeH="0" baseline="0" noProof="0" dirty="0">
                <a:ln>
                  <a:noFill/>
                </a:ln>
                <a:solidFill>
                  <a:srgbClr val="009690"/>
                </a:solidFill>
                <a:effectLst/>
                <a:uLnTx/>
                <a:uFillTx/>
                <a:latin typeface="Arial" panose="020B0604020202020204"/>
                <a:ea typeface="+mn-ea"/>
                <a:cs typeface="+mn-cs"/>
              </a:rPr>
              <a:t>survey 12 (May 2024) onwards the methodology was revised</a:t>
            </a:r>
            <a:r>
              <a:rPr kumimoji="0" lang="en-GB" sz="1400" i="0" u="none" strike="noStrike" kern="1200" cap="none" spc="0" normalizeH="0" baseline="0" noProof="0" dirty="0">
                <a:ln>
                  <a:noFill/>
                </a:ln>
                <a:effectLst/>
                <a:uLnTx/>
                <a:uFillTx/>
                <a:latin typeface="Arial" panose="020B0604020202020204"/>
                <a:ea typeface="+mn-ea"/>
                <a:cs typeface="+mn-cs"/>
              </a:rPr>
              <a:t>, to </a:t>
            </a:r>
            <a:r>
              <a:rPr kumimoji="0" lang="en-GB" sz="1400" b="0" i="0" u="none" strike="noStrike" kern="1200" cap="none" spc="0" normalizeH="0" baseline="0" noProof="0" dirty="0">
                <a:ln>
                  <a:noFill/>
                </a:ln>
                <a:solidFill>
                  <a:srgbClr val="5C5B5A"/>
                </a:solidFill>
                <a:effectLst/>
                <a:uLnTx/>
                <a:uFillTx/>
                <a:latin typeface="Arial" panose="020B0604020202020204"/>
                <a:ea typeface="+mn-ea"/>
                <a:cs typeface="+mn-cs"/>
              </a:rPr>
              <a:t>now include around:</a:t>
            </a:r>
            <a:r>
              <a:rPr lang="en-GB" sz="1400" dirty="0">
                <a:latin typeface="Arial" panose="020B0604020202020204"/>
              </a:rPr>
              <a:t> </a:t>
            </a:r>
            <a:endParaRPr lang="en-GB" sz="1400" b="0" i="0" u="none" strike="noStrike" kern="1200" cap="none" spc="0" normalizeH="0" baseline="0" noProof="0" dirty="0">
              <a:ln>
                <a:noFill/>
              </a:ln>
              <a:solidFill>
                <a:srgbClr val="5C5B5A"/>
              </a:solidFill>
              <a:effectLst/>
              <a:uLnTx/>
              <a:uFillTx/>
              <a:latin typeface="Arial" panose="020B0604020202020204"/>
              <a:cs typeface="Arial"/>
            </a:endParaRPr>
          </a:p>
          <a:p>
            <a:pPr lvl="1">
              <a:lnSpc>
                <a:spcPct val="100000"/>
              </a:lnSpc>
              <a:spcBef>
                <a:spcPts val="0"/>
              </a:spcBef>
              <a:spcAft>
                <a:spcPts val="800"/>
              </a:spcAft>
              <a:defRPr/>
            </a:pPr>
            <a:r>
              <a:rPr lang="en-GB" sz="1400" dirty="0">
                <a:latin typeface="Arial" panose="020B0604020202020204"/>
                <a:cs typeface="Arial"/>
              </a:rPr>
              <a:t>750 online panel respondents</a:t>
            </a:r>
          </a:p>
          <a:p>
            <a:pPr lvl="1">
              <a:lnSpc>
                <a:spcPct val="100000"/>
              </a:lnSpc>
              <a:spcBef>
                <a:spcPts val="0"/>
              </a:spcBef>
              <a:spcAft>
                <a:spcPts val="800"/>
              </a:spcAft>
              <a:defRPr/>
            </a:pPr>
            <a:r>
              <a:rPr lang="en-GB" sz="1400" dirty="0">
                <a:latin typeface="Arial" panose="020B0604020202020204"/>
                <a:cs typeface="Arial"/>
              </a:rPr>
              <a:t>500 online rapid respondents (see </a:t>
            </a:r>
            <a:r>
              <a:rPr lang="en-GB" sz="1400" dirty="0">
                <a:latin typeface="Arial" panose="020B0604020202020204"/>
                <a:cs typeface="Arial"/>
                <a:hlinkClick r:id="rId4" action="ppaction://hlinksldjump"/>
              </a:rPr>
              <a:t>Appendix</a:t>
            </a:r>
            <a:r>
              <a:rPr lang="en-GB" sz="1400" dirty="0">
                <a:latin typeface="Arial" panose="020B0604020202020204"/>
                <a:cs typeface="Arial"/>
              </a:rPr>
              <a:t> for more details), and </a:t>
            </a:r>
          </a:p>
          <a:p>
            <a:pPr lvl="1">
              <a:lnSpc>
                <a:spcPct val="100000"/>
              </a:lnSpc>
              <a:spcBef>
                <a:spcPts val="0"/>
              </a:spcBef>
              <a:spcAft>
                <a:spcPts val="800"/>
              </a:spcAft>
              <a:defRPr/>
            </a:pPr>
            <a:r>
              <a:rPr lang="en-GB" sz="1400" dirty="0">
                <a:latin typeface="Arial" panose="020B0604020202020204"/>
                <a:cs typeface="Arial"/>
              </a:rPr>
              <a:t>250 face-to-face respondents</a:t>
            </a:r>
            <a:endParaRPr lang="en-GB" sz="1400" dirty="0">
              <a:latin typeface="Arial"/>
              <a:ea typeface="Calibri" panose="020F0502020204030204"/>
              <a:cs typeface="Arial"/>
            </a:endParaRPr>
          </a:p>
          <a:p>
            <a:pPr>
              <a:lnSpc>
                <a:spcPct val="100000"/>
              </a:lnSpc>
              <a:spcBef>
                <a:spcPts val="0"/>
              </a:spcBef>
              <a:spcAft>
                <a:spcPts val="800"/>
              </a:spcAft>
              <a:defRPr/>
            </a:pPr>
            <a:r>
              <a:rPr kumimoji="0" lang="en-GB" sz="1400" b="0" i="0" u="none" strike="noStrike" kern="1200" cap="none" spc="0" normalizeH="0" baseline="0" noProof="0" dirty="0">
                <a:ln>
                  <a:noFill/>
                </a:ln>
                <a:solidFill>
                  <a:srgbClr val="5C5B5A"/>
                </a:solidFill>
                <a:effectLst/>
                <a:uLnTx/>
                <a:uFillTx/>
                <a:latin typeface="Arial" panose="020B0604020202020204"/>
                <a:ea typeface="+mn-ea"/>
                <a:cs typeface="+mn-cs"/>
              </a:rPr>
              <a:t>This mix of online and face-to-face surveying was agreed so that </a:t>
            </a:r>
            <a:r>
              <a:rPr lang="en-GB" sz="1400" dirty="0">
                <a:latin typeface="Arial" panose="020B0604020202020204"/>
              </a:rPr>
              <a:t>the most representative</a:t>
            </a:r>
            <a:r>
              <a:rPr kumimoji="0" lang="en-GB" sz="1400" b="0" i="0" u="none" strike="noStrike" kern="1200" cap="none" spc="0" normalizeH="0" baseline="0" noProof="0" dirty="0">
                <a:ln>
                  <a:noFill/>
                </a:ln>
                <a:solidFill>
                  <a:srgbClr val="5C5B5A"/>
                </a:solidFill>
                <a:effectLst/>
                <a:uLnTx/>
                <a:uFillTx/>
                <a:latin typeface="Arial" panose="020B0604020202020204"/>
                <a:ea typeface="+mn-ea"/>
                <a:cs typeface="+mn-cs"/>
              </a:rPr>
              <a:t> and robust sample of Greater Manchester residents </a:t>
            </a:r>
            <a:r>
              <a:rPr lang="en-GB" sz="1400" dirty="0">
                <a:latin typeface="Arial" panose="020B0604020202020204"/>
              </a:rPr>
              <a:t>can be</a:t>
            </a:r>
            <a:r>
              <a:rPr kumimoji="0" lang="en-GB" sz="1400" b="0" i="0" u="none" strike="noStrike" kern="1200" cap="none" spc="0" normalizeH="0" baseline="0" noProof="0" dirty="0">
                <a:ln>
                  <a:noFill/>
                </a:ln>
                <a:solidFill>
                  <a:srgbClr val="5C5B5A"/>
                </a:solidFill>
                <a:effectLst/>
                <a:uLnTx/>
                <a:uFillTx/>
                <a:latin typeface="Arial" panose="020B0604020202020204"/>
                <a:ea typeface="+mn-ea"/>
                <a:cs typeface="+mn-cs"/>
              </a:rPr>
              <a:t> regularly sourced within available time and budget.</a:t>
            </a:r>
            <a:r>
              <a:rPr lang="en-GB" sz="1400" dirty="0">
                <a:latin typeface="Arial" panose="020B0604020202020204"/>
              </a:rPr>
              <a:t> </a:t>
            </a:r>
            <a:r>
              <a:rPr lang="en-GB" sz="1400" b="1" dirty="0">
                <a:solidFill>
                  <a:srgbClr val="009690"/>
                </a:solidFill>
                <a:latin typeface="Arial" panose="020B0604020202020204"/>
              </a:rPr>
              <a:t>One of the main reasons the</a:t>
            </a:r>
            <a:r>
              <a:rPr kumimoji="0" lang="en-GB" sz="1400" b="1" i="0" u="none" strike="noStrike" kern="1200" cap="none" spc="0" normalizeH="0" baseline="0" noProof="0" dirty="0">
                <a:ln>
                  <a:noFill/>
                </a:ln>
                <a:solidFill>
                  <a:srgbClr val="009690"/>
                </a:solidFill>
                <a:effectLst/>
                <a:uLnTx/>
                <a:uFillTx/>
                <a:latin typeface="Arial" panose="020B0604020202020204"/>
                <a:ea typeface="+mn-ea"/>
                <a:cs typeface="+mn-cs"/>
              </a:rPr>
              <a:t> face-to-face element </a:t>
            </a:r>
            <a:r>
              <a:rPr lang="en-GB" sz="1400" b="1" dirty="0">
                <a:solidFill>
                  <a:srgbClr val="009690"/>
                </a:solidFill>
                <a:latin typeface="Arial" panose="020B0604020202020204"/>
              </a:rPr>
              <a:t>is included</a:t>
            </a:r>
            <a:r>
              <a:rPr kumimoji="0" lang="en-GB" sz="1400" b="1" i="0" u="none" strike="noStrike" kern="1200" cap="none" spc="0" normalizeH="0" baseline="0" noProof="0" dirty="0">
                <a:ln>
                  <a:noFill/>
                </a:ln>
                <a:solidFill>
                  <a:srgbClr val="009690"/>
                </a:solidFill>
                <a:effectLst/>
                <a:uLnTx/>
                <a:uFillTx/>
                <a:latin typeface="Arial" panose="020B0604020202020204"/>
                <a:ea typeface="+mn-ea"/>
                <a:cs typeface="+mn-cs"/>
              </a:rPr>
              <a:t> </a:t>
            </a:r>
            <a:r>
              <a:rPr lang="en-GB" sz="1400" b="1" dirty="0">
                <a:solidFill>
                  <a:srgbClr val="009690"/>
                </a:solidFill>
                <a:latin typeface="Arial" panose="020B0604020202020204"/>
              </a:rPr>
              <a:t>is so</a:t>
            </a:r>
            <a:r>
              <a:rPr kumimoji="0" lang="en-GB" sz="1400" b="1" i="0" u="none" strike="noStrike" kern="1200" cap="none" spc="0" normalizeH="0" baseline="0" noProof="0" dirty="0">
                <a:ln>
                  <a:noFill/>
                </a:ln>
                <a:solidFill>
                  <a:srgbClr val="009690"/>
                </a:solidFill>
                <a:effectLst/>
                <a:uLnTx/>
                <a:uFillTx/>
                <a:latin typeface="Arial" panose="020B0604020202020204"/>
                <a:ea typeface="+mn-ea"/>
                <a:cs typeface="+mn-cs"/>
              </a:rPr>
              <a:t> that those without internet access </a:t>
            </a:r>
            <a:r>
              <a:rPr lang="en-GB" sz="1400" b="1" dirty="0">
                <a:solidFill>
                  <a:srgbClr val="009690"/>
                </a:solidFill>
                <a:latin typeface="Arial" panose="020B0604020202020204"/>
              </a:rPr>
              <a:t>can take</a:t>
            </a:r>
            <a:r>
              <a:rPr kumimoji="0" lang="en-GB" sz="1400" b="1" i="0" u="none" strike="noStrike" kern="1200" cap="none" spc="0" normalizeH="0" baseline="0" noProof="0" dirty="0">
                <a:ln>
                  <a:noFill/>
                </a:ln>
                <a:solidFill>
                  <a:srgbClr val="009690"/>
                </a:solidFill>
                <a:effectLst/>
                <a:uLnTx/>
                <a:uFillTx/>
                <a:latin typeface="Arial" panose="020B0604020202020204"/>
                <a:ea typeface="+mn-ea"/>
                <a:cs typeface="+mn-cs"/>
              </a:rPr>
              <a:t> part in the survey. It </a:t>
            </a:r>
            <a:r>
              <a:rPr lang="en-GB" sz="1400" b="1" dirty="0">
                <a:solidFill>
                  <a:srgbClr val="009690"/>
                </a:solidFill>
                <a:latin typeface="Arial" panose="020B0604020202020204"/>
              </a:rPr>
              <a:t>has replaced</a:t>
            </a:r>
            <a:r>
              <a:rPr kumimoji="0" lang="en-GB" sz="1400" b="1" i="0" u="none" strike="noStrike" kern="1200" cap="none" spc="0" normalizeH="0" baseline="0" noProof="0" dirty="0">
                <a:ln>
                  <a:noFill/>
                </a:ln>
                <a:solidFill>
                  <a:srgbClr val="009690"/>
                </a:solidFill>
                <a:effectLst/>
                <a:uLnTx/>
                <a:uFillTx/>
                <a:latin typeface="Arial" panose="020B0604020202020204"/>
                <a:ea typeface="+mn-ea"/>
                <a:cs typeface="+mn-cs"/>
              </a:rPr>
              <a:t> the previous telephone approach because analysis</a:t>
            </a:r>
            <a:r>
              <a:rPr lang="en-GB" sz="1400" b="1" dirty="0">
                <a:solidFill>
                  <a:srgbClr val="009690"/>
                </a:solidFill>
                <a:latin typeface="Arial" panose="020B0604020202020204"/>
              </a:rPr>
              <a:t> suggests those</a:t>
            </a:r>
            <a:r>
              <a:rPr kumimoji="0" lang="en-GB" sz="1400" b="1" i="0" u="none" strike="noStrike" kern="1200" cap="none" spc="0" normalizeH="0" baseline="0" noProof="0" dirty="0">
                <a:ln>
                  <a:noFill/>
                </a:ln>
                <a:solidFill>
                  <a:srgbClr val="009690"/>
                </a:solidFill>
                <a:effectLst/>
                <a:uLnTx/>
                <a:uFillTx/>
                <a:latin typeface="Arial" panose="020B0604020202020204"/>
                <a:ea typeface="+mn-ea"/>
                <a:cs typeface="+mn-cs"/>
              </a:rPr>
              <a:t> who are truly digitally excluded are less likely to be able to take part by phone</a:t>
            </a:r>
            <a:r>
              <a:rPr lang="en-GB" sz="1400" b="1" dirty="0">
                <a:solidFill>
                  <a:srgbClr val="009690"/>
                </a:solidFill>
                <a:latin typeface="Arial" panose="020B0604020202020204"/>
              </a:rPr>
              <a:t>.* </a:t>
            </a:r>
            <a:endParaRPr lang="en-GB" sz="1400" dirty="0">
              <a:solidFill>
                <a:srgbClr val="009690"/>
              </a:solidFill>
              <a:latin typeface="Arial" panose="020B0604020202020204"/>
              <a:cs typeface="Arial" panose="020B0604020202020204"/>
            </a:endParaRPr>
          </a:p>
          <a:p>
            <a:pPr>
              <a:lnSpc>
                <a:spcPct val="100000"/>
              </a:lnSpc>
              <a:spcBef>
                <a:spcPts val="0"/>
              </a:spcBef>
              <a:spcAft>
                <a:spcPts val="800"/>
              </a:spcAft>
              <a:defRPr/>
            </a:pPr>
            <a:r>
              <a:rPr lang="en-GB" sz="1400" dirty="0">
                <a:latin typeface="Arial" panose="020B0604020202020204"/>
                <a:cs typeface="Arial" panose="020B0604020202020204"/>
              </a:rPr>
              <a:t>This new methodology will remain consistent for the duration of 2024/25. See </a:t>
            </a:r>
            <a:r>
              <a:rPr lang="en-GB" sz="1400" dirty="0">
                <a:latin typeface="Arial" panose="020B0604020202020204"/>
                <a:cs typeface="Arial" panose="020B0604020202020204"/>
                <a:hlinkClick r:id="rId4" action="ppaction://hlinksldjump"/>
              </a:rPr>
              <a:t>Appendix</a:t>
            </a:r>
            <a:r>
              <a:rPr lang="en-GB" sz="1400" dirty="0">
                <a:latin typeface="Arial" panose="020B0604020202020204"/>
                <a:cs typeface="Arial" panose="020B0604020202020204"/>
              </a:rPr>
              <a:t> for more details.</a:t>
            </a:r>
            <a:endParaRPr lang="en-GB" sz="1400" dirty="0">
              <a:solidFill>
                <a:srgbClr val="000000"/>
              </a:solidFill>
              <a:latin typeface="Arial" panose="020B0604020202020204"/>
              <a:cs typeface="Arial"/>
            </a:endParaRPr>
          </a:p>
          <a:p>
            <a:pPr marL="228600" marR="0" lvl="0" indent="-228600" algn="l" defTabSz="914400">
              <a:lnSpc>
                <a:spcPct val="100000"/>
              </a:lnSpc>
              <a:spcBef>
                <a:spcPts val="0"/>
              </a:spcBef>
              <a:spcAft>
                <a:spcPts val="800"/>
              </a:spcAft>
              <a:buClrTx/>
              <a:buSzTx/>
              <a:buFont typeface="Arial"/>
              <a:buChar char="•"/>
              <a:tabLst/>
              <a:defRPr/>
            </a:pPr>
            <a:r>
              <a:rPr kumimoji="0" lang="en-GB" sz="1400" b="0" i="0" u="none" strike="noStrike" kern="1200" cap="none" spc="0" normalizeH="0" baseline="0" noProof="0" dirty="0">
                <a:ln>
                  <a:noFill/>
                </a:ln>
                <a:solidFill>
                  <a:srgbClr val="5C5B5A"/>
                </a:solidFill>
                <a:effectLst/>
                <a:uLnTx/>
                <a:uFillTx/>
                <a:latin typeface="Arial" panose="020B0604020202020204"/>
                <a:ea typeface="+mn-ea"/>
                <a:cs typeface="+mn-cs"/>
              </a:rPr>
              <a:t>Each survey is designed to take </a:t>
            </a:r>
            <a:r>
              <a:rPr kumimoji="0" lang="en-GB" sz="1400" b="1" i="0" u="none" strike="noStrike" kern="1200" cap="none" spc="0" normalizeH="0" baseline="0" noProof="0" dirty="0">
                <a:ln>
                  <a:noFill/>
                </a:ln>
                <a:solidFill>
                  <a:srgbClr val="009690"/>
                </a:solidFill>
                <a:effectLst/>
                <a:uLnTx/>
                <a:uFillTx/>
                <a:latin typeface="Arial" panose="020B0604020202020204"/>
                <a:ea typeface="+mn-ea"/>
                <a:cs typeface="+mn-cs"/>
              </a:rPr>
              <a:t>15 minutes</a:t>
            </a:r>
            <a:r>
              <a:rPr kumimoji="0" lang="en-GB" sz="1400" b="0" i="0" u="none" strike="noStrike" kern="1200" cap="none" spc="0" normalizeH="0" baseline="0" noProof="0" dirty="0">
                <a:ln>
                  <a:noFill/>
                </a:ln>
                <a:solidFill>
                  <a:srgbClr val="5C5B5A"/>
                </a:solidFill>
                <a:effectLst/>
                <a:uLnTx/>
                <a:uFillTx/>
                <a:latin typeface="Arial" panose="020B0604020202020204"/>
                <a:ea typeface="+mn-ea"/>
                <a:cs typeface="+mn-cs"/>
              </a:rPr>
              <a:t> on average for respondents to complete; however, due to the emotive nature of some topics covered, face-to-face interviews tend to take longer than this.</a:t>
            </a:r>
            <a:endParaRPr lang="en-GB" sz="1400" b="0" i="0" u="none" strike="noStrike" kern="1200" cap="none" spc="0" normalizeH="0" baseline="0" noProof="0" dirty="0">
              <a:ln>
                <a:noFill/>
              </a:ln>
              <a:solidFill>
                <a:srgbClr val="5C5B5A"/>
              </a:solidFill>
              <a:effectLst/>
              <a:uLnTx/>
              <a:uFillTx/>
              <a:latin typeface="Arial" panose="020B0604020202020204"/>
              <a:cs typeface="Arial"/>
            </a:endParaRPr>
          </a:p>
          <a:p>
            <a:pPr>
              <a:lnSpc>
                <a:spcPct val="100000"/>
              </a:lnSpc>
              <a:spcBef>
                <a:spcPts val="0"/>
              </a:spcBef>
              <a:spcAft>
                <a:spcPts val="800"/>
              </a:spcAft>
              <a:defRPr/>
            </a:pPr>
            <a:r>
              <a:rPr kumimoji="0" lang="en-GB" sz="1400" b="1" i="0" u="none" strike="noStrike" kern="1200" cap="none" spc="0" normalizeH="0" baseline="0" noProof="0" dirty="0">
                <a:ln>
                  <a:noFill/>
                </a:ln>
                <a:solidFill>
                  <a:srgbClr val="009690"/>
                </a:solidFill>
                <a:effectLst/>
                <a:uLnTx/>
                <a:uFillTx/>
                <a:latin typeface="Arial" panose="020B0604020202020204"/>
                <a:ea typeface="+mn-ea"/>
                <a:cs typeface="+mn-cs"/>
              </a:rPr>
              <a:t>Quotas</a:t>
            </a:r>
            <a:r>
              <a:rPr kumimoji="0" lang="en-GB" sz="1400" b="1" i="0" u="none" strike="noStrike" kern="1200" cap="none" spc="0" normalizeH="0" baseline="0" noProof="0" dirty="0">
                <a:ln>
                  <a:noFill/>
                </a:ln>
                <a:solidFill>
                  <a:srgbClr val="5C5B5A"/>
                </a:solidFill>
                <a:effectLst/>
                <a:uLnTx/>
                <a:uFillTx/>
                <a:latin typeface="Arial" panose="020B0604020202020204"/>
                <a:ea typeface="+mn-ea"/>
                <a:cs typeface="+mn-cs"/>
              </a:rPr>
              <a:t> </a:t>
            </a:r>
            <a:r>
              <a:rPr kumimoji="0" lang="en-GB" sz="1400" b="0" i="0" u="none" strike="noStrike" kern="1200" cap="none" spc="0" normalizeH="0" baseline="0" noProof="0" dirty="0">
                <a:ln>
                  <a:noFill/>
                </a:ln>
                <a:solidFill>
                  <a:srgbClr val="5C5B5A"/>
                </a:solidFill>
                <a:effectLst/>
                <a:uLnTx/>
                <a:uFillTx/>
                <a:latin typeface="Arial" panose="020B0604020202020204"/>
                <a:ea typeface="+mn-ea"/>
                <a:cs typeface="+mn-cs"/>
              </a:rPr>
              <a:t>are set to ensure the sample broadly reflects the profile of Greater Manchester’s population by gender, age, ethnicity and disability, with further consideration </a:t>
            </a:r>
            <a:r>
              <a:rPr lang="en-GB" sz="1400" dirty="0">
                <a:latin typeface="Arial" panose="020B0604020202020204"/>
              </a:rPr>
              <a:t>of wider </a:t>
            </a:r>
            <a:r>
              <a:rPr kumimoji="0" lang="en-GB" sz="1400" b="0" i="0" u="none" strike="noStrike" kern="1200" cap="none" spc="0" normalizeH="0" baseline="0" noProof="0" dirty="0">
                <a:ln>
                  <a:noFill/>
                </a:ln>
                <a:solidFill>
                  <a:srgbClr val="5C5B5A"/>
                </a:solidFill>
                <a:effectLst/>
                <a:uLnTx/>
                <a:uFillTx/>
                <a:latin typeface="Arial" panose="020B0604020202020204"/>
                <a:ea typeface="+mn-ea"/>
                <a:cs typeface="+mn-cs"/>
              </a:rPr>
              <a:t>protected and key characteristics.</a:t>
            </a:r>
            <a:r>
              <a:rPr lang="en-GB" sz="1400" dirty="0">
                <a:latin typeface="Arial" panose="020B0604020202020204"/>
              </a:rPr>
              <a:t> </a:t>
            </a:r>
            <a:endParaRPr lang="en-GB" sz="1400" b="0" i="0" u="none" strike="noStrike" kern="1200" cap="none" spc="0" normalizeH="0" baseline="0" noProof="0" dirty="0">
              <a:ln>
                <a:noFill/>
              </a:ln>
              <a:solidFill>
                <a:srgbClr val="5C5B5A"/>
              </a:solidFill>
              <a:effectLst/>
              <a:uLnTx/>
              <a:uFillTx/>
              <a:latin typeface="Arial" panose="020B0604020202020204"/>
              <a:cs typeface="Arial"/>
            </a:endParaRPr>
          </a:p>
          <a:p>
            <a:pPr>
              <a:lnSpc>
                <a:spcPct val="100000"/>
              </a:lnSpc>
              <a:spcBef>
                <a:spcPts val="0"/>
              </a:spcBef>
              <a:spcAft>
                <a:spcPts val="800"/>
              </a:spcAft>
              <a:defRPr/>
            </a:pPr>
            <a:r>
              <a:rPr kumimoji="0" lang="en-GB" sz="1400" b="1" i="0" u="none" strike="noStrike" kern="1200" cap="none" spc="0" normalizeH="0" baseline="0" noProof="0" dirty="0">
                <a:ln>
                  <a:noFill/>
                </a:ln>
                <a:solidFill>
                  <a:srgbClr val="009690"/>
                </a:solidFill>
                <a:effectLst/>
                <a:uLnTx/>
                <a:uFillTx/>
                <a:latin typeface="Arial" panose="020B0604020202020204"/>
                <a:ea typeface="+mn-ea"/>
                <a:cs typeface="+mn-cs"/>
              </a:rPr>
              <a:t>Weights </a:t>
            </a:r>
            <a:r>
              <a:rPr kumimoji="0" lang="en-GB" sz="1400" b="0" i="0" u="none" strike="noStrike" kern="1200" cap="none" spc="0" normalizeH="0" baseline="0" noProof="0" dirty="0">
                <a:ln>
                  <a:noFill/>
                </a:ln>
                <a:solidFill>
                  <a:srgbClr val="5C5B5A"/>
                </a:solidFill>
                <a:effectLst/>
                <a:uLnTx/>
                <a:uFillTx/>
                <a:latin typeface="Arial" panose="020B0604020202020204"/>
                <a:ea typeface="+mn-ea"/>
                <a:cs typeface="+mn-cs"/>
              </a:rPr>
              <a:t>have been applied to the data gathered to ensure the sample matches the population profile by age, gender, ethnicity</a:t>
            </a:r>
            <a:r>
              <a:rPr lang="en-GB" sz="1400" dirty="0">
                <a:latin typeface="Arial" panose="020B0604020202020204"/>
              </a:rPr>
              <a:t>, </a:t>
            </a:r>
            <a:r>
              <a:rPr kumimoji="0" lang="en-GB" sz="1400" b="0" i="0" u="none" strike="noStrike" kern="1200" cap="none" spc="0" normalizeH="0" baseline="0" noProof="0" dirty="0">
                <a:ln>
                  <a:noFill/>
                </a:ln>
                <a:solidFill>
                  <a:srgbClr val="5C5B5A"/>
                </a:solidFill>
                <a:effectLst/>
                <a:uLnTx/>
                <a:uFillTx/>
                <a:latin typeface="Arial" panose="020B0604020202020204"/>
                <a:ea typeface="+mn-ea"/>
                <a:cs typeface="+mn-cs"/>
              </a:rPr>
              <a:t>disability and locality, and to ensure consistency between individual surveys.</a:t>
            </a:r>
            <a:r>
              <a:rPr lang="en-GB" sz="1400" dirty="0">
                <a:latin typeface="Arial" panose="020B0604020202020204"/>
              </a:rPr>
              <a:t> </a:t>
            </a:r>
            <a:endParaRPr lang="en-GB" sz="1400" b="0" i="0" u="none" strike="noStrike" kern="1200" cap="none" spc="0" normalizeH="0" baseline="0" noProof="0" dirty="0">
              <a:ln>
                <a:noFill/>
              </a:ln>
              <a:solidFill>
                <a:srgbClr val="5C5B5A"/>
              </a:solidFill>
              <a:effectLst/>
              <a:uLnTx/>
              <a:uFillTx/>
              <a:latin typeface="Arial" panose="020B0604020202020204"/>
              <a:cs typeface="Arial"/>
            </a:endParaRPr>
          </a:p>
        </p:txBody>
      </p:sp>
      <p:sp>
        <p:nvSpPr>
          <p:cNvPr id="2" name="TextBox 1">
            <a:extLst>
              <a:ext uri="{FF2B5EF4-FFF2-40B4-BE49-F238E27FC236}">
                <a16:creationId xmlns:a16="http://schemas.microsoft.com/office/drawing/2014/main" id="{A50CE881-DD36-9307-B222-C05304157606}"/>
              </a:ext>
            </a:extLst>
          </p:cNvPr>
          <p:cNvSpPr txBox="1"/>
          <p:nvPr/>
        </p:nvSpPr>
        <p:spPr>
          <a:xfrm>
            <a:off x="548116" y="6269076"/>
            <a:ext cx="10996576" cy="4001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a:solidFill>
                  <a:srgbClr val="5C5B5A"/>
                </a:solidFill>
                <a:latin typeface="Arial"/>
                <a:cs typeface="Arial"/>
              </a:rPr>
              <a:t>*When reviewing digital inclusion findings in this report, readers should be aware that some modal impacts do exist between telephone and face-to-face approaches because of the way participants are recruited. See relevant section of this report for more details on the rationale for changes in methodology for 2024/25 waves of the survey.</a:t>
            </a:r>
          </a:p>
        </p:txBody>
      </p:sp>
      <p:sp>
        <p:nvSpPr>
          <p:cNvPr id="6" name="Slide Number Placeholder 4">
            <a:extLst>
              <a:ext uri="{FF2B5EF4-FFF2-40B4-BE49-F238E27FC236}">
                <a16:creationId xmlns:a16="http://schemas.microsoft.com/office/drawing/2014/main" id="{02F6667E-0ED3-42DD-8AED-A92F5D04128C}"/>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151191099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74A2B4-3C0F-81BD-2DD3-0ED0C9C0C01B}"/>
              </a:ext>
            </a:extLst>
          </p:cNvPr>
          <p:cNvSpPr>
            <a:spLocks noGrp="1"/>
          </p:cNvSpPr>
          <p:nvPr>
            <p:ph type="title"/>
          </p:nvPr>
        </p:nvSpPr>
        <p:spPr>
          <a:xfrm>
            <a:off x="586799" y="135398"/>
            <a:ext cx="10515600" cy="693150"/>
          </a:xfrm>
        </p:spPr>
        <p:txBody>
          <a:bodyPr/>
          <a:lstStyle/>
          <a:p>
            <a:r>
              <a:rPr lang="en-GB" dirty="0">
                <a:latin typeface="Arial"/>
                <a:cs typeface="Arial"/>
              </a:rPr>
              <a:t>Cost of living – key findings (1 of 2)</a:t>
            </a:r>
            <a:endParaRPr lang="en-GB" dirty="0">
              <a:solidFill>
                <a:srgbClr val="FF0000"/>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D5808E5A-A430-F9BE-050D-2E7DC1DD7D4D}"/>
              </a:ext>
            </a:extLst>
          </p:cNvPr>
          <p:cNvSpPr txBox="1"/>
          <p:nvPr/>
        </p:nvSpPr>
        <p:spPr>
          <a:xfrm>
            <a:off x="310678" y="1017731"/>
            <a:ext cx="11570644" cy="4616648"/>
          </a:xfrm>
          <a:prstGeom prst="rect">
            <a:avLst/>
          </a:prstGeom>
          <a:noFill/>
        </p:spPr>
        <p:txBody>
          <a:bodyPr wrap="square" lIns="91440" tIns="45720" rIns="91440" bIns="45720" rtlCol="0" anchor="t">
            <a:spAutoFit/>
          </a:bodyPr>
          <a:lstStyle/>
          <a:p>
            <a:pPr>
              <a:spcAft>
                <a:spcPts val="600"/>
              </a:spcAft>
            </a:pPr>
            <a:r>
              <a:rPr lang="en-GB" sz="1600" b="1" dirty="0">
                <a:solidFill>
                  <a:schemeClr val="bg1"/>
                </a:solidFill>
                <a:latin typeface="Arial"/>
                <a:cs typeface="Arial"/>
              </a:rPr>
              <a:t>COSTS OF LIVING – OVERALL TRENDS </a:t>
            </a:r>
          </a:p>
          <a:p>
            <a:pPr marL="285750" indent="-285750">
              <a:spcAft>
                <a:spcPts val="600"/>
              </a:spcAft>
              <a:buFont typeface="Arial" panose="020B0604020202020204" pitchFamily="34" charset="0"/>
              <a:buChar char="•"/>
            </a:pPr>
            <a:r>
              <a:rPr lang="en-GB" sz="1200" dirty="0">
                <a:solidFill>
                  <a:schemeClr val="bg1"/>
                </a:solidFill>
                <a:latin typeface="Arial"/>
                <a:cs typeface="Arial"/>
              </a:rPr>
              <a:t>Over half of respondents (55%) say that their cost of living has increased over the last month – significantly higher than the Greater Britain average (51%)*. This figure has, however, declined since surveys in February 2024 (59%) and November 2023 (61%) </a:t>
            </a:r>
          </a:p>
          <a:p>
            <a:pPr marL="285750" indent="-285750">
              <a:spcAft>
                <a:spcPts val="600"/>
              </a:spcAft>
              <a:buFont typeface="Arial" panose="020B0604020202020204" pitchFamily="34" charset="0"/>
              <a:buChar char="•"/>
            </a:pPr>
            <a:r>
              <a:rPr lang="en-GB" sz="1200" dirty="0">
                <a:solidFill>
                  <a:schemeClr val="bg1"/>
                </a:solidFill>
                <a:latin typeface="Arial"/>
                <a:cs typeface="Arial"/>
              </a:rPr>
              <a:t>While smaller proportions of people in Greater Manchester say their food and fuel costs have increased compared to national figures, significantly more people here are reporting recent increases in their energy, rent and childcare compared to Great Britain as a whole. </a:t>
            </a:r>
          </a:p>
          <a:p>
            <a:pPr marL="285750" indent="-285750">
              <a:spcAft>
                <a:spcPts val="600"/>
              </a:spcAft>
              <a:buFont typeface="Arial" panose="020B0604020202020204" pitchFamily="34" charset="0"/>
              <a:buChar char="•"/>
            </a:pPr>
            <a:r>
              <a:rPr lang="en-GB" sz="1200" dirty="0">
                <a:solidFill>
                  <a:schemeClr val="bg1"/>
                </a:solidFill>
                <a:latin typeface="Arial"/>
                <a:cs typeface="Arial"/>
              </a:rPr>
              <a:t>However, compared to May 2024’s survey, fewer people in Greater Manchester are reporting recent cost increases in all key areas, except childcare where more people have reported increased costs than in May’s survey. </a:t>
            </a:r>
          </a:p>
          <a:p>
            <a:pPr marL="285750" indent="-285750">
              <a:spcAft>
                <a:spcPts val="600"/>
              </a:spcAft>
              <a:buFont typeface="Arial" panose="020B0604020202020204" pitchFamily="34" charset="0"/>
              <a:buChar char="•"/>
            </a:pPr>
            <a:r>
              <a:rPr lang="en-GB" sz="1200" dirty="0">
                <a:solidFill>
                  <a:schemeClr val="bg1"/>
                </a:solidFill>
                <a:latin typeface="Arial"/>
                <a:cs typeface="Arial"/>
              </a:rPr>
              <a:t>Food and energy remain the biggest causes of people’s increased costs of living – reported by 85% and 61% of respondents respectively.</a:t>
            </a:r>
          </a:p>
          <a:p>
            <a:pPr marL="285750" indent="-285750">
              <a:spcAft>
                <a:spcPts val="600"/>
              </a:spcAft>
              <a:buFont typeface="Arial" panose="020B0604020202020204" pitchFamily="34" charset="0"/>
              <a:buChar char="•"/>
            </a:pPr>
            <a:r>
              <a:rPr lang="en-GB" sz="1200" dirty="0">
                <a:solidFill>
                  <a:schemeClr val="bg1"/>
                </a:solidFill>
                <a:latin typeface="Arial"/>
                <a:cs typeface="Arial"/>
              </a:rPr>
              <a:t>Almost half (47%) of respondents say it is difficult to afford their energy costs – remaining significantly higher than the Great Britain average (37%)</a:t>
            </a:r>
          </a:p>
          <a:p>
            <a:pPr marL="285750" indent="-285750">
              <a:spcAft>
                <a:spcPts val="600"/>
              </a:spcAft>
              <a:buFont typeface="Arial,Sans-Serif" panose="020B0604020202020204" pitchFamily="34" charset="0"/>
              <a:buChar char="•"/>
            </a:pPr>
            <a:r>
              <a:rPr lang="en-GB" sz="1200" dirty="0">
                <a:solidFill>
                  <a:schemeClr val="bg1"/>
                </a:solidFill>
                <a:latin typeface="Arial"/>
                <a:ea typeface="Calibri" panose="020F0502020204030204"/>
                <a:cs typeface="Arial"/>
              </a:rPr>
              <a:t>The proportions of mortgage holders and renters who are finding it difficult to afford their mortgage (39%) and rent (53%) have risen since May (were 33% and 46%)</a:t>
            </a:r>
          </a:p>
          <a:p>
            <a:pPr marL="285750" indent="-285750">
              <a:spcAft>
                <a:spcPts val="600"/>
              </a:spcAft>
              <a:buFont typeface="Arial,Sans-Serif" panose="020B0604020202020204" pitchFamily="34" charset="0"/>
              <a:buChar char="•"/>
            </a:pPr>
            <a:r>
              <a:rPr lang="en-GB" sz="1200" dirty="0">
                <a:solidFill>
                  <a:schemeClr val="bg1"/>
                </a:solidFill>
                <a:latin typeface="Arial"/>
                <a:ea typeface="Calibri" panose="020F0502020204030204"/>
                <a:cs typeface="Arial"/>
              </a:rPr>
              <a:t>Renters of housing association / housing trust properties have in particular reported increased difficulties in paying their rent (increase of 11 percentage points since May, compared to increase of 7 percentage points for all renters) </a:t>
            </a:r>
          </a:p>
          <a:p>
            <a:pPr marL="285750" indent="-285750">
              <a:spcAft>
                <a:spcPts val="600"/>
              </a:spcAft>
              <a:buFont typeface="Arial,Sans-Serif" panose="020B0604020202020204" pitchFamily="34" charset="0"/>
              <a:buChar char="•"/>
            </a:pPr>
            <a:r>
              <a:rPr lang="en-GB" sz="1200" dirty="0">
                <a:solidFill>
                  <a:schemeClr val="bg1"/>
                </a:solidFill>
                <a:latin typeface="Arial"/>
                <a:cs typeface="Arial"/>
              </a:rPr>
              <a:t>Compared to May’s survey, significantly more people now </a:t>
            </a:r>
            <a:r>
              <a:rPr lang="en-GB" sz="1200" dirty="0">
                <a:solidFill>
                  <a:schemeClr val="bg1"/>
                </a:solidFill>
                <a:latin typeface="Arial"/>
                <a:ea typeface="Calibri" panose="020F0502020204030204"/>
                <a:cs typeface="Arial"/>
              </a:rPr>
              <a:t>say they have had to borrow more or use more credit in the last month compared to a year ago (31%, was 26% in May)</a:t>
            </a:r>
            <a:endParaRPr lang="en-GB" sz="1200" dirty="0">
              <a:solidFill>
                <a:schemeClr val="bg1"/>
              </a:solidFill>
              <a:latin typeface="Arial"/>
              <a:cs typeface="Arial"/>
            </a:endParaRPr>
          </a:p>
          <a:p>
            <a:pPr marL="285750" indent="-285750">
              <a:spcAft>
                <a:spcPts val="600"/>
              </a:spcAft>
              <a:buFont typeface="Arial,Sans-Serif" panose="020B0604020202020204" pitchFamily="34" charset="0"/>
              <a:buChar char="•"/>
            </a:pPr>
            <a:r>
              <a:rPr lang="en-GB" sz="1200" dirty="0">
                <a:solidFill>
                  <a:schemeClr val="bg1"/>
                </a:solidFill>
                <a:latin typeface="Arial"/>
                <a:cs typeface="Arial"/>
              </a:rPr>
              <a:t>Around half (49%) of respondents say they would be able to afford an unexpected but necessary expense of £850 – lower than the 3 in 5 (60%) in Great Britain</a:t>
            </a:r>
          </a:p>
          <a:p>
            <a:pPr marL="285750" indent="-285750">
              <a:spcAft>
                <a:spcPts val="600"/>
              </a:spcAft>
              <a:buFont typeface="Arial,Sans-Serif" panose="020B0604020202020204" pitchFamily="34" charset="0"/>
              <a:buChar char="•"/>
            </a:pPr>
            <a:r>
              <a:rPr lang="en-GB" sz="1200" dirty="0">
                <a:solidFill>
                  <a:schemeClr val="bg1"/>
                </a:solidFill>
                <a:latin typeface="Arial"/>
                <a:cs typeface="Arial"/>
              </a:rPr>
              <a:t>Almost 1 in 5 (18%) respondents feel unsure if they will be able to save money over the next year – a significant increase since May</a:t>
            </a:r>
          </a:p>
          <a:p>
            <a:pPr marL="285750" indent="-285750">
              <a:spcAft>
                <a:spcPts val="600"/>
              </a:spcAft>
              <a:buFont typeface="Arial,Sans-Serif" panose="020B0604020202020204" pitchFamily="34" charset="0"/>
              <a:buChar char="•"/>
            </a:pPr>
            <a:r>
              <a:rPr lang="en-GB" sz="1200" dirty="0">
                <a:solidFill>
                  <a:schemeClr val="bg1"/>
                </a:solidFill>
                <a:latin typeface="Arial"/>
                <a:cs typeface="Arial"/>
              </a:rPr>
              <a:t>Almost half (46%) of respondents who pay for social care packages have had to cancel or cut back because they can no longer afford it. 4 in 10 (40%) have been behind in their payments at some point in the past year.</a:t>
            </a:r>
          </a:p>
          <a:p>
            <a:pPr lvl="1">
              <a:spcAft>
                <a:spcPts val="600"/>
              </a:spcAft>
            </a:pPr>
            <a:endParaRPr lang="en-GB" sz="1400" dirty="0">
              <a:solidFill>
                <a:schemeClr val="bg1"/>
              </a:solidFill>
              <a:latin typeface="Arial"/>
              <a:cs typeface="Arial"/>
            </a:endParaRPr>
          </a:p>
        </p:txBody>
      </p:sp>
      <p:sp>
        <p:nvSpPr>
          <p:cNvPr id="3" name="Footer Placeholder 4">
            <a:extLst>
              <a:ext uri="{FF2B5EF4-FFF2-40B4-BE49-F238E27FC236}">
                <a16:creationId xmlns:a16="http://schemas.microsoft.com/office/drawing/2014/main" id="{3478345F-7A55-FFD8-6A25-4280FB148B14}"/>
              </a:ext>
            </a:extLst>
          </p:cNvPr>
          <p:cNvSpPr txBox="1">
            <a:spLocks/>
          </p:cNvSpPr>
          <p:nvPr/>
        </p:nvSpPr>
        <p:spPr>
          <a:xfrm>
            <a:off x="619494" y="6206683"/>
            <a:ext cx="10953012" cy="515919"/>
          </a:xfrm>
          <a:prstGeom prst="rect">
            <a:avLst/>
          </a:prstGeo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sz="1200" dirty="0">
                <a:solidFill>
                  <a:schemeClr val="bg1"/>
                </a:solidFill>
                <a:latin typeface="Arial"/>
                <a:cs typeface="Arial"/>
              </a:rPr>
              <a:t>*Since February’s survey was carried out, the ONS survey used for benchmarking throughout this section has changed its methodology. This change has influenced the results, and is part of the reason why Greater Manchester and Great Britain figures now appear more similar. </a:t>
            </a:r>
            <a:endParaRPr lang="en-GB" sz="1200" b="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6971243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74A2B4-3C0F-81BD-2DD3-0ED0C9C0C01B}"/>
              </a:ext>
            </a:extLst>
          </p:cNvPr>
          <p:cNvSpPr>
            <a:spLocks noGrp="1"/>
          </p:cNvSpPr>
          <p:nvPr>
            <p:ph type="title"/>
          </p:nvPr>
        </p:nvSpPr>
        <p:spPr>
          <a:xfrm>
            <a:off x="586799" y="135398"/>
            <a:ext cx="10515600" cy="693150"/>
          </a:xfrm>
        </p:spPr>
        <p:txBody>
          <a:bodyPr/>
          <a:lstStyle/>
          <a:p>
            <a:r>
              <a:rPr lang="en-GB" dirty="0">
                <a:latin typeface="Arial"/>
                <a:cs typeface="Arial"/>
              </a:rPr>
              <a:t>Cost of living – key findings (2 of 2)</a:t>
            </a:r>
            <a:endParaRPr lang="en-GB" dirty="0">
              <a:solidFill>
                <a:srgbClr val="FF0000"/>
              </a:solidFill>
              <a:latin typeface="Arial"/>
              <a:cs typeface="Arial"/>
            </a:endParaRPr>
          </a:p>
        </p:txBody>
      </p:sp>
      <p:sp>
        <p:nvSpPr>
          <p:cNvPr id="6" name="TextBox 5">
            <a:extLst>
              <a:ext uri="{FF2B5EF4-FFF2-40B4-BE49-F238E27FC236}">
                <a16:creationId xmlns:a16="http://schemas.microsoft.com/office/drawing/2014/main" id="{D5808E5A-A430-F9BE-050D-2E7DC1DD7D4D}"/>
              </a:ext>
            </a:extLst>
          </p:cNvPr>
          <p:cNvSpPr txBox="1"/>
          <p:nvPr/>
        </p:nvSpPr>
        <p:spPr>
          <a:xfrm>
            <a:off x="411192" y="1210061"/>
            <a:ext cx="11570644" cy="3380413"/>
          </a:xfrm>
          <a:prstGeom prst="rect">
            <a:avLst/>
          </a:prstGeom>
          <a:noFill/>
        </p:spPr>
        <p:txBody>
          <a:bodyPr wrap="square" lIns="91440" tIns="45720" rIns="91440" bIns="45720" rtlCol="0" anchor="t">
            <a:spAutoFit/>
          </a:bodyPr>
          <a:lstStyle/>
          <a:p>
            <a:pPr marL="0" lvl="1">
              <a:spcAft>
                <a:spcPts val="600"/>
              </a:spcAft>
            </a:pPr>
            <a:r>
              <a:rPr lang="en-GB" sz="1400" b="1" dirty="0">
                <a:solidFill>
                  <a:schemeClr val="bg1"/>
                </a:solidFill>
                <a:latin typeface="Arial"/>
                <a:cs typeface="Arial"/>
              </a:rPr>
              <a:t>HOUSING - ONGOING TRACKING </a:t>
            </a:r>
          </a:p>
          <a:p>
            <a:pPr marL="0" lvl="1">
              <a:spcAft>
                <a:spcPts val="600"/>
              </a:spcAft>
            </a:pPr>
            <a:r>
              <a:rPr lang="en-GB" sz="1200" dirty="0">
                <a:solidFill>
                  <a:schemeClr val="bg1"/>
                </a:solidFill>
                <a:latin typeface="Arial"/>
                <a:cs typeface="Arial"/>
              </a:rPr>
              <a:t>As discussed on the previous slide, a third (33%) of mortgage holders say they are finding it difficult to afford these payments, and over half of renters (53%) say it is difficult to afford their rent. </a:t>
            </a:r>
          </a:p>
          <a:p>
            <a:pPr marL="285750" indent="-285750">
              <a:spcAft>
                <a:spcPts val="600"/>
              </a:spcAft>
              <a:buFont typeface="Arial"/>
              <a:buChar char="•"/>
            </a:pPr>
            <a:r>
              <a:rPr lang="en-GB" sz="1200" dirty="0">
                <a:solidFill>
                  <a:schemeClr val="bg1"/>
                </a:solidFill>
                <a:latin typeface="Arial"/>
                <a:cs typeface="Arial"/>
              </a:rPr>
              <a:t>Over the last three surveys, half (49%) say it is difficult to afford their rent. This is mainly driven in difficulties faced by those renting from a local authority or council (51%), then private renters (49%) and finally those renting from housing associations or trusts (46%)</a:t>
            </a:r>
          </a:p>
          <a:p>
            <a:pPr marL="285750" indent="-285750">
              <a:spcAft>
                <a:spcPts val="1400"/>
              </a:spcAft>
              <a:buFont typeface="Arial" panose="020B0604020202020204" pitchFamily="34" charset="0"/>
              <a:buChar char="•"/>
            </a:pPr>
            <a:r>
              <a:rPr lang="en-GB" sz="1200" dirty="0">
                <a:solidFill>
                  <a:schemeClr val="bg1"/>
                </a:solidFill>
                <a:latin typeface="Arial"/>
                <a:cs typeface="Arial"/>
              </a:rPr>
              <a:t>The proportion of renters who say they find affording their payments difficult has increased since the last survey (53%, was 46% in May). This most recent fluctuation is driven by tenants of Housing Associations (50%, was 39%) though there have been increases across all rental types</a:t>
            </a:r>
          </a:p>
          <a:p>
            <a:pPr>
              <a:spcAft>
                <a:spcPts val="600"/>
              </a:spcAft>
            </a:pPr>
            <a:r>
              <a:rPr lang="en-GB" sz="1400" b="1" dirty="0">
                <a:solidFill>
                  <a:schemeClr val="bg1"/>
                </a:solidFill>
                <a:latin typeface="Arial"/>
                <a:cs typeface="Arial"/>
              </a:rPr>
              <a:t>FOOD - ONGOING TRACKING</a:t>
            </a:r>
          </a:p>
          <a:p>
            <a:pPr>
              <a:spcAft>
                <a:spcPts val="600"/>
              </a:spcAft>
            </a:pPr>
            <a:r>
              <a:rPr lang="en-GB" sz="1200" dirty="0">
                <a:solidFill>
                  <a:schemeClr val="bg1"/>
                </a:solidFill>
                <a:latin typeface="Arial"/>
                <a:cs typeface="Arial"/>
              </a:rPr>
              <a:t>This survey has seen a reverse in previous positive trends in respondents saying they have not, at any point in the last 12 months, experienced any food security issues:</a:t>
            </a:r>
            <a:endParaRPr lang="en-US" sz="1200" dirty="0">
              <a:solidFill>
                <a:schemeClr val="bg1"/>
              </a:solidFill>
              <a:latin typeface="Arial"/>
              <a:cs typeface="Arial"/>
            </a:endParaRPr>
          </a:p>
          <a:p>
            <a:pPr marL="742950" lvl="1" indent="-285750">
              <a:spcAft>
                <a:spcPts val="600"/>
              </a:spcAft>
              <a:buFont typeface="Arial,Sans-Serif"/>
              <a:buChar char="•"/>
            </a:pPr>
            <a:r>
              <a:rPr lang="en-GB" sz="1200" dirty="0">
                <a:solidFill>
                  <a:schemeClr val="bg1"/>
                </a:solidFill>
                <a:latin typeface="Arial"/>
                <a:cs typeface="Arial"/>
              </a:rPr>
              <a:t>64% have not, at any point, found that the food they bought didn’t last and didn’t have the money to buy more (was 69% in May)</a:t>
            </a:r>
            <a:endParaRPr lang="en-GB" sz="1200" dirty="0">
              <a:solidFill>
                <a:schemeClr val="bg1"/>
              </a:solidFill>
              <a:latin typeface="Arial"/>
              <a:ea typeface="Calibri" panose="020F0502020204030204"/>
              <a:cs typeface="Calibri" panose="020F0502020204030204"/>
            </a:endParaRPr>
          </a:p>
          <a:p>
            <a:pPr marL="742950" lvl="1" indent="-285750">
              <a:spcAft>
                <a:spcPts val="600"/>
              </a:spcAft>
              <a:buFont typeface="Arial,Sans-Serif"/>
              <a:buChar char="•"/>
            </a:pPr>
            <a:r>
              <a:rPr lang="en-GB" sz="1200" dirty="0">
                <a:solidFill>
                  <a:schemeClr val="bg1"/>
                </a:solidFill>
                <a:latin typeface="Arial"/>
                <a:cs typeface="Arial"/>
              </a:rPr>
              <a:t>63% have not, at any point, worried whether their food is going to run out before being able to buy more (was 66% in May)</a:t>
            </a:r>
            <a:endParaRPr lang="en-GB" sz="1200" dirty="0">
              <a:solidFill>
                <a:schemeClr val="bg1"/>
              </a:solidFill>
              <a:latin typeface="Arial"/>
              <a:ea typeface="Calibri" panose="020F0502020204030204"/>
              <a:cs typeface="Calibri" panose="020F0502020204030204"/>
            </a:endParaRPr>
          </a:p>
          <a:p>
            <a:pPr marL="742950" lvl="1" indent="-285750">
              <a:spcAft>
                <a:spcPts val="600"/>
              </a:spcAft>
              <a:buFont typeface="Arial,Sans-Serif"/>
              <a:buChar char="•"/>
            </a:pPr>
            <a:r>
              <a:rPr lang="en-GB" sz="1200" dirty="0">
                <a:solidFill>
                  <a:schemeClr val="bg1"/>
                </a:solidFill>
                <a:latin typeface="Arial"/>
                <a:cs typeface="Arial"/>
              </a:rPr>
              <a:t>60% say that they have not, at any point, been unable to afford to eat balanced meals (was 64% in May)</a:t>
            </a:r>
            <a:endParaRPr lang="en-GB" sz="1200" dirty="0">
              <a:solidFill>
                <a:schemeClr val="bg1"/>
              </a:solidFill>
              <a:latin typeface="Arial"/>
              <a:ea typeface="Calibri"/>
              <a:cs typeface="Calibri"/>
            </a:endParaRPr>
          </a:p>
          <a:p>
            <a:pPr>
              <a:spcAft>
                <a:spcPts val="600"/>
              </a:spcAft>
            </a:pPr>
            <a:endParaRPr lang="en-GB" sz="1400" dirty="0">
              <a:solidFill>
                <a:schemeClr val="bg1"/>
              </a:solidFill>
              <a:latin typeface="Arial"/>
              <a:cs typeface="Arial"/>
            </a:endParaRPr>
          </a:p>
        </p:txBody>
      </p:sp>
    </p:spTree>
    <p:custDataLst>
      <p:tags r:id="rId1"/>
    </p:custDataLst>
    <p:extLst>
      <p:ext uri="{BB962C8B-B14F-4D97-AF65-F5344CB8AC3E}">
        <p14:creationId xmlns:p14="http://schemas.microsoft.com/office/powerpoint/2010/main" val="113629908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276CDE-5912-4FA2-866A-6E5EC2BEE47A}"/>
              </a:ext>
            </a:extLst>
          </p:cNvPr>
          <p:cNvSpPr>
            <a:spLocks noGrp="1"/>
          </p:cNvSpPr>
          <p:nvPr>
            <p:ph type="title"/>
          </p:nvPr>
        </p:nvSpPr>
        <p:spPr>
          <a:xfrm>
            <a:off x="297878" y="366080"/>
            <a:ext cx="11894122" cy="1013086"/>
          </a:xfrm>
        </p:spPr>
        <p:txBody>
          <a:bodyPr>
            <a:noAutofit/>
          </a:bodyPr>
          <a:lstStyle/>
          <a:p>
            <a:pPr>
              <a:lnSpc>
                <a:spcPct val="100000"/>
              </a:lnSpc>
            </a:pPr>
            <a:r>
              <a:rPr lang="en-GB" sz="1800" b="1" dirty="0">
                <a:solidFill>
                  <a:srgbClr val="5C5B5A"/>
                </a:solidFill>
                <a:latin typeface="Arial"/>
                <a:cs typeface="Arial"/>
              </a:rPr>
              <a:t>Over half of respondents (55%) say their cost of living has increased in the last month, showing no movement since May but remaining significantly higher than the GB average. GM respondents are more likely than those in ONS surveys to report recent increases in energy, rent / mortgage costs and childcare costs</a:t>
            </a:r>
            <a:br>
              <a:rPr lang="en-GB" sz="1800" b="1" dirty="0">
                <a:solidFill>
                  <a:srgbClr val="5C5B5A"/>
                </a:solidFill>
                <a:latin typeface="Arial"/>
                <a:cs typeface="Arial"/>
              </a:rPr>
            </a:br>
            <a:endParaRPr lang="en-GB" sz="1800" b="1" dirty="0">
              <a:solidFill>
                <a:srgbClr val="5C5B5A"/>
              </a:solidFill>
              <a:latin typeface="Arial"/>
              <a:cs typeface="Arial"/>
            </a:endParaRPr>
          </a:p>
        </p:txBody>
      </p:sp>
      <p:sp>
        <p:nvSpPr>
          <p:cNvPr id="27" name="TextBox 26">
            <a:extLst>
              <a:ext uri="{FF2B5EF4-FFF2-40B4-BE49-F238E27FC236}">
                <a16:creationId xmlns:a16="http://schemas.microsoft.com/office/drawing/2014/main" id="{36B929D9-4160-46C3-9BFB-B86CF3BBF781}"/>
              </a:ext>
              <a:ext uri="{C183D7F6-B498-43B3-948B-1728B52AA6E4}">
                <adec:decorative xmlns:adec="http://schemas.microsoft.com/office/drawing/2017/decorative" val="0"/>
              </a:ext>
            </a:extLst>
          </p:cNvPr>
          <p:cNvSpPr txBox="1"/>
          <p:nvPr/>
        </p:nvSpPr>
        <p:spPr>
          <a:xfrm>
            <a:off x="1156562" y="1408477"/>
            <a:ext cx="4780047"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5C5B5A"/>
                </a:solidFill>
                <a:effectLst/>
                <a:uLnTx/>
                <a:uFillTx/>
                <a:latin typeface="Arial"/>
                <a:ea typeface="+mn-ea"/>
                <a:cs typeface="+mn-cs"/>
              </a:rPr>
              <a:t>Change in cost of living over the last month</a:t>
            </a:r>
          </a:p>
        </p:txBody>
      </p:sp>
      <p:graphicFrame>
        <p:nvGraphicFramePr>
          <p:cNvPr id="6" name="Chart 5" descr="Stacked bar chart showing changes in the cost of living. 55% say their cost of living has increased, compared to 51% of the national average. 42% say their cost of living has stayed the same, compared to 47% of the national average.">
            <a:extLst>
              <a:ext uri="{FF2B5EF4-FFF2-40B4-BE49-F238E27FC236}">
                <a16:creationId xmlns:a16="http://schemas.microsoft.com/office/drawing/2014/main" id="{604503BF-816D-61C3-8CC0-9AACA78C9570}"/>
              </a:ext>
            </a:extLst>
          </p:cNvPr>
          <p:cNvGraphicFramePr/>
          <p:nvPr>
            <p:extLst>
              <p:ext uri="{D42A27DB-BD31-4B8C-83A1-F6EECF244321}">
                <p14:modId xmlns:p14="http://schemas.microsoft.com/office/powerpoint/2010/main" val="955800134"/>
              </p:ext>
            </p:extLst>
          </p:nvPr>
        </p:nvGraphicFramePr>
        <p:xfrm>
          <a:off x="297878" y="1653756"/>
          <a:ext cx="5903053" cy="4215919"/>
        </p:xfrm>
        <a:graphic>
          <a:graphicData uri="http://schemas.openxmlformats.org/drawingml/2006/chart">
            <c:chart xmlns:c="http://schemas.openxmlformats.org/drawingml/2006/chart" xmlns:r="http://schemas.openxmlformats.org/officeDocument/2006/relationships" r:id="rId4"/>
          </a:graphicData>
        </a:graphic>
      </p:graphicFrame>
      <p:grpSp>
        <p:nvGrpSpPr>
          <p:cNvPr id="7" name="Group 6" descr="Green and Red arrows to signify when a statistic is significantly higher or lower than the previous survey.">
            <a:extLst>
              <a:ext uri="{FF2B5EF4-FFF2-40B4-BE49-F238E27FC236}">
                <a16:creationId xmlns:a16="http://schemas.microsoft.com/office/drawing/2014/main" id="{85C492DA-49B5-E765-CDE9-CC63403B0DCA}"/>
              </a:ext>
            </a:extLst>
          </p:cNvPr>
          <p:cNvGrpSpPr/>
          <p:nvPr/>
        </p:nvGrpSpPr>
        <p:grpSpPr>
          <a:xfrm>
            <a:off x="577393" y="5992165"/>
            <a:ext cx="3325878" cy="293932"/>
            <a:chOff x="575408" y="5999738"/>
            <a:chExt cx="3927011" cy="276999"/>
          </a:xfrm>
        </p:grpSpPr>
        <p:sp>
          <p:nvSpPr>
            <p:cNvPr id="9" name="Arrow: Down 8">
              <a:extLst>
                <a:ext uri="{FF2B5EF4-FFF2-40B4-BE49-F238E27FC236}">
                  <a16:creationId xmlns:a16="http://schemas.microsoft.com/office/drawing/2014/main" id="{FB7FC9A8-5B03-2BF2-BB9C-AE0E59795A09}"/>
                </a:ext>
              </a:extLst>
            </p:cNvPr>
            <p:cNvSpPr/>
            <p:nvPr/>
          </p:nvSpPr>
          <p:spPr>
            <a:xfrm>
              <a:off x="807040" y="6040818"/>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10" name="Group 9">
              <a:extLst>
                <a:ext uri="{FF2B5EF4-FFF2-40B4-BE49-F238E27FC236}">
                  <a16:creationId xmlns:a16="http://schemas.microsoft.com/office/drawing/2014/main" id="{DA53405C-34E1-CF29-6985-2DD86EAF1C00}"/>
                </a:ext>
              </a:extLst>
            </p:cNvPr>
            <p:cNvGrpSpPr/>
            <p:nvPr/>
          </p:nvGrpSpPr>
          <p:grpSpPr>
            <a:xfrm>
              <a:off x="575408" y="5999738"/>
              <a:ext cx="3927011" cy="276999"/>
              <a:chOff x="520117" y="5798698"/>
              <a:chExt cx="3927011" cy="276999"/>
            </a:xfrm>
          </p:grpSpPr>
          <p:sp>
            <p:nvSpPr>
              <p:cNvPr id="12" name="Arrow: Down 11">
                <a:extLst>
                  <a:ext uri="{FF2B5EF4-FFF2-40B4-BE49-F238E27FC236}">
                    <a16:creationId xmlns:a16="http://schemas.microsoft.com/office/drawing/2014/main" id="{5A702C0E-043B-0E2B-0A03-FB04EAAC1279}"/>
                  </a:ext>
                </a:extLst>
              </p:cNvPr>
              <p:cNvSpPr/>
              <p:nvPr/>
            </p:nvSpPr>
            <p:spPr>
              <a:xfrm rot="10800000">
                <a:off x="520117" y="5838560"/>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C5B5A"/>
                  </a:solidFill>
                  <a:effectLst/>
                  <a:uLnTx/>
                  <a:uFillTx/>
                  <a:latin typeface="Arial"/>
                  <a:ea typeface="+mn-ea"/>
                  <a:cs typeface="+mn-cs"/>
                </a:endParaRPr>
              </a:p>
            </p:txBody>
          </p:sp>
          <p:sp>
            <p:nvSpPr>
              <p:cNvPr id="14" name="TextBox 13">
                <a:extLst>
                  <a:ext uri="{FF2B5EF4-FFF2-40B4-BE49-F238E27FC236}">
                    <a16:creationId xmlns:a16="http://schemas.microsoft.com/office/drawing/2014/main" id="{DA974B85-41D7-0E55-2FEE-028C87D9E957}"/>
                  </a:ext>
                </a:extLst>
              </p:cNvPr>
              <p:cNvSpPr txBox="1"/>
              <p:nvPr/>
            </p:nvSpPr>
            <p:spPr>
              <a:xfrm>
                <a:off x="884934" y="5798698"/>
                <a:ext cx="3562194"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Significantly higher/lower than the GB Benchmark</a:t>
                </a:r>
              </a:p>
            </p:txBody>
          </p:sp>
        </p:grpSp>
      </p:grpSp>
      <p:sp>
        <p:nvSpPr>
          <p:cNvPr id="8" name="TextBox 7">
            <a:extLst>
              <a:ext uri="{FF2B5EF4-FFF2-40B4-BE49-F238E27FC236}">
                <a16:creationId xmlns:a16="http://schemas.microsoft.com/office/drawing/2014/main" id="{074F6179-7676-F4E0-8A59-D93C622D5F00}"/>
              </a:ext>
              <a:ext uri="{C183D7F6-B498-43B3-948B-1728B52AA6E4}">
                <adec:decorative xmlns:adec="http://schemas.microsoft.com/office/drawing/2017/decorative" val="0"/>
              </a:ext>
            </a:extLst>
          </p:cNvPr>
          <p:cNvSpPr txBox="1"/>
          <p:nvPr/>
        </p:nvSpPr>
        <p:spPr>
          <a:xfrm>
            <a:off x="6848015" y="1408477"/>
            <a:ext cx="4780047"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5C5B5A"/>
                </a:solidFill>
                <a:effectLst/>
                <a:uLnTx/>
                <a:uFillTx/>
                <a:latin typeface="Arial"/>
                <a:ea typeface="+mn-ea"/>
                <a:cs typeface="+mn-cs"/>
              </a:rPr>
              <a:t>Reasons for increase in cost of living (n</a:t>
            </a:r>
            <a:r>
              <a:rPr kumimoji="0" lang="en-GB" sz="1400" i="0" u="none" strike="noStrike" kern="1200" cap="none" spc="0" normalizeH="0" baseline="0" noProof="0" dirty="0">
                <a:ln>
                  <a:noFill/>
                </a:ln>
                <a:solidFill>
                  <a:srgbClr val="5C5B5A"/>
                </a:solidFill>
                <a:effectLst/>
                <a:uLnTx/>
                <a:uFillTx/>
                <a:latin typeface="Arial"/>
                <a:ea typeface="+mn-ea"/>
                <a:cs typeface="+mn-cs"/>
              </a:rPr>
              <a:t>=</a:t>
            </a:r>
            <a:r>
              <a:rPr lang="en-GB" sz="1400" b="1" dirty="0">
                <a:solidFill>
                  <a:srgbClr val="5C5B5A"/>
                </a:solidFill>
                <a:latin typeface="Arial"/>
              </a:rPr>
              <a:t>836</a:t>
            </a:r>
            <a:r>
              <a:rPr kumimoji="0" lang="en-GB" sz="1400" b="1" i="0" u="none" strike="noStrike" kern="1200" cap="none" spc="0" normalizeH="0" baseline="0" noProof="0" dirty="0">
                <a:ln>
                  <a:noFill/>
                </a:ln>
                <a:solidFill>
                  <a:srgbClr val="5C5B5A"/>
                </a:solidFill>
                <a:effectLst/>
                <a:uLnTx/>
                <a:uFillTx/>
                <a:latin typeface="Arial"/>
                <a:ea typeface="+mn-ea"/>
                <a:cs typeface="+mn-cs"/>
              </a:rPr>
              <a:t>)</a:t>
            </a:r>
          </a:p>
        </p:txBody>
      </p:sp>
      <p:graphicFrame>
        <p:nvGraphicFramePr>
          <p:cNvPr id="19" name="Chart 18" descr="Bar chart showing the reasons for increases in cost of living. 85% of GM respondents say the price of their food shop has increased, 61% say the price of their energy has increased.">
            <a:extLst>
              <a:ext uri="{FF2B5EF4-FFF2-40B4-BE49-F238E27FC236}">
                <a16:creationId xmlns:a16="http://schemas.microsoft.com/office/drawing/2014/main" id="{8462564E-570D-B1BD-33BD-DBAEE8D32CE7}"/>
              </a:ext>
            </a:extLst>
          </p:cNvPr>
          <p:cNvGraphicFramePr/>
          <p:nvPr>
            <p:extLst>
              <p:ext uri="{D42A27DB-BD31-4B8C-83A1-F6EECF244321}">
                <p14:modId xmlns:p14="http://schemas.microsoft.com/office/powerpoint/2010/main" val="3195398922"/>
              </p:ext>
            </p:extLst>
          </p:nvPr>
        </p:nvGraphicFramePr>
        <p:xfrm>
          <a:off x="6160743" y="1535466"/>
          <a:ext cx="5144892" cy="4903612"/>
        </p:xfrm>
        <a:graphic>
          <a:graphicData uri="http://schemas.openxmlformats.org/drawingml/2006/chart">
            <c:chart xmlns:c="http://schemas.openxmlformats.org/drawingml/2006/chart" xmlns:r="http://schemas.openxmlformats.org/officeDocument/2006/relationships" r:id="rId5"/>
          </a:graphicData>
        </a:graphic>
      </p:graphicFrame>
      <p:sp>
        <p:nvSpPr>
          <p:cNvPr id="5" name="Speech Bubble: Rectangle 4">
            <a:extLst>
              <a:ext uri="{FF2B5EF4-FFF2-40B4-BE49-F238E27FC236}">
                <a16:creationId xmlns:a16="http://schemas.microsoft.com/office/drawing/2014/main" id="{C41B8CC1-859A-BCBD-F96D-63D22C1A1A24}"/>
              </a:ext>
              <a:ext uri="{C183D7F6-B498-43B3-948B-1728B52AA6E4}">
                <adec:decorative xmlns:adec="http://schemas.microsoft.com/office/drawing/2017/decorative" val="1"/>
              </a:ext>
            </a:extLst>
          </p:cNvPr>
          <p:cNvSpPr/>
          <p:nvPr/>
        </p:nvSpPr>
        <p:spPr>
          <a:xfrm>
            <a:off x="9796736" y="4532445"/>
            <a:ext cx="1667885" cy="1327442"/>
          </a:xfrm>
          <a:prstGeom prst="wedgeRectCallout">
            <a:avLst>
              <a:gd name="adj1" fmla="val -64615"/>
              <a:gd name="adj2" fmla="val 16960"/>
            </a:avLst>
          </a:prstGeom>
          <a:solidFill>
            <a:schemeClr val="bg1"/>
          </a:solidFill>
          <a:ln>
            <a:solidFill>
              <a:srgbClr val="00969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This figure relates to all respondents whose cost of living has increased. Amongst parents, this figure is </a:t>
            </a:r>
            <a:r>
              <a:rPr lang="en-GB" sz="1200" b="1" dirty="0">
                <a:solidFill>
                  <a:schemeClr val="tx1"/>
                </a:solidFill>
              </a:rPr>
              <a:t>24% </a:t>
            </a:r>
            <a:r>
              <a:rPr lang="en-GB" sz="1100" dirty="0">
                <a:solidFill>
                  <a:schemeClr val="tx1"/>
                </a:solidFill>
              </a:rPr>
              <a:t>(+12pp)</a:t>
            </a:r>
            <a:endParaRPr lang="en-GB" sz="1200" dirty="0">
              <a:solidFill>
                <a:schemeClr val="tx1"/>
              </a:solidFill>
            </a:endParaRPr>
          </a:p>
        </p:txBody>
      </p:sp>
      <p:sp>
        <p:nvSpPr>
          <p:cNvPr id="26" name="TextBox 25">
            <a:extLst>
              <a:ext uri="{FF2B5EF4-FFF2-40B4-BE49-F238E27FC236}">
                <a16:creationId xmlns:a16="http://schemas.microsoft.com/office/drawing/2014/main" id="{6DD09F02-25DB-A2A6-429F-36D107F76BF0}"/>
              </a:ext>
            </a:extLst>
          </p:cNvPr>
          <p:cNvSpPr txBox="1"/>
          <p:nvPr/>
        </p:nvSpPr>
        <p:spPr>
          <a:xfrm>
            <a:off x="11193487" y="1148732"/>
            <a:ext cx="962195" cy="523220"/>
          </a:xfrm>
          <a:prstGeom prst="rect">
            <a:avLst/>
          </a:prstGeom>
          <a:noFill/>
        </p:spPr>
        <p:txBody>
          <a:bodyPr wrap="square" rtlCol="0">
            <a:spAutoFit/>
          </a:bodyPr>
          <a:lstStyle/>
          <a:p>
            <a:pPr algn="ctr"/>
            <a:r>
              <a:rPr lang="en-GB" sz="1400" b="1">
                <a:solidFill>
                  <a:schemeClr val="tx1">
                    <a:lumMod val="65000"/>
                    <a:lumOff val="35000"/>
                  </a:schemeClr>
                </a:solidFill>
              </a:rPr>
              <a:t>GB average</a:t>
            </a:r>
          </a:p>
        </p:txBody>
      </p:sp>
      <p:sp>
        <p:nvSpPr>
          <p:cNvPr id="13" name="TextBox 12">
            <a:extLst>
              <a:ext uri="{FF2B5EF4-FFF2-40B4-BE49-F238E27FC236}">
                <a16:creationId xmlns:a16="http://schemas.microsoft.com/office/drawing/2014/main" id="{205D614C-D59B-6A62-C0AC-C912515D6B87}"/>
              </a:ext>
            </a:extLst>
          </p:cNvPr>
          <p:cNvSpPr txBox="1"/>
          <p:nvPr/>
        </p:nvSpPr>
        <p:spPr>
          <a:xfrm>
            <a:off x="11455714" y="1772322"/>
            <a:ext cx="685816" cy="307777"/>
          </a:xfrm>
          <a:prstGeom prst="rect">
            <a:avLst/>
          </a:prstGeom>
          <a:noFill/>
        </p:spPr>
        <p:txBody>
          <a:bodyPr wrap="square" rtlCol="0">
            <a:spAutoFit/>
          </a:bodyPr>
          <a:lstStyle/>
          <a:p>
            <a:r>
              <a:rPr lang="en-GB" sz="1400" b="1" dirty="0">
                <a:solidFill>
                  <a:schemeClr val="tx1">
                    <a:lumMod val="65000"/>
                    <a:lumOff val="35000"/>
                  </a:schemeClr>
                </a:solidFill>
              </a:rPr>
              <a:t>93%</a:t>
            </a:r>
          </a:p>
        </p:txBody>
      </p:sp>
      <p:sp>
        <p:nvSpPr>
          <p:cNvPr id="16" name="TextBox 15">
            <a:extLst>
              <a:ext uri="{FF2B5EF4-FFF2-40B4-BE49-F238E27FC236}">
                <a16:creationId xmlns:a16="http://schemas.microsoft.com/office/drawing/2014/main" id="{5C4971D6-4001-8DC0-B37F-C71F66D66787}"/>
              </a:ext>
            </a:extLst>
          </p:cNvPr>
          <p:cNvSpPr txBox="1"/>
          <p:nvPr/>
        </p:nvSpPr>
        <p:spPr>
          <a:xfrm>
            <a:off x="11455714" y="2267842"/>
            <a:ext cx="685816" cy="307777"/>
          </a:xfrm>
          <a:prstGeom prst="rect">
            <a:avLst/>
          </a:prstGeom>
          <a:noFill/>
        </p:spPr>
        <p:txBody>
          <a:bodyPr wrap="square" rtlCol="0">
            <a:spAutoFit/>
          </a:bodyPr>
          <a:lstStyle/>
          <a:p>
            <a:r>
              <a:rPr lang="en-GB" sz="1400" b="1" dirty="0">
                <a:solidFill>
                  <a:schemeClr val="tx1">
                    <a:lumMod val="65000"/>
                    <a:lumOff val="35000"/>
                  </a:schemeClr>
                </a:solidFill>
              </a:rPr>
              <a:t>47%</a:t>
            </a:r>
          </a:p>
        </p:txBody>
      </p:sp>
      <p:sp>
        <p:nvSpPr>
          <p:cNvPr id="17" name="TextBox 16">
            <a:extLst>
              <a:ext uri="{FF2B5EF4-FFF2-40B4-BE49-F238E27FC236}">
                <a16:creationId xmlns:a16="http://schemas.microsoft.com/office/drawing/2014/main" id="{1D6600F0-6446-335C-E488-5A9802149465}"/>
              </a:ext>
            </a:extLst>
          </p:cNvPr>
          <p:cNvSpPr txBox="1"/>
          <p:nvPr/>
        </p:nvSpPr>
        <p:spPr>
          <a:xfrm>
            <a:off x="11455714" y="2877909"/>
            <a:ext cx="685816" cy="307777"/>
          </a:xfrm>
          <a:prstGeom prst="rect">
            <a:avLst/>
          </a:prstGeom>
          <a:noFill/>
        </p:spPr>
        <p:txBody>
          <a:bodyPr wrap="square" rtlCol="0">
            <a:spAutoFit/>
          </a:bodyPr>
          <a:lstStyle/>
          <a:p>
            <a:r>
              <a:rPr lang="en-GB" sz="1400" b="1" dirty="0">
                <a:solidFill>
                  <a:schemeClr val="tx1">
                    <a:lumMod val="65000"/>
                    <a:lumOff val="35000"/>
                  </a:schemeClr>
                </a:solidFill>
              </a:rPr>
              <a:t>52%</a:t>
            </a:r>
          </a:p>
        </p:txBody>
      </p:sp>
      <p:sp>
        <p:nvSpPr>
          <p:cNvPr id="21" name="TextBox 20">
            <a:extLst>
              <a:ext uri="{FF2B5EF4-FFF2-40B4-BE49-F238E27FC236}">
                <a16:creationId xmlns:a16="http://schemas.microsoft.com/office/drawing/2014/main" id="{CA49D308-E319-8AED-73C1-C0C9A0BAEF00}"/>
              </a:ext>
            </a:extLst>
          </p:cNvPr>
          <p:cNvSpPr txBox="1"/>
          <p:nvPr/>
        </p:nvSpPr>
        <p:spPr>
          <a:xfrm>
            <a:off x="11455714" y="4012583"/>
            <a:ext cx="685816" cy="307777"/>
          </a:xfrm>
          <a:prstGeom prst="rect">
            <a:avLst/>
          </a:prstGeom>
          <a:noFill/>
        </p:spPr>
        <p:txBody>
          <a:bodyPr wrap="square" rtlCol="0">
            <a:spAutoFit/>
          </a:bodyPr>
          <a:lstStyle/>
          <a:p>
            <a:r>
              <a:rPr lang="en-GB" sz="1400" b="1" dirty="0">
                <a:solidFill>
                  <a:schemeClr val="tx1">
                    <a:lumMod val="65000"/>
                    <a:lumOff val="35000"/>
                  </a:schemeClr>
                </a:solidFill>
              </a:rPr>
              <a:t>25%</a:t>
            </a:r>
          </a:p>
        </p:txBody>
      </p:sp>
      <p:sp>
        <p:nvSpPr>
          <p:cNvPr id="22" name="TextBox 21">
            <a:extLst>
              <a:ext uri="{FF2B5EF4-FFF2-40B4-BE49-F238E27FC236}">
                <a16:creationId xmlns:a16="http://schemas.microsoft.com/office/drawing/2014/main" id="{E9A62618-2CBB-5E27-25E5-906A6B9CC5BA}"/>
              </a:ext>
            </a:extLst>
          </p:cNvPr>
          <p:cNvSpPr txBox="1"/>
          <p:nvPr/>
        </p:nvSpPr>
        <p:spPr>
          <a:xfrm>
            <a:off x="11455714" y="4539404"/>
            <a:ext cx="685816" cy="307777"/>
          </a:xfrm>
          <a:prstGeom prst="rect">
            <a:avLst/>
          </a:prstGeom>
          <a:noFill/>
        </p:spPr>
        <p:txBody>
          <a:bodyPr wrap="square" rtlCol="0">
            <a:spAutoFit/>
          </a:bodyPr>
          <a:lstStyle/>
          <a:p>
            <a:r>
              <a:rPr lang="en-GB" sz="1400" b="1" dirty="0">
                <a:solidFill>
                  <a:schemeClr val="tx1">
                    <a:lumMod val="65000"/>
                    <a:lumOff val="35000"/>
                  </a:schemeClr>
                </a:solidFill>
              </a:rPr>
              <a:t>14%</a:t>
            </a:r>
          </a:p>
        </p:txBody>
      </p:sp>
      <p:sp>
        <p:nvSpPr>
          <p:cNvPr id="24" name="TextBox 23">
            <a:extLst>
              <a:ext uri="{FF2B5EF4-FFF2-40B4-BE49-F238E27FC236}">
                <a16:creationId xmlns:a16="http://schemas.microsoft.com/office/drawing/2014/main" id="{42560C45-560E-6DD3-F113-818F000AD8AF}"/>
              </a:ext>
            </a:extLst>
          </p:cNvPr>
          <p:cNvSpPr txBox="1"/>
          <p:nvPr/>
        </p:nvSpPr>
        <p:spPr>
          <a:xfrm>
            <a:off x="11455714" y="5146946"/>
            <a:ext cx="685816" cy="307777"/>
          </a:xfrm>
          <a:prstGeom prst="rect">
            <a:avLst/>
          </a:prstGeom>
          <a:noFill/>
        </p:spPr>
        <p:txBody>
          <a:bodyPr wrap="square" rtlCol="0">
            <a:spAutoFit/>
          </a:bodyPr>
          <a:lstStyle/>
          <a:p>
            <a:r>
              <a:rPr lang="en-GB" sz="1400" b="1">
                <a:solidFill>
                  <a:schemeClr val="tx1">
                    <a:lumMod val="65000"/>
                    <a:lumOff val="35000"/>
                  </a:schemeClr>
                </a:solidFill>
              </a:rPr>
              <a:t>6%</a:t>
            </a:r>
          </a:p>
        </p:txBody>
      </p:sp>
      <p:sp>
        <p:nvSpPr>
          <p:cNvPr id="25" name="TextBox 24">
            <a:extLst>
              <a:ext uri="{FF2B5EF4-FFF2-40B4-BE49-F238E27FC236}">
                <a16:creationId xmlns:a16="http://schemas.microsoft.com/office/drawing/2014/main" id="{B3235F01-BA2A-CC23-107A-85EE82198DC6}"/>
              </a:ext>
            </a:extLst>
          </p:cNvPr>
          <p:cNvSpPr txBox="1"/>
          <p:nvPr/>
        </p:nvSpPr>
        <p:spPr>
          <a:xfrm>
            <a:off x="11455714" y="5681712"/>
            <a:ext cx="685816" cy="307777"/>
          </a:xfrm>
          <a:prstGeom prst="rect">
            <a:avLst/>
          </a:prstGeom>
          <a:noFill/>
        </p:spPr>
        <p:txBody>
          <a:bodyPr wrap="square" rtlCol="0">
            <a:spAutoFit/>
          </a:bodyPr>
          <a:lstStyle/>
          <a:p>
            <a:r>
              <a:rPr lang="en-GB" sz="1400" b="1" dirty="0">
                <a:solidFill>
                  <a:schemeClr val="tx1">
                    <a:lumMod val="65000"/>
                    <a:lumOff val="35000"/>
                  </a:schemeClr>
                </a:solidFill>
              </a:rPr>
              <a:t>10%</a:t>
            </a:r>
          </a:p>
        </p:txBody>
      </p:sp>
      <p:sp>
        <p:nvSpPr>
          <p:cNvPr id="11" name="Footer Placeholder 4">
            <a:extLst>
              <a:ext uri="{FF2B5EF4-FFF2-40B4-BE49-F238E27FC236}">
                <a16:creationId xmlns:a16="http://schemas.microsoft.com/office/drawing/2014/main" id="{4CE35C92-2B85-4A92-A8E4-951AE7DE3D96}"/>
              </a:ext>
            </a:extLst>
          </p:cNvPr>
          <p:cNvSpPr txBox="1">
            <a:spLocks/>
          </p:cNvSpPr>
          <p:nvPr/>
        </p:nvSpPr>
        <p:spPr>
          <a:xfrm>
            <a:off x="372281" y="6350623"/>
            <a:ext cx="11286324"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CL5. Has your cost of living changed compared to one month ago? CL6. Over the last month, in which ways has your cost of living increased? Base: S9, 1560; S10, 1546; S11, 1460; S12, 1551; S13, 1540 (All respondents); S9, 945; S10, 964; S11</a:t>
            </a:r>
            <a:r>
              <a:rPr lang="en-GB" sz="1000" dirty="0">
                <a:solidFill>
                  <a:srgbClr val="FFFFFF">
                    <a:lumMod val="50000"/>
                  </a:srgbClr>
                </a:solidFill>
                <a:latin typeface="Arial"/>
                <a:cs typeface="Arial" panose="020B0604020202020204" pitchFamily="34" charset="0"/>
              </a:rPr>
              <a:t>,</a:t>
            </a: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 860; S12, 854; S13, 836 (All whose cost of living has increased).</a:t>
            </a: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ONS data, based on national fieldwork 5</a:t>
            </a:r>
            <a:r>
              <a:rPr lang="en-GB" sz="1000" baseline="30000" dirty="0" err="1">
                <a:solidFill>
                  <a:srgbClr val="FFFFFF">
                    <a:lumMod val="50000"/>
                  </a:srgbClr>
                </a:solidFill>
                <a:latin typeface="Arial"/>
                <a:cs typeface="Arial" panose="020B0604020202020204" pitchFamily="34" charset="0"/>
              </a:rPr>
              <a:t>th</a:t>
            </a:r>
            <a:r>
              <a:rPr lang="en-GB" sz="1000" dirty="0">
                <a:solidFill>
                  <a:srgbClr val="FFFFFF">
                    <a:lumMod val="50000"/>
                  </a:srgbClr>
                </a:solidFill>
                <a:latin typeface="Arial"/>
                <a:cs typeface="Arial" panose="020B0604020202020204" pitchFamily="34" charset="0"/>
              </a:rPr>
              <a:t> – 30</a:t>
            </a:r>
            <a:r>
              <a:rPr lang="en-GB" sz="1000" baseline="30000" dirty="0">
                <a:solidFill>
                  <a:srgbClr val="FFFFFF">
                    <a:lumMod val="50000"/>
                  </a:srgbClr>
                </a:solidFill>
                <a:latin typeface="Arial"/>
                <a:cs typeface="Arial" panose="020B0604020202020204" pitchFamily="34" charset="0"/>
              </a:rPr>
              <a:t>th</a:t>
            </a:r>
            <a:r>
              <a:rPr lang="en-GB" sz="1000" dirty="0">
                <a:solidFill>
                  <a:srgbClr val="FFFFFF">
                    <a:lumMod val="50000"/>
                  </a:srgbClr>
                </a:solidFill>
                <a:latin typeface="Arial"/>
                <a:cs typeface="Arial" panose="020B0604020202020204" pitchFamily="34" charset="0"/>
              </a:rPr>
              <a:t> June 2024</a:t>
            </a: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	</a:t>
            </a:r>
          </a:p>
        </p:txBody>
      </p:sp>
      <p:sp>
        <p:nvSpPr>
          <p:cNvPr id="23" name="Slide Number Placeholder 4">
            <a:extLst>
              <a:ext uri="{FF2B5EF4-FFF2-40B4-BE49-F238E27FC236}">
                <a16:creationId xmlns:a16="http://schemas.microsoft.com/office/drawing/2014/main" id="{B39F52C8-59A9-4195-9E76-ECCA3A707084}"/>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52</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
        <p:nvSpPr>
          <p:cNvPr id="15" name="Arrow: Down 14">
            <a:extLst>
              <a:ext uri="{FF2B5EF4-FFF2-40B4-BE49-F238E27FC236}">
                <a16:creationId xmlns:a16="http://schemas.microsoft.com/office/drawing/2014/main" id="{ACE78D5D-F53E-EEE7-DD2B-ECD150778AF4}"/>
              </a:ext>
              <a:ext uri="{C183D7F6-B498-43B3-948B-1728B52AA6E4}">
                <adec:decorative xmlns:adec="http://schemas.microsoft.com/office/drawing/2017/decorative" val="1"/>
              </a:ext>
            </a:extLst>
          </p:cNvPr>
          <p:cNvSpPr/>
          <p:nvPr/>
        </p:nvSpPr>
        <p:spPr>
          <a:xfrm rot="10800000">
            <a:off x="3835775" y="4287368"/>
            <a:ext cx="134992" cy="192023"/>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C5B5A"/>
              </a:solidFill>
              <a:effectLst/>
              <a:uLnTx/>
              <a:uFillTx/>
              <a:latin typeface="Arial"/>
              <a:ea typeface="+mn-ea"/>
              <a:cs typeface="+mn-cs"/>
            </a:endParaRPr>
          </a:p>
        </p:txBody>
      </p:sp>
      <p:sp>
        <p:nvSpPr>
          <p:cNvPr id="18" name="Arrow: Down 17">
            <a:extLst>
              <a:ext uri="{FF2B5EF4-FFF2-40B4-BE49-F238E27FC236}">
                <a16:creationId xmlns:a16="http://schemas.microsoft.com/office/drawing/2014/main" id="{A813E693-E384-9AAF-2AD0-4C238B4CA034}"/>
              </a:ext>
              <a:ext uri="{C183D7F6-B498-43B3-948B-1728B52AA6E4}">
                <adec:decorative xmlns:adec="http://schemas.microsoft.com/office/drawing/2017/decorative" val="1"/>
              </a:ext>
            </a:extLst>
          </p:cNvPr>
          <p:cNvSpPr/>
          <p:nvPr/>
        </p:nvSpPr>
        <p:spPr>
          <a:xfrm>
            <a:off x="5313054" y="4287369"/>
            <a:ext cx="134992" cy="192023"/>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C5B5A"/>
              </a:solidFill>
              <a:effectLst/>
              <a:uLnTx/>
              <a:uFillTx/>
              <a:latin typeface="Arial"/>
              <a:ea typeface="+mn-ea"/>
              <a:cs typeface="+mn-cs"/>
            </a:endParaRPr>
          </a:p>
        </p:txBody>
      </p:sp>
      <p:sp>
        <p:nvSpPr>
          <p:cNvPr id="28" name="Arrow: Down 27">
            <a:extLst>
              <a:ext uri="{FF2B5EF4-FFF2-40B4-BE49-F238E27FC236}">
                <a16:creationId xmlns:a16="http://schemas.microsoft.com/office/drawing/2014/main" id="{77E77E81-AAB7-C6A4-1F9B-CD4050414697}"/>
              </a:ext>
              <a:ext uri="{C183D7F6-B498-43B3-948B-1728B52AA6E4}">
                <adec:decorative xmlns:adec="http://schemas.microsoft.com/office/drawing/2017/decorative" val="1"/>
              </a:ext>
            </a:extLst>
          </p:cNvPr>
          <p:cNvSpPr/>
          <p:nvPr/>
        </p:nvSpPr>
        <p:spPr>
          <a:xfrm>
            <a:off x="11249708" y="2000442"/>
            <a:ext cx="135467" cy="126253"/>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C5B5A"/>
              </a:solidFill>
              <a:effectLst/>
              <a:uLnTx/>
              <a:uFillTx/>
              <a:latin typeface="Arial"/>
              <a:ea typeface="+mn-ea"/>
              <a:cs typeface="+mn-cs"/>
            </a:endParaRPr>
          </a:p>
        </p:txBody>
      </p:sp>
      <p:sp>
        <p:nvSpPr>
          <p:cNvPr id="29" name="Arrow: Down 28">
            <a:extLst>
              <a:ext uri="{FF2B5EF4-FFF2-40B4-BE49-F238E27FC236}">
                <a16:creationId xmlns:a16="http://schemas.microsoft.com/office/drawing/2014/main" id="{6A8275F7-26CD-94FC-2DCA-7CAAA27BCCF2}"/>
              </a:ext>
              <a:ext uri="{C183D7F6-B498-43B3-948B-1728B52AA6E4}">
                <adec:decorative xmlns:adec="http://schemas.microsoft.com/office/drawing/2017/decorative" val="1"/>
              </a:ext>
            </a:extLst>
          </p:cNvPr>
          <p:cNvSpPr/>
          <p:nvPr/>
        </p:nvSpPr>
        <p:spPr>
          <a:xfrm rot="10800000">
            <a:off x="10643573" y="2544237"/>
            <a:ext cx="134992" cy="125337"/>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C5B5A"/>
              </a:solidFill>
              <a:effectLst/>
              <a:uLnTx/>
              <a:uFillTx/>
              <a:latin typeface="Arial"/>
              <a:ea typeface="+mn-ea"/>
              <a:cs typeface="+mn-cs"/>
            </a:endParaRPr>
          </a:p>
        </p:txBody>
      </p:sp>
      <p:sp>
        <p:nvSpPr>
          <p:cNvPr id="30" name="Arrow: Down 29">
            <a:extLst>
              <a:ext uri="{FF2B5EF4-FFF2-40B4-BE49-F238E27FC236}">
                <a16:creationId xmlns:a16="http://schemas.microsoft.com/office/drawing/2014/main" id="{99F990D2-8DBA-245D-3272-DFC27ECAD1AD}"/>
              </a:ext>
              <a:ext uri="{C183D7F6-B498-43B3-948B-1728B52AA6E4}">
                <adec:decorative xmlns:adec="http://schemas.microsoft.com/office/drawing/2017/decorative" val="1"/>
              </a:ext>
            </a:extLst>
          </p:cNvPr>
          <p:cNvSpPr/>
          <p:nvPr/>
        </p:nvSpPr>
        <p:spPr>
          <a:xfrm>
            <a:off x="10203783" y="3116569"/>
            <a:ext cx="134992" cy="152363"/>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C5B5A"/>
              </a:solidFill>
              <a:effectLst/>
              <a:uLnTx/>
              <a:uFillTx/>
              <a:latin typeface="Arial"/>
              <a:ea typeface="+mn-ea"/>
              <a:cs typeface="+mn-cs"/>
            </a:endParaRPr>
          </a:p>
        </p:txBody>
      </p:sp>
      <p:sp>
        <p:nvSpPr>
          <p:cNvPr id="31" name="Arrow: Down 30">
            <a:extLst>
              <a:ext uri="{FF2B5EF4-FFF2-40B4-BE49-F238E27FC236}">
                <a16:creationId xmlns:a16="http://schemas.microsoft.com/office/drawing/2014/main" id="{27C1E776-3844-B74A-8D53-2407CB3047B8}"/>
              </a:ext>
              <a:ext uri="{C183D7F6-B498-43B3-948B-1728B52AA6E4}">
                <adec:decorative xmlns:adec="http://schemas.microsoft.com/office/drawing/2017/decorative" val="1"/>
              </a:ext>
            </a:extLst>
          </p:cNvPr>
          <p:cNvSpPr/>
          <p:nvPr/>
        </p:nvSpPr>
        <p:spPr>
          <a:xfrm rot="10800000">
            <a:off x="9912503" y="4214359"/>
            <a:ext cx="119002" cy="127513"/>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C5B5A"/>
              </a:solidFill>
              <a:effectLst/>
              <a:uLnTx/>
              <a:uFillTx/>
              <a:latin typeface="Arial"/>
              <a:ea typeface="+mn-ea"/>
              <a:cs typeface="+mn-cs"/>
            </a:endParaRPr>
          </a:p>
        </p:txBody>
      </p:sp>
      <p:sp>
        <p:nvSpPr>
          <p:cNvPr id="2" name="Arrow: Down 1">
            <a:extLst>
              <a:ext uri="{FF2B5EF4-FFF2-40B4-BE49-F238E27FC236}">
                <a16:creationId xmlns:a16="http://schemas.microsoft.com/office/drawing/2014/main" id="{ADE8234C-82CE-C882-E98B-2CC8D1104C64}"/>
              </a:ext>
              <a:ext uri="{C183D7F6-B498-43B3-948B-1728B52AA6E4}">
                <adec:decorative xmlns:adec="http://schemas.microsoft.com/office/drawing/2017/decorative" val="1"/>
              </a:ext>
            </a:extLst>
          </p:cNvPr>
          <p:cNvSpPr/>
          <p:nvPr/>
        </p:nvSpPr>
        <p:spPr>
          <a:xfrm rot="10800000">
            <a:off x="9347275" y="5322010"/>
            <a:ext cx="119002" cy="127513"/>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C5B5A"/>
              </a:solidFill>
              <a:effectLst/>
              <a:uLnTx/>
              <a:uFillTx/>
              <a:latin typeface="Arial"/>
              <a:ea typeface="+mn-ea"/>
              <a:cs typeface="+mn-cs"/>
            </a:endParaRPr>
          </a:p>
        </p:txBody>
      </p:sp>
      <p:sp>
        <p:nvSpPr>
          <p:cNvPr id="3" name="Arrow: Down 2">
            <a:extLst>
              <a:ext uri="{FF2B5EF4-FFF2-40B4-BE49-F238E27FC236}">
                <a16:creationId xmlns:a16="http://schemas.microsoft.com/office/drawing/2014/main" id="{1DEA3E32-7010-59AD-620E-CE78AB05727D}"/>
              </a:ext>
              <a:ext uri="{C183D7F6-B498-43B3-948B-1728B52AA6E4}">
                <adec:decorative xmlns:adec="http://schemas.microsoft.com/office/drawing/2017/decorative" val="1"/>
              </a:ext>
            </a:extLst>
          </p:cNvPr>
          <p:cNvSpPr/>
          <p:nvPr/>
        </p:nvSpPr>
        <p:spPr>
          <a:xfrm>
            <a:off x="9008531" y="5908211"/>
            <a:ext cx="135467" cy="126253"/>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C5B5A"/>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316235514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0D5131-14B3-EB44-2C66-2D5DA723495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298C4AB-E409-00E9-656E-1726215732A7}"/>
              </a:ext>
            </a:extLst>
          </p:cNvPr>
          <p:cNvSpPr>
            <a:spLocks noGrp="1"/>
          </p:cNvSpPr>
          <p:nvPr>
            <p:ph type="title"/>
          </p:nvPr>
        </p:nvSpPr>
        <p:spPr>
          <a:xfrm>
            <a:off x="574419" y="236285"/>
            <a:ext cx="11369736" cy="747897"/>
          </a:xfrm>
          <a:noFill/>
        </p:spPr>
        <p:txBody>
          <a:bodyPr vert="horz" wrap="square" lIns="0" tIns="0" rIns="0" bIns="0" rtlCol="0" anchor="ctr">
            <a:spAutoFit/>
          </a:bodyPr>
          <a:lstStyle/>
          <a:p>
            <a:pPr>
              <a:defRPr/>
            </a:pPr>
            <a:r>
              <a:rPr lang="en-GB" sz="1800" b="1" dirty="0">
                <a:solidFill>
                  <a:srgbClr val="5C5B5A"/>
                </a:solidFill>
                <a:latin typeface="Arial"/>
              </a:rPr>
              <a:t>Whilst the gap between GM and the GB average has widened since May, the proportion of Greater Manchester respondents </a:t>
            </a:r>
            <a:r>
              <a:rPr lang="en-GB" sz="1800" b="1" dirty="0">
                <a:solidFill>
                  <a:srgbClr val="009690"/>
                </a:solidFill>
                <a:latin typeface="Arial"/>
              </a:rPr>
              <a:t>saying their cost of living has increased </a:t>
            </a:r>
            <a:r>
              <a:rPr lang="en-GB" sz="1800" b="1" dirty="0">
                <a:solidFill>
                  <a:srgbClr val="5C5B5A"/>
                </a:solidFill>
                <a:latin typeface="Arial"/>
              </a:rPr>
              <a:t>remains the lowest it has been since tracking began in September 2022</a:t>
            </a:r>
            <a:endParaRPr lang="en-US" sz="1800" b="1" dirty="0">
              <a:solidFill>
                <a:srgbClr val="5C5B5A"/>
              </a:solidFill>
              <a:highlight>
                <a:srgbClr val="FFFF00"/>
              </a:highlight>
              <a:latin typeface="Arial"/>
            </a:endParaRPr>
          </a:p>
        </p:txBody>
      </p:sp>
      <p:sp>
        <p:nvSpPr>
          <p:cNvPr id="16" name="TextBox 15">
            <a:extLst>
              <a:ext uri="{FF2B5EF4-FFF2-40B4-BE49-F238E27FC236}">
                <a16:creationId xmlns:a16="http://schemas.microsoft.com/office/drawing/2014/main" id="{0B584579-5088-9EBB-FED8-9C505F67C8DC}"/>
              </a:ext>
              <a:ext uri="{C183D7F6-B498-43B3-948B-1728B52AA6E4}">
                <adec:decorative xmlns:adec="http://schemas.microsoft.com/office/drawing/2017/decorative" val="0"/>
              </a:ext>
            </a:extLst>
          </p:cNvPr>
          <p:cNvSpPr txBox="1"/>
          <p:nvPr/>
        </p:nvSpPr>
        <p:spPr>
          <a:xfrm>
            <a:off x="1186945" y="1470234"/>
            <a:ext cx="9818109"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5C5B5A"/>
                </a:solidFill>
                <a:effectLst/>
                <a:uLnTx/>
                <a:uFillTx/>
                <a:latin typeface="Arial"/>
                <a:ea typeface="+mn-ea"/>
                <a:cs typeface="+mn-cs"/>
              </a:rPr>
              <a:t>Proportion reporting an increase in their cost of living over the past month</a:t>
            </a:r>
          </a:p>
        </p:txBody>
      </p:sp>
      <p:graphicFrame>
        <p:nvGraphicFramePr>
          <p:cNvPr id="23" name="Chart 22" descr="Line chart showing that 55% say their cost of living has increased in GM, compared to 51% in GB. This has fallen over time. ">
            <a:extLst>
              <a:ext uri="{FF2B5EF4-FFF2-40B4-BE49-F238E27FC236}">
                <a16:creationId xmlns:a16="http://schemas.microsoft.com/office/drawing/2014/main" id="{59759F84-68DD-1599-B01E-99E5ECD24F1F}"/>
              </a:ext>
            </a:extLst>
          </p:cNvPr>
          <p:cNvGraphicFramePr/>
          <p:nvPr>
            <p:extLst>
              <p:ext uri="{D42A27DB-BD31-4B8C-83A1-F6EECF244321}">
                <p14:modId xmlns:p14="http://schemas.microsoft.com/office/powerpoint/2010/main" val="448051472"/>
              </p:ext>
            </p:extLst>
          </p:nvPr>
        </p:nvGraphicFramePr>
        <p:xfrm>
          <a:off x="459473" y="1984839"/>
          <a:ext cx="11273054" cy="4111741"/>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a:extLst>
              <a:ext uri="{FF2B5EF4-FFF2-40B4-BE49-F238E27FC236}">
                <a16:creationId xmlns:a16="http://schemas.microsoft.com/office/drawing/2014/main" id="{2258FC09-53B0-3185-7D00-09693CE6A99C}"/>
              </a:ext>
            </a:extLst>
          </p:cNvPr>
          <p:cNvSpPr txBox="1"/>
          <p:nvPr/>
        </p:nvSpPr>
        <p:spPr>
          <a:xfrm>
            <a:off x="3606325" y="6065068"/>
            <a:ext cx="8833503" cy="276999"/>
          </a:xfrm>
          <a:prstGeom prst="rect">
            <a:avLst/>
          </a:prstGeom>
          <a:noFill/>
        </p:spPr>
        <p:txBody>
          <a:bodyPr wrap="square" lIns="91440" tIns="45720" rIns="91440" bIns="45720" rtlCol="0" anchor="t">
            <a:spAutoFit/>
          </a:bodyPr>
          <a:lstStyle/>
          <a:p>
            <a:r>
              <a:rPr lang="en-GB" sz="1200" dirty="0">
                <a:solidFill>
                  <a:schemeClr val="tx1">
                    <a:lumMod val="65000"/>
                    <a:lumOff val="35000"/>
                  </a:schemeClr>
                </a:solidFill>
              </a:rPr>
              <a:t>*changes to the ONS wider survey methodology have contributed to a shift in the GB benchmarking since the last GM Residents' Survey</a:t>
            </a:r>
          </a:p>
        </p:txBody>
      </p:sp>
      <p:sp>
        <p:nvSpPr>
          <p:cNvPr id="11" name="Footer Placeholder 4">
            <a:extLst>
              <a:ext uri="{FF2B5EF4-FFF2-40B4-BE49-F238E27FC236}">
                <a16:creationId xmlns:a16="http://schemas.microsoft.com/office/drawing/2014/main" id="{58673C8B-26A1-A0DA-981C-D83DF051540E}"/>
              </a:ext>
            </a:extLst>
          </p:cNvPr>
          <p:cNvSpPr txBox="1">
            <a:spLocks/>
          </p:cNvSpPr>
          <p:nvPr/>
        </p:nvSpPr>
        <p:spPr>
          <a:xfrm>
            <a:off x="372281" y="6350623"/>
            <a:ext cx="11200271"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CL5. Over the last month, has your cost of living changed? Unweighted base: Survey 5, 1470; Survey 6, 1767; Survey 7, 1488; Survey 8, 1612; Survey 9, 1560; Survey 10, 1546; Survey 11, 146; Survey 12, 1551; Survey 13, 1540 (All respondents)</a:t>
            </a:r>
          </a:p>
        </p:txBody>
      </p:sp>
      <p:sp>
        <p:nvSpPr>
          <p:cNvPr id="21" name="Slide Number Placeholder 4">
            <a:extLst>
              <a:ext uri="{FF2B5EF4-FFF2-40B4-BE49-F238E27FC236}">
                <a16:creationId xmlns:a16="http://schemas.microsoft.com/office/drawing/2014/main" id="{58496005-4D53-9598-65B0-DA524175D19B}"/>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53</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42997140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276CDE-5912-4FA2-866A-6E5EC2BEE47A}"/>
              </a:ext>
            </a:extLst>
          </p:cNvPr>
          <p:cNvSpPr>
            <a:spLocks noGrp="1"/>
          </p:cNvSpPr>
          <p:nvPr>
            <p:ph type="title"/>
          </p:nvPr>
        </p:nvSpPr>
        <p:spPr>
          <a:xfrm>
            <a:off x="498883" y="213435"/>
            <a:ext cx="11369736" cy="792832"/>
          </a:xfrm>
        </p:spPr>
        <p:txBody>
          <a:bodyPr>
            <a:noAutofit/>
          </a:bodyPr>
          <a:lstStyle/>
          <a:p>
            <a:r>
              <a:rPr lang="en-GB" sz="1800" b="1" dirty="0">
                <a:solidFill>
                  <a:srgbClr val="5C5B5A"/>
                </a:solidFill>
                <a:latin typeface="Arial"/>
                <a:ea typeface="+mn-ea"/>
                <a:cs typeface="+mn-cs"/>
              </a:rPr>
              <a:t>The proportion of respondents who </a:t>
            </a:r>
            <a:r>
              <a:rPr lang="en-GB" sz="1800" b="1" dirty="0">
                <a:solidFill>
                  <a:srgbClr val="009690"/>
                </a:solidFill>
                <a:latin typeface="Arial"/>
                <a:ea typeface="+mn-ea"/>
                <a:cs typeface="+mn-cs"/>
              </a:rPr>
              <a:t>borrowed more money or used more credit in the past month</a:t>
            </a:r>
            <a:r>
              <a:rPr lang="en-GB" sz="1800" b="1" dirty="0">
                <a:solidFill>
                  <a:srgbClr val="5C5B5A"/>
                </a:solidFill>
                <a:latin typeface="Arial"/>
                <a:ea typeface="+mn-ea"/>
                <a:cs typeface="+mn-cs"/>
              </a:rPr>
              <a:t> has risen significantly since May, to just under 1 in 3 respondents (31%). Despite this rise, the figure is still 6 percentage points lower than at the same time last year </a:t>
            </a:r>
          </a:p>
        </p:txBody>
      </p:sp>
      <p:sp>
        <p:nvSpPr>
          <p:cNvPr id="16" name="TextBox 15">
            <a:extLst>
              <a:ext uri="{FF2B5EF4-FFF2-40B4-BE49-F238E27FC236}">
                <a16:creationId xmlns:a16="http://schemas.microsoft.com/office/drawing/2014/main" id="{3FF3CE78-9174-FFA5-5419-8FAC2D196101}"/>
              </a:ext>
              <a:ext uri="{C183D7F6-B498-43B3-948B-1728B52AA6E4}">
                <adec:decorative xmlns:adec="http://schemas.microsoft.com/office/drawing/2017/decorative" val="0"/>
              </a:ext>
            </a:extLst>
          </p:cNvPr>
          <p:cNvSpPr txBox="1"/>
          <p:nvPr/>
        </p:nvSpPr>
        <p:spPr>
          <a:xfrm>
            <a:off x="906116" y="1061510"/>
            <a:ext cx="4422968" cy="43088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5C5B5A"/>
                </a:solidFill>
                <a:effectLst/>
                <a:uLnTx/>
                <a:uFillTx/>
                <a:latin typeface="Arial"/>
                <a:ea typeface="+mn-ea"/>
                <a:cs typeface="+mn-cs"/>
              </a:rPr>
              <a:t>Have you borrowed more or used more credit in the last month than compared to a year ago?</a:t>
            </a:r>
          </a:p>
        </p:txBody>
      </p:sp>
      <p:graphicFrame>
        <p:nvGraphicFramePr>
          <p:cNvPr id="23" name="Chart 22" descr="Stacked line chart showing proportion of respondents have borrowed more or used more credit in the last month. 63% of Greater Manchester residents say they have in July 24, compared to 69% in May. ">
            <a:extLst>
              <a:ext uri="{FF2B5EF4-FFF2-40B4-BE49-F238E27FC236}">
                <a16:creationId xmlns:a16="http://schemas.microsoft.com/office/drawing/2014/main" id="{8CB9DA0E-F029-4E19-97B9-F32C2EE2F087}"/>
              </a:ext>
            </a:extLst>
          </p:cNvPr>
          <p:cNvGraphicFramePr/>
          <p:nvPr>
            <p:extLst>
              <p:ext uri="{D42A27DB-BD31-4B8C-83A1-F6EECF244321}">
                <p14:modId xmlns:p14="http://schemas.microsoft.com/office/powerpoint/2010/main" val="1671242022"/>
              </p:ext>
            </p:extLst>
          </p:nvPr>
        </p:nvGraphicFramePr>
        <p:xfrm>
          <a:off x="143629" y="1492397"/>
          <a:ext cx="6155664" cy="4604184"/>
        </p:xfrm>
        <a:graphic>
          <a:graphicData uri="http://schemas.openxmlformats.org/drawingml/2006/chart">
            <c:chart xmlns:c="http://schemas.openxmlformats.org/drawingml/2006/chart" xmlns:r="http://schemas.openxmlformats.org/officeDocument/2006/relationships" r:id="rId4"/>
          </a:graphicData>
        </a:graphic>
      </p:graphicFrame>
      <p:sp>
        <p:nvSpPr>
          <p:cNvPr id="8" name="Arrow: Down 7">
            <a:extLst>
              <a:ext uri="{FF2B5EF4-FFF2-40B4-BE49-F238E27FC236}">
                <a16:creationId xmlns:a16="http://schemas.microsoft.com/office/drawing/2014/main" id="{4ACBB23B-F522-1FCD-407B-A286196E9C2A}"/>
              </a:ext>
              <a:ext uri="{C183D7F6-B498-43B3-948B-1728B52AA6E4}">
                <adec:decorative xmlns:adec="http://schemas.microsoft.com/office/drawing/2017/decorative" val="1"/>
              </a:ext>
            </a:extLst>
          </p:cNvPr>
          <p:cNvSpPr/>
          <p:nvPr/>
        </p:nvSpPr>
        <p:spPr>
          <a:xfrm rot="10800000">
            <a:off x="6109729" y="3595483"/>
            <a:ext cx="158328"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9" name="Arrow: Down 8">
            <a:extLst>
              <a:ext uri="{FF2B5EF4-FFF2-40B4-BE49-F238E27FC236}">
                <a16:creationId xmlns:a16="http://schemas.microsoft.com/office/drawing/2014/main" id="{C943C87B-5D35-40CF-B664-8CCAF4B5122B}"/>
              </a:ext>
              <a:ext uri="{C183D7F6-B498-43B3-948B-1728B52AA6E4}">
                <adec:decorative xmlns:adec="http://schemas.microsoft.com/office/drawing/2017/decorative" val="1"/>
              </a:ext>
            </a:extLst>
          </p:cNvPr>
          <p:cNvSpPr/>
          <p:nvPr/>
        </p:nvSpPr>
        <p:spPr>
          <a:xfrm>
            <a:off x="6104587" y="2539084"/>
            <a:ext cx="158328"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5" name="Text Placeholder 7">
            <a:extLst>
              <a:ext uri="{FF2B5EF4-FFF2-40B4-BE49-F238E27FC236}">
                <a16:creationId xmlns:a16="http://schemas.microsoft.com/office/drawing/2014/main" id="{E0062B1C-08ED-1C43-C714-8B11D9C73F49}"/>
              </a:ext>
            </a:extLst>
          </p:cNvPr>
          <p:cNvSpPr txBox="1">
            <a:spLocks/>
          </p:cNvSpPr>
          <p:nvPr/>
        </p:nvSpPr>
        <p:spPr>
          <a:xfrm>
            <a:off x="6530195" y="1435017"/>
            <a:ext cx="5506107" cy="535344"/>
          </a:xfrm>
          <a:prstGeom prst="rect">
            <a:avLst/>
          </a:prstGeom>
          <a:solidFill>
            <a:srgbClr val="5C5B5A"/>
          </a:solidFill>
          <a:ln>
            <a:solidFill>
              <a:srgbClr val="5C5B5A"/>
            </a:solidFill>
          </a:ln>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100" b="1" i="0" u="none" strike="noStrike" kern="1200" cap="none" spc="0" normalizeH="0" baseline="0" noProof="0" dirty="0">
                <a:ln>
                  <a:noFill/>
                </a:ln>
                <a:solidFill>
                  <a:prstClr val="white"/>
                </a:solidFill>
                <a:effectLst/>
                <a:uLnTx/>
                <a:uFillTx/>
                <a:latin typeface="Arial" panose="020B0604020202020204"/>
                <a:ea typeface="+mn-ea"/>
                <a:cs typeface="+mn-cs"/>
              </a:rPr>
              <a:t>Between </a:t>
            </a:r>
            <a:r>
              <a:rPr lang="en-GB" sz="1100" dirty="0">
                <a:solidFill>
                  <a:prstClr val="white"/>
                </a:solidFill>
                <a:latin typeface="Arial" panose="020B0604020202020204"/>
              </a:rPr>
              <a:t>February </a:t>
            </a:r>
            <a:r>
              <a:rPr kumimoji="0" lang="en-GB" sz="1100" b="1" i="0" u="none" strike="noStrike" kern="1200" cap="none" spc="0" normalizeH="0" baseline="0" noProof="0" dirty="0">
                <a:ln>
                  <a:noFill/>
                </a:ln>
                <a:solidFill>
                  <a:prstClr val="white"/>
                </a:solidFill>
                <a:effectLst/>
                <a:uLnTx/>
                <a:uFillTx/>
                <a:latin typeface="Arial" panose="020B0604020202020204"/>
                <a:ea typeface="+mn-ea"/>
                <a:cs typeface="+mn-cs"/>
              </a:rPr>
              <a:t>and July (</a:t>
            </a:r>
            <a:r>
              <a:rPr lang="en-GB" sz="1100" dirty="0">
                <a:solidFill>
                  <a:prstClr val="white"/>
                </a:solidFill>
                <a:latin typeface="Arial" panose="020B0604020202020204"/>
              </a:rPr>
              <a:t>S11-13.</a:t>
            </a:r>
            <a:r>
              <a:rPr kumimoji="0" lang="en-GB" sz="1100" b="1" i="0" u="none" strike="noStrike" kern="1200" cap="none" spc="0" normalizeH="0" baseline="0" noProof="0" dirty="0">
                <a:ln>
                  <a:noFill/>
                </a:ln>
                <a:solidFill>
                  <a:prstClr val="white"/>
                </a:solidFill>
                <a:effectLst/>
                <a:uLnTx/>
                <a:uFillTx/>
                <a:latin typeface="Arial" panose="020B0604020202020204"/>
                <a:ea typeface="+mn-ea"/>
                <a:cs typeface="+mn-cs"/>
              </a:rPr>
              <a:t>), those who </a:t>
            </a:r>
            <a:r>
              <a:rPr lang="en-GB" sz="1100" dirty="0">
                <a:solidFill>
                  <a:prstClr val="white"/>
                </a:solidFill>
                <a:latin typeface="Arial" panose="020B0604020202020204"/>
              </a:rPr>
              <a:t>have borrowed more money or used more credit than usual in the last month, </a:t>
            </a:r>
            <a:r>
              <a:rPr kumimoji="0" lang="en-GB" sz="1100" b="1" i="0" u="none" strike="noStrike" kern="1200" cap="none" spc="0" normalizeH="0" baseline="0" noProof="0" dirty="0">
                <a:ln>
                  <a:noFill/>
                </a:ln>
                <a:solidFill>
                  <a:prstClr val="white"/>
                </a:solidFill>
                <a:effectLst/>
                <a:uLnTx/>
                <a:uFillTx/>
                <a:latin typeface="Arial" panose="020B0604020202020204"/>
                <a:ea typeface="+mn-ea"/>
                <a:cs typeface="+mn-cs"/>
              </a:rPr>
              <a:t>compared to the GM average (29%), are higher among:</a:t>
            </a:r>
            <a:endParaRPr kumimoji="0" lang="en-GB" sz="1050" b="1" i="0" u="none" strike="noStrike" kern="1200" cap="none" spc="0" normalizeH="0" baseline="0" noProof="0" dirty="0">
              <a:ln>
                <a:noFill/>
              </a:ln>
              <a:solidFill>
                <a:srgbClr val="FFFFFF"/>
              </a:solidFill>
              <a:effectLst/>
              <a:uLnTx/>
              <a:uFillTx/>
              <a:latin typeface="Arial"/>
              <a:ea typeface="+mn-ea"/>
              <a:cs typeface="+mn-cs"/>
            </a:endParaRPr>
          </a:p>
        </p:txBody>
      </p:sp>
      <p:sp>
        <p:nvSpPr>
          <p:cNvPr id="17" name="Text Placeholder 4">
            <a:extLst>
              <a:ext uri="{FF2B5EF4-FFF2-40B4-BE49-F238E27FC236}">
                <a16:creationId xmlns:a16="http://schemas.microsoft.com/office/drawing/2014/main" id="{3AD86FDB-9E32-FE92-D832-E826A9B75EFD}"/>
              </a:ext>
            </a:extLst>
          </p:cNvPr>
          <p:cNvSpPr txBox="1">
            <a:spLocks/>
          </p:cNvSpPr>
          <p:nvPr/>
        </p:nvSpPr>
        <p:spPr>
          <a:xfrm>
            <a:off x="6530195" y="1970360"/>
            <a:ext cx="5506107" cy="3813180"/>
          </a:xfrm>
          <a:prstGeom prst="rect">
            <a:avLst/>
          </a:prstGeom>
          <a:ln>
            <a:solidFill>
              <a:srgbClr val="5C5B5A"/>
            </a:solidFill>
          </a:ln>
        </p:spPr>
        <p:txBody>
          <a:bodyPr vert="horz" lIns="91440" tIns="108000" rIns="91440" bIns="45720" numCol="1" spcCol="457200" rtlCol="0">
            <a:noAutofit/>
          </a:bodyPr>
          <a:lstStyle>
            <a:lvl1pPr marL="171450" indent="-171450" algn="l" defTabSz="914400" rtl="0" eaLnBrk="1" latinLnBrk="0" hangingPunct="1">
              <a:lnSpc>
                <a:spcPct val="100000"/>
              </a:lnSpc>
              <a:spcBef>
                <a:spcPts val="0"/>
              </a:spcBef>
              <a:spcAft>
                <a:spcPts val="600"/>
              </a:spcAft>
              <a:buFont typeface="Arial" panose="020B0604020202020204" pitchFamily="34" charset="0"/>
              <a:buChar char="•"/>
              <a:defRPr lang="en-US" sz="1600" kern="1200" dirty="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GB" sz="1200" b="1" i="0" u="none" strike="noStrike" kern="1200" cap="none" spc="0" normalizeH="0" baseline="0" noProof="0" dirty="0">
                <a:ln>
                  <a:noFill/>
                </a:ln>
                <a:solidFill>
                  <a:srgbClr val="009690"/>
                </a:solidFill>
                <a:effectLst/>
                <a:uLnTx/>
                <a:uFillTx/>
                <a:latin typeface="Arial" panose="020B0604020202020204" pitchFamily="34" charset="0"/>
                <a:ea typeface="+mn-ea"/>
                <a:cs typeface="Arial" panose="020B0604020202020204" pitchFamily="34" charset="0"/>
              </a:rPr>
              <a:t>Demographics:</a:t>
            </a:r>
          </a:p>
          <a:p>
            <a:pPr>
              <a:spcAft>
                <a:spcPts val="200"/>
              </a:spcAft>
              <a:defRPr/>
            </a:pPr>
            <a:r>
              <a:rPr lang="en-GB" sz="1200" dirty="0">
                <a:solidFill>
                  <a:srgbClr val="5C5B5A"/>
                </a:solidFill>
                <a:latin typeface="Arial" panose="020B0604020202020204" pitchFamily="34" charset="0"/>
                <a:cs typeface="Arial" panose="020B0604020202020204" pitchFamily="34" charset="0"/>
              </a:rPr>
              <a:t>Those with a disability (38%); including those with learning disabilities (49%) or mental ill health (49%)</a:t>
            </a:r>
          </a:p>
          <a:p>
            <a:pPr>
              <a:spcAft>
                <a:spcPts val="200"/>
              </a:spcAft>
              <a:defRPr/>
            </a:pPr>
            <a:r>
              <a:rPr lang="en-GB" sz="1200" dirty="0">
                <a:solidFill>
                  <a:srgbClr val="5C5B5A"/>
                </a:solidFill>
                <a:latin typeface="Arial" panose="020B0604020202020204" pitchFamily="34" charset="0"/>
                <a:cs typeface="Arial" panose="020B0604020202020204" pitchFamily="34" charset="0"/>
              </a:rPr>
              <a:t>Gay women (46%)</a:t>
            </a:r>
          </a:p>
          <a:p>
            <a:pPr>
              <a:spcAft>
                <a:spcPts val="200"/>
              </a:spcAft>
              <a:defRPr/>
            </a:pPr>
            <a:r>
              <a:rPr lang="en-GB" sz="1200" dirty="0">
                <a:solidFill>
                  <a:srgbClr val="5C5B5A"/>
                </a:solidFill>
                <a:latin typeface="Arial" panose="020B0604020202020204" pitchFamily="34" charset="0"/>
                <a:cs typeface="Arial" panose="020B0604020202020204" pitchFamily="34" charset="0"/>
              </a:rPr>
              <a:t>Pakistani respondents (44%)</a:t>
            </a:r>
          </a:p>
          <a:p>
            <a:pPr>
              <a:spcAft>
                <a:spcPts val="200"/>
              </a:spcAft>
              <a:defRPr/>
            </a:pPr>
            <a:r>
              <a:rPr lang="en-GB" sz="1200" dirty="0">
                <a:solidFill>
                  <a:srgbClr val="5C5B5A"/>
                </a:solidFill>
                <a:latin typeface="Arial" panose="020B0604020202020204" pitchFamily="34" charset="0"/>
                <a:cs typeface="Arial" panose="020B0604020202020204" pitchFamily="34" charset="0"/>
              </a:rPr>
              <a:t>Parents of children aged 5 and under (41%)</a:t>
            </a:r>
          </a:p>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GB" sz="1200" b="1" i="0" u="none" strike="noStrike" kern="1200" cap="none" spc="0" normalizeH="0" baseline="0" noProof="0" dirty="0">
                <a:ln>
                  <a:noFill/>
                </a:ln>
                <a:solidFill>
                  <a:srgbClr val="009690"/>
                </a:solidFill>
                <a:effectLst/>
                <a:uLnTx/>
                <a:uFillTx/>
                <a:latin typeface="Arial" panose="020B0604020202020204" pitchFamily="34" charset="0"/>
                <a:ea typeface="+mn-ea"/>
                <a:cs typeface="Arial" panose="020B0604020202020204" pitchFamily="34" charset="0"/>
              </a:rPr>
              <a:t>Individual and/or family circumstance:</a:t>
            </a:r>
          </a:p>
          <a:p>
            <a:pPr>
              <a:spcAft>
                <a:spcPts val="200"/>
              </a:spcAft>
              <a:defRPr/>
            </a:pPr>
            <a:r>
              <a:rPr kumimoji="0" lang="en-GB" sz="1200" b="0"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Those </a:t>
            </a:r>
            <a:r>
              <a:rPr lang="en-GB" sz="1200" dirty="0">
                <a:solidFill>
                  <a:srgbClr val="5C5B5A"/>
                </a:solidFill>
                <a:latin typeface="Arial" panose="020B0604020202020204" pitchFamily="34" charset="0"/>
                <a:cs typeface="Arial" panose="020B0604020202020204" pitchFamily="34" charset="0"/>
              </a:rPr>
              <a:t>who are financially vulnerable (71%)</a:t>
            </a:r>
          </a:p>
          <a:p>
            <a:pPr>
              <a:spcAft>
                <a:spcPts val="200"/>
              </a:spcAft>
              <a:defRPr/>
            </a:pPr>
            <a:r>
              <a:rPr kumimoji="0" lang="en-GB" sz="1200" b="0"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Those who have not eaten all day for lack of money (62%) or cut or skipped a meal (59%)</a:t>
            </a:r>
          </a:p>
          <a:p>
            <a:pPr>
              <a:spcAft>
                <a:spcPts val="200"/>
              </a:spcAft>
              <a:defRPr/>
            </a:pPr>
            <a:r>
              <a:rPr lang="en-GB" sz="1200" dirty="0">
                <a:solidFill>
                  <a:srgbClr val="5C5B5A"/>
                </a:solidFill>
                <a:latin typeface="Arial" panose="020B0604020202020204" pitchFamily="34" charset="0"/>
                <a:cs typeface="Arial" panose="020B0604020202020204" pitchFamily="34" charset="0"/>
              </a:rPr>
              <a:t>Those who find it difficult to afford their mortgage (51%), or their rent (51%)</a:t>
            </a:r>
          </a:p>
          <a:p>
            <a:pPr>
              <a:spcAft>
                <a:spcPts val="200"/>
              </a:spcAft>
              <a:defRPr/>
            </a:pPr>
            <a:r>
              <a:rPr kumimoji="0" lang="en-GB" sz="1200" b="0"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Those not in work due to ill health or disability (50%), or out of work for 6 months or less (47%)</a:t>
            </a:r>
          </a:p>
          <a:p>
            <a:pPr>
              <a:spcAft>
                <a:spcPts val="200"/>
              </a:spcAft>
              <a:defRPr/>
            </a:pPr>
            <a:r>
              <a:rPr lang="en-GB" sz="1200" dirty="0">
                <a:solidFill>
                  <a:srgbClr val="5C5B5A"/>
                </a:solidFill>
                <a:latin typeface="Arial" panose="020B0604020202020204" pitchFamily="34" charset="0"/>
                <a:cs typeface="Arial" panose="020B0604020202020204" pitchFamily="34" charset="0"/>
              </a:rPr>
              <a:t>Those who disagree that they are able to look after their own health (48%) or know enough about their own health (48%)</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Those renting from local authorities or councils (44%) or housing associations or trusts (41%)</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1200" dirty="0">
                <a:solidFill>
                  <a:srgbClr val="5C5B5A"/>
                </a:solidFill>
                <a:latin typeface="Arial" panose="020B0604020202020204" pitchFamily="34" charset="0"/>
                <a:cs typeface="Arial" panose="020B0604020202020204" pitchFamily="34" charset="0"/>
              </a:rPr>
              <a:t>Those earning below the Real Living Wage (41%)</a:t>
            </a:r>
            <a:endParaRPr kumimoji="0" lang="en-GB" sz="1200" b="0"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kumimoji="0" lang="en-GB" sz="1200" b="0"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endParaRPr>
          </a:p>
        </p:txBody>
      </p:sp>
      <p:grpSp>
        <p:nvGrpSpPr>
          <p:cNvPr id="12" name="Group 11">
            <a:extLst>
              <a:ext uri="{FF2B5EF4-FFF2-40B4-BE49-F238E27FC236}">
                <a16:creationId xmlns:a16="http://schemas.microsoft.com/office/drawing/2014/main" id="{F258ABDB-005E-4824-8348-A33659E3024E}"/>
              </a:ext>
              <a:ext uri="{C183D7F6-B498-43B3-948B-1728B52AA6E4}">
                <adec:decorative xmlns:adec="http://schemas.microsoft.com/office/drawing/2017/decorative" val="1"/>
              </a:ext>
            </a:extLst>
          </p:cNvPr>
          <p:cNvGrpSpPr/>
          <p:nvPr/>
        </p:nvGrpSpPr>
        <p:grpSpPr>
          <a:xfrm>
            <a:off x="906116" y="5897787"/>
            <a:ext cx="2773764" cy="276999"/>
            <a:chOff x="180170" y="5830395"/>
            <a:chExt cx="2773764" cy="276999"/>
          </a:xfrm>
        </p:grpSpPr>
        <p:sp>
          <p:nvSpPr>
            <p:cNvPr id="7" name="Arrow: Down 6">
              <a:extLst>
                <a:ext uri="{FF2B5EF4-FFF2-40B4-BE49-F238E27FC236}">
                  <a16:creationId xmlns:a16="http://schemas.microsoft.com/office/drawing/2014/main" id="{C187D571-E897-A399-401F-4DB73DF24D4B}"/>
                </a:ext>
                <a:ext uri="{C183D7F6-B498-43B3-948B-1728B52AA6E4}">
                  <adec:decorative xmlns:adec="http://schemas.microsoft.com/office/drawing/2017/decorative" val="1"/>
                </a:ext>
              </a:extLst>
            </p:cNvPr>
            <p:cNvSpPr/>
            <p:nvPr/>
          </p:nvSpPr>
          <p:spPr>
            <a:xfrm>
              <a:off x="317841" y="5880616"/>
              <a:ext cx="158328"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3" name="Group 2">
              <a:extLst>
                <a:ext uri="{FF2B5EF4-FFF2-40B4-BE49-F238E27FC236}">
                  <a16:creationId xmlns:a16="http://schemas.microsoft.com/office/drawing/2014/main" id="{8DC4B70B-6143-F333-EC6F-356C5031C97E}"/>
                </a:ext>
                <a:ext uri="{C183D7F6-B498-43B3-948B-1728B52AA6E4}">
                  <adec:decorative xmlns:adec="http://schemas.microsoft.com/office/drawing/2017/decorative" val="1"/>
                </a:ext>
              </a:extLst>
            </p:cNvPr>
            <p:cNvGrpSpPr/>
            <p:nvPr/>
          </p:nvGrpSpPr>
          <p:grpSpPr>
            <a:xfrm>
              <a:off x="180170" y="5830395"/>
              <a:ext cx="2773764" cy="276999"/>
              <a:chOff x="520117" y="5800810"/>
              <a:chExt cx="2792391" cy="276999"/>
            </a:xfrm>
          </p:grpSpPr>
          <p:sp>
            <p:nvSpPr>
              <p:cNvPr id="5" name="Arrow: Down 4">
                <a:extLst>
                  <a:ext uri="{FF2B5EF4-FFF2-40B4-BE49-F238E27FC236}">
                    <a16:creationId xmlns:a16="http://schemas.microsoft.com/office/drawing/2014/main" id="{94824DBC-1BD1-9134-3E08-A249EF2B27F1}"/>
                  </a:ext>
                </a:extLst>
              </p:cNvPr>
              <p:cNvSpPr/>
              <p:nvPr/>
            </p:nvSpPr>
            <p:spPr>
              <a:xfrm rot="10800000">
                <a:off x="520117" y="5838560"/>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6" name="TextBox 5">
                <a:extLst>
                  <a:ext uri="{FF2B5EF4-FFF2-40B4-BE49-F238E27FC236}">
                    <a16:creationId xmlns:a16="http://schemas.microsoft.com/office/drawing/2014/main" id="{6543410E-DF36-C2BC-39DF-F431A2C0D394}"/>
                  </a:ext>
                </a:extLst>
              </p:cNvPr>
              <p:cNvSpPr txBox="1"/>
              <p:nvPr/>
            </p:nvSpPr>
            <p:spPr>
              <a:xfrm>
                <a:off x="759204" y="5800810"/>
                <a:ext cx="2553304"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5C5B5A"/>
                    </a:solidFill>
                    <a:effectLst/>
                    <a:uLnTx/>
                    <a:uFillTx/>
                    <a:latin typeface="Arial"/>
                    <a:ea typeface="+mn-ea"/>
                    <a:cs typeface="+mn-cs"/>
                  </a:rPr>
                  <a:t>Significantly higher/lower than S12</a:t>
                </a:r>
              </a:p>
            </p:txBody>
          </p:sp>
        </p:grpSp>
      </p:grpSp>
      <p:sp>
        <p:nvSpPr>
          <p:cNvPr id="10" name="TextBox 9">
            <a:extLst>
              <a:ext uri="{FF2B5EF4-FFF2-40B4-BE49-F238E27FC236}">
                <a16:creationId xmlns:a16="http://schemas.microsoft.com/office/drawing/2014/main" id="{D2990DE9-249B-409F-AF98-22C1B662E29E}"/>
              </a:ext>
            </a:extLst>
          </p:cNvPr>
          <p:cNvSpPr txBox="1"/>
          <p:nvPr/>
        </p:nvSpPr>
        <p:spPr>
          <a:xfrm>
            <a:off x="8132422" y="5737340"/>
            <a:ext cx="2751746" cy="261610"/>
          </a:xfrm>
          <a:prstGeom prst="rect">
            <a:avLst/>
          </a:prstGeom>
          <a:noFill/>
        </p:spPr>
        <p:txBody>
          <a:bodyPr wrap="square" rtlCol="0">
            <a:spAutoFit/>
          </a:bodyPr>
          <a:lstStyle/>
          <a:p>
            <a:r>
              <a:rPr lang="en-GB" sz="1100" dirty="0">
                <a:solidFill>
                  <a:srgbClr val="5C5B5A"/>
                </a:solidFill>
                <a:latin typeface="Arial" panose="020B0604020202020204" pitchFamily="34" charset="0"/>
                <a:cs typeface="Arial" panose="020B0604020202020204" pitchFamily="34" charset="0"/>
              </a:rPr>
              <a:t>*subgroup analysis uses S11-13 data</a:t>
            </a:r>
          </a:p>
        </p:txBody>
      </p:sp>
      <p:sp>
        <p:nvSpPr>
          <p:cNvPr id="11" name="Footer Placeholder 4">
            <a:extLst>
              <a:ext uri="{FF2B5EF4-FFF2-40B4-BE49-F238E27FC236}">
                <a16:creationId xmlns:a16="http://schemas.microsoft.com/office/drawing/2014/main" id="{4CE35C92-2B85-4A92-A8E4-951AE7DE3D96}"/>
              </a:ext>
            </a:extLst>
          </p:cNvPr>
          <p:cNvSpPr txBox="1">
            <a:spLocks/>
          </p:cNvSpPr>
          <p:nvPr/>
        </p:nvSpPr>
        <p:spPr>
          <a:xfrm>
            <a:off x="372281" y="6350623"/>
            <a:ext cx="11200271"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CL3. Have you had to borrow more money or use more credit than usual in the last month, compared to a year ago? Unweighted base: Survey 5, 1470; Survey 6, 1767; Survey 7, 1488; Survey 8, 1612; Survey 9, 1560; Survey 10, 1546; Survey 11, 1460; Survey 12, 1551; Survey 13, 1540 (All respondents); </a:t>
            </a:r>
          </a:p>
        </p:txBody>
      </p:sp>
      <p:sp>
        <p:nvSpPr>
          <p:cNvPr id="21" name="Slide Number Placeholder 4">
            <a:extLst>
              <a:ext uri="{FF2B5EF4-FFF2-40B4-BE49-F238E27FC236}">
                <a16:creationId xmlns:a16="http://schemas.microsoft.com/office/drawing/2014/main" id="{B1F361A2-FC4E-452C-BD05-1B49C380CF76}"/>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54</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209351974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276CDE-5912-4FA2-866A-6E5EC2BEE47A}"/>
              </a:ext>
            </a:extLst>
          </p:cNvPr>
          <p:cNvSpPr>
            <a:spLocks noGrp="1"/>
          </p:cNvSpPr>
          <p:nvPr>
            <p:ph type="title"/>
          </p:nvPr>
        </p:nvSpPr>
        <p:spPr>
          <a:xfrm>
            <a:off x="534699" y="385654"/>
            <a:ext cx="11122601" cy="792832"/>
          </a:xfrm>
        </p:spPr>
        <p:txBody>
          <a:bodyPr>
            <a:noAutofit/>
          </a:bodyPr>
          <a:lstStyle/>
          <a:p>
            <a:r>
              <a:rPr lang="en-GB" sz="1800" b="1" dirty="0">
                <a:solidFill>
                  <a:srgbClr val="5C5B5A"/>
                </a:solidFill>
                <a:latin typeface="Arial"/>
                <a:ea typeface="+mn-ea"/>
                <a:cs typeface="+mn-cs"/>
              </a:rPr>
              <a:t>Over 2 in 5 (45%) think they will be </a:t>
            </a:r>
            <a:r>
              <a:rPr lang="en-GB" sz="1800" b="1" dirty="0">
                <a:solidFill>
                  <a:srgbClr val="009690"/>
                </a:solidFill>
                <a:latin typeface="Arial"/>
                <a:ea typeface="+mn-ea"/>
                <a:cs typeface="+mn-cs"/>
              </a:rPr>
              <a:t>able to save money over the next 12 months </a:t>
            </a:r>
            <a:r>
              <a:rPr lang="en-GB" sz="1800" b="1" dirty="0">
                <a:solidFill>
                  <a:srgbClr val="5C5B5A"/>
                </a:solidFill>
                <a:latin typeface="Arial"/>
                <a:ea typeface="+mn-ea"/>
                <a:cs typeface="+mn-cs"/>
              </a:rPr>
              <a:t>– in line with May. Although there has been a significant decline in those saying they will not be able to save money since May – the proportion of those who are unsure has risen significantly as well, indicating some uncertainty among respondents </a:t>
            </a:r>
          </a:p>
        </p:txBody>
      </p:sp>
      <p:sp>
        <p:nvSpPr>
          <p:cNvPr id="27" name="TextBox 26">
            <a:extLst>
              <a:ext uri="{FF2B5EF4-FFF2-40B4-BE49-F238E27FC236}">
                <a16:creationId xmlns:a16="http://schemas.microsoft.com/office/drawing/2014/main" id="{36B929D9-4160-46C3-9BFB-B86CF3BBF781}"/>
              </a:ext>
              <a:ext uri="{C183D7F6-B498-43B3-948B-1728B52AA6E4}">
                <adec:decorative xmlns:adec="http://schemas.microsoft.com/office/drawing/2017/decorative" val="0"/>
              </a:ext>
            </a:extLst>
          </p:cNvPr>
          <p:cNvSpPr txBox="1"/>
          <p:nvPr/>
        </p:nvSpPr>
        <p:spPr>
          <a:xfrm>
            <a:off x="1668574" y="1513028"/>
            <a:ext cx="8854852"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5C5B5A"/>
                </a:solidFill>
                <a:effectLst/>
                <a:uLnTx/>
                <a:uFillTx/>
                <a:latin typeface="Arial"/>
                <a:ea typeface="+mn-ea"/>
                <a:cs typeface="+mn-cs"/>
              </a:rPr>
              <a:t>Will you be able to save money over the next 12 months?</a:t>
            </a:r>
          </a:p>
        </p:txBody>
      </p:sp>
      <p:graphicFrame>
        <p:nvGraphicFramePr>
          <p:cNvPr id="8" name="Chart 7" descr="Line chart showing proportion of respondents who think they will be able to save money over the next 12 months. 45% of Greater Manchester residents say they would be able to in July, with no sig change since May.">
            <a:extLst>
              <a:ext uri="{FF2B5EF4-FFF2-40B4-BE49-F238E27FC236}">
                <a16:creationId xmlns:a16="http://schemas.microsoft.com/office/drawing/2014/main" id="{D2DB5457-2BF7-6281-BF3C-B902CBA4D43D}"/>
              </a:ext>
            </a:extLst>
          </p:cNvPr>
          <p:cNvGraphicFramePr/>
          <p:nvPr>
            <p:extLst>
              <p:ext uri="{D42A27DB-BD31-4B8C-83A1-F6EECF244321}">
                <p14:modId xmlns:p14="http://schemas.microsoft.com/office/powerpoint/2010/main" val="1160255333"/>
              </p:ext>
            </p:extLst>
          </p:nvPr>
        </p:nvGraphicFramePr>
        <p:xfrm>
          <a:off x="493991" y="1917606"/>
          <a:ext cx="11122602" cy="4437972"/>
        </p:xfrm>
        <a:graphic>
          <a:graphicData uri="http://schemas.openxmlformats.org/drawingml/2006/chart">
            <c:chart xmlns:c="http://schemas.openxmlformats.org/drawingml/2006/chart" xmlns:r="http://schemas.openxmlformats.org/officeDocument/2006/relationships" r:id="rId4"/>
          </a:graphicData>
        </a:graphic>
      </p:graphicFrame>
      <p:sp>
        <p:nvSpPr>
          <p:cNvPr id="11" name="Footer Placeholder 4">
            <a:extLst>
              <a:ext uri="{FF2B5EF4-FFF2-40B4-BE49-F238E27FC236}">
                <a16:creationId xmlns:a16="http://schemas.microsoft.com/office/drawing/2014/main" id="{4CE35C92-2B85-4A92-A8E4-951AE7DE3D96}"/>
              </a:ext>
            </a:extLst>
          </p:cNvPr>
          <p:cNvSpPr txBox="1">
            <a:spLocks/>
          </p:cNvSpPr>
          <p:nvPr/>
        </p:nvSpPr>
        <p:spPr>
          <a:xfrm>
            <a:off x="372282" y="6350623"/>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CL1. In view of the general economic situation, do you think you will be able to save any money in the next 12 months?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 Unweighted base: S3, 1677; S4, 1636; S5, 1470; S6, 1767; S7, 1488; S8, 1612; S9, 1560; S10, 1546; S11, 1460; S12, 1551; S13, 1540 (All respondents).</a:t>
            </a: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endPar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endParaRPr>
          </a:p>
        </p:txBody>
      </p:sp>
      <p:sp>
        <p:nvSpPr>
          <p:cNvPr id="21" name="Slide Number Placeholder 4">
            <a:extLst>
              <a:ext uri="{FF2B5EF4-FFF2-40B4-BE49-F238E27FC236}">
                <a16:creationId xmlns:a16="http://schemas.microsoft.com/office/drawing/2014/main" id="{B1F361A2-FC4E-452C-BD05-1B49C380CF76}"/>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55</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grpSp>
        <p:nvGrpSpPr>
          <p:cNvPr id="6" name="Group 5">
            <a:extLst>
              <a:ext uri="{FF2B5EF4-FFF2-40B4-BE49-F238E27FC236}">
                <a16:creationId xmlns:a16="http://schemas.microsoft.com/office/drawing/2014/main" id="{15FC20AF-1DF3-E81D-CD9D-5EB2DB365FEF}"/>
              </a:ext>
              <a:ext uri="{C183D7F6-B498-43B3-948B-1728B52AA6E4}">
                <adec:decorative xmlns:adec="http://schemas.microsoft.com/office/drawing/2017/decorative" val="1"/>
              </a:ext>
            </a:extLst>
          </p:cNvPr>
          <p:cNvGrpSpPr/>
          <p:nvPr/>
        </p:nvGrpSpPr>
        <p:grpSpPr>
          <a:xfrm>
            <a:off x="8883536" y="6022989"/>
            <a:ext cx="2773764" cy="276999"/>
            <a:chOff x="180170" y="5830395"/>
            <a:chExt cx="2773764" cy="276999"/>
          </a:xfrm>
        </p:grpSpPr>
        <p:sp>
          <p:nvSpPr>
            <p:cNvPr id="7" name="Arrow: Down 6">
              <a:extLst>
                <a:ext uri="{FF2B5EF4-FFF2-40B4-BE49-F238E27FC236}">
                  <a16:creationId xmlns:a16="http://schemas.microsoft.com/office/drawing/2014/main" id="{4C1AB07B-D88D-75CF-7525-81E4C359A433}"/>
                </a:ext>
                <a:ext uri="{C183D7F6-B498-43B3-948B-1728B52AA6E4}">
                  <adec:decorative xmlns:adec="http://schemas.microsoft.com/office/drawing/2017/decorative" val="1"/>
                </a:ext>
              </a:extLst>
            </p:cNvPr>
            <p:cNvSpPr/>
            <p:nvPr/>
          </p:nvSpPr>
          <p:spPr>
            <a:xfrm>
              <a:off x="317841" y="5880616"/>
              <a:ext cx="158328"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9" name="Group 8">
              <a:extLst>
                <a:ext uri="{FF2B5EF4-FFF2-40B4-BE49-F238E27FC236}">
                  <a16:creationId xmlns:a16="http://schemas.microsoft.com/office/drawing/2014/main" id="{7DB31053-F83F-0E73-7E0C-D332642C35E7}"/>
                </a:ext>
                <a:ext uri="{C183D7F6-B498-43B3-948B-1728B52AA6E4}">
                  <adec:decorative xmlns:adec="http://schemas.microsoft.com/office/drawing/2017/decorative" val="1"/>
                </a:ext>
              </a:extLst>
            </p:cNvPr>
            <p:cNvGrpSpPr/>
            <p:nvPr/>
          </p:nvGrpSpPr>
          <p:grpSpPr>
            <a:xfrm>
              <a:off x="180170" y="5830395"/>
              <a:ext cx="2773764" cy="276999"/>
              <a:chOff x="520117" y="5800810"/>
              <a:chExt cx="2792392" cy="276999"/>
            </a:xfrm>
          </p:grpSpPr>
          <p:sp>
            <p:nvSpPr>
              <p:cNvPr id="10" name="Arrow: Down 9">
                <a:extLst>
                  <a:ext uri="{FF2B5EF4-FFF2-40B4-BE49-F238E27FC236}">
                    <a16:creationId xmlns:a16="http://schemas.microsoft.com/office/drawing/2014/main" id="{0404CC8B-E417-53D1-A92E-4A9D14888A52}"/>
                  </a:ext>
                </a:extLst>
              </p:cNvPr>
              <p:cNvSpPr/>
              <p:nvPr/>
            </p:nvSpPr>
            <p:spPr>
              <a:xfrm rot="10800000">
                <a:off x="520117" y="5838560"/>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2" name="TextBox 11">
                <a:extLst>
                  <a:ext uri="{FF2B5EF4-FFF2-40B4-BE49-F238E27FC236}">
                    <a16:creationId xmlns:a16="http://schemas.microsoft.com/office/drawing/2014/main" id="{B30712E7-1489-C790-1F06-D1F1F27835ED}"/>
                  </a:ext>
                </a:extLst>
              </p:cNvPr>
              <p:cNvSpPr txBox="1"/>
              <p:nvPr/>
            </p:nvSpPr>
            <p:spPr>
              <a:xfrm>
                <a:off x="759204" y="5800810"/>
                <a:ext cx="2553305"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5C5B5A"/>
                    </a:solidFill>
                    <a:effectLst/>
                    <a:uLnTx/>
                    <a:uFillTx/>
                    <a:latin typeface="Arial"/>
                    <a:ea typeface="+mn-ea"/>
                    <a:cs typeface="+mn-cs"/>
                  </a:rPr>
                  <a:t>Significantly higher/lower than S12</a:t>
                </a:r>
              </a:p>
            </p:txBody>
          </p:sp>
        </p:grpSp>
      </p:grpSp>
      <p:sp>
        <p:nvSpPr>
          <p:cNvPr id="13" name="Arrow: Down 12">
            <a:extLst>
              <a:ext uri="{FF2B5EF4-FFF2-40B4-BE49-F238E27FC236}">
                <a16:creationId xmlns:a16="http://schemas.microsoft.com/office/drawing/2014/main" id="{203DA350-FA29-0346-7A55-72A722E2242E}"/>
              </a:ext>
              <a:ext uri="{C183D7F6-B498-43B3-948B-1728B52AA6E4}">
                <adec:decorative xmlns:adec="http://schemas.microsoft.com/office/drawing/2017/decorative" val="1"/>
              </a:ext>
            </a:extLst>
          </p:cNvPr>
          <p:cNvSpPr/>
          <p:nvPr/>
        </p:nvSpPr>
        <p:spPr>
          <a:xfrm>
            <a:off x="11246130" y="3084466"/>
            <a:ext cx="158328"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4" name="Arrow: Down 13">
            <a:extLst>
              <a:ext uri="{FF2B5EF4-FFF2-40B4-BE49-F238E27FC236}">
                <a16:creationId xmlns:a16="http://schemas.microsoft.com/office/drawing/2014/main" id="{1F9E69D6-215B-9C32-0FBE-B5F22DA0D6C1}"/>
              </a:ext>
              <a:ext uri="{C183D7F6-B498-43B3-948B-1728B52AA6E4}">
                <adec:decorative xmlns:adec="http://schemas.microsoft.com/office/drawing/2017/decorative" val="1"/>
              </a:ext>
            </a:extLst>
          </p:cNvPr>
          <p:cNvSpPr/>
          <p:nvPr/>
        </p:nvSpPr>
        <p:spPr>
          <a:xfrm rot="10800000">
            <a:off x="11246130" y="4169477"/>
            <a:ext cx="158328"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383545570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276CDE-5912-4FA2-866A-6E5EC2BEE47A}"/>
              </a:ext>
            </a:extLst>
          </p:cNvPr>
          <p:cNvSpPr>
            <a:spLocks noGrp="1"/>
          </p:cNvSpPr>
          <p:nvPr>
            <p:ph type="title"/>
          </p:nvPr>
        </p:nvSpPr>
        <p:spPr>
          <a:xfrm>
            <a:off x="586798" y="224248"/>
            <a:ext cx="11263457" cy="792832"/>
          </a:xfrm>
        </p:spPr>
        <p:txBody>
          <a:bodyPr>
            <a:noAutofit/>
          </a:bodyPr>
          <a:lstStyle/>
          <a:p>
            <a:r>
              <a:rPr lang="en-GB" sz="1800" b="1" dirty="0">
                <a:solidFill>
                  <a:srgbClr val="5C5B5A"/>
                </a:solidFill>
                <a:latin typeface="Arial"/>
                <a:ea typeface="+mn-ea"/>
                <a:cs typeface="+mn-cs"/>
              </a:rPr>
              <a:t>However, Greater Manchester respondents continue to be considerably less likely than the GB average to be able to </a:t>
            </a:r>
            <a:r>
              <a:rPr lang="en-GB" sz="1800" b="1" dirty="0">
                <a:solidFill>
                  <a:srgbClr val="009690"/>
                </a:solidFill>
                <a:latin typeface="Arial"/>
                <a:ea typeface="+mn-ea"/>
                <a:cs typeface="+mn-cs"/>
              </a:rPr>
              <a:t>afford an unexpected expense of £850</a:t>
            </a:r>
            <a:r>
              <a:rPr lang="en-GB" sz="1800" b="1" dirty="0">
                <a:solidFill>
                  <a:srgbClr val="5C5B5A"/>
                </a:solidFill>
                <a:latin typeface="Arial"/>
                <a:ea typeface="+mn-ea"/>
                <a:cs typeface="+mn-cs"/>
              </a:rPr>
              <a:t>. This ability has remained largely stable, at around half of local respondents</a:t>
            </a:r>
          </a:p>
        </p:txBody>
      </p:sp>
      <p:sp>
        <p:nvSpPr>
          <p:cNvPr id="9" name="TextBox 8">
            <a:extLst>
              <a:ext uri="{FF2B5EF4-FFF2-40B4-BE49-F238E27FC236}">
                <a16:creationId xmlns:a16="http://schemas.microsoft.com/office/drawing/2014/main" id="{D162CFAD-214C-7786-E26A-2A9EEA5860ED}"/>
              </a:ext>
              <a:ext uri="{C183D7F6-B498-43B3-948B-1728B52AA6E4}">
                <adec:decorative xmlns:adec="http://schemas.microsoft.com/office/drawing/2017/decorative" val="0"/>
              </a:ext>
            </a:extLst>
          </p:cNvPr>
          <p:cNvSpPr txBox="1"/>
          <p:nvPr/>
        </p:nvSpPr>
        <p:spPr>
          <a:xfrm>
            <a:off x="1668574" y="1513028"/>
            <a:ext cx="8854852"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5C5B5A"/>
                </a:solidFill>
                <a:effectLst/>
                <a:uLnTx/>
                <a:uFillTx/>
                <a:latin typeface="Arial"/>
                <a:ea typeface="+mn-ea"/>
                <a:cs typeface="+mn-cs"/>
              </a:rPr>
              <a:t>Can you afford an unexpected but necessary expense of £850?</a:t>
            </a:r>
          </a:p>
        </p:txBody>
      </p:sp>
      <p:grpSp>
        <p:nvGrpSpPr>
          <p:cNvPr id="3" name="Group 2">
            <a:extLst>
              <a:ext uri="{FF2B5EF4-FFF2-40B4-BE49-F238E27FC236}">
                <a16:creationId xmlns:a16="http://schemas.microsoft.com/office/drawing/2014/main" id="{6DF25471-F080-95AB-8900-5C499D25B261}"/>
              </a:ext>
              <a:ext uri="{C183D7F6-B498-43B3-948B-1728B52AA6E4}">
                <adec:decorative xmlns:adec="http://schemas.microsoft.com/office/drawing/2017/decorative" val="1"/>
              </a:ext>
            </a:extLst>
          </p:cNvPr>
          <p:cNvGrpSpPr/>
          <p:nvPr/>
        </p:nvGrpSpPr>
        <p:grpSpPr>
          <a:xfrm>
            <a:off x="575408" y="5999738"/>
            <a:ext cx="3927011" cy="276999"/>
            <a:chOff x="575408" y="5999738"/>
            <a:chExt cx="3927011" cy="276999"/>
          </a:xfrm>
        </p:grpSpPr>
        <p:sp>
          <p:nvSpPr>
            <p:cNvPr id="6" name="Arrow: Down 5">
              <a:extLst>
                <a:ext uri="{FF2B5EF4-FFF2-40B4-BE49-F238E27FC236}">
                  <a16:creationId xmlns:a16="http://schemas.microsoft.com/office/drawing/2014/main" id="{CC9047B6-6920-1C2F-6F0B-6BD4EDDC41E2}"/>
                </a:ext>
              </a:extLst>
            </p:cNvPr>
            <p:cNvSpPr/>
            <p:nvPr/>
          </p:nvSpPr>
          <p:spPr>
            <a:xfrm>
              <a:off x="807040" y="6040818"/>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7" name="Group 6">
              <a:extLst>
                <a:ext uri="{FF2B5EF4-FFF2-40B4-BE49-F238E27FC236}">
                  <a16:creationId xmlns:a16="http://schemas.microsoft.com/office/drawing/2014/main" id="{247272D9-48AC-88CD-5521-D540F8924252}"/>
                </a:ext>
              </a:extLst>
            </p:cNvPr>
            <p:cNvGrpSpPr/>
            <p:nvPr/>
          </p:nvGrpSpPr>
          <p:grpSpPr>
            <a:xfrm>
              <a:off x="575408" y="5999738"/>
              <a:ext cx="3927011" cy="276999"/>
              <a:chOff x="520117" y="5798698"/>
              <a:chExt cx="3927011" cy="276999"/>
            </a:xfrm>
          </p:grpSpPr>
          <p:sp>
            <p:nvSpPr>
              <p:cNvPr id="13" name="Arrow: Down 12">
                <a:extLst>
                  <a:ext uri="{FF2B5EF4-FFF2-40B4-BE49-F238E27FC236}">
                    <a16:creationId xmlns:a16="http://schemas.microsoft.com/office/drawing/2014/main" id="{3D4BFD4C-0D90-F59D-F223-74A0A006EF98}"/>
                  </a:ext>
                </a:extLst>
              </p:cNvPr>
              <p:cNvSpPr/>
              <p:nvPr/>
            </p:nvSpPr>
            <p:spPr>
              <a:xfrm rot="10800000">
                <a:off x="520117" y="5838560"/>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C5B5A"/>
                  </a:solidFill>
                  <a:effectLst/>
                  <a:uLnTx/>
                  <a:uFillTx/>
                  <a:latin typeface="Arial"/>
                  <a:ea typeface="+mn-ea"/>
                  <a:cs typeface="+mn-cs"/>
                </a:endParaRPr>
              </a:p>
            </p:txBody>
          </p:sp>
          <p:sp>
            <p:nvSpPr>
              <p:cNvPr id="14" name="TextBox 13">
                <a:extLst>
                  <a:ext uri="{FF2B5EF4-FFF2-40B4-BE49-F238E27FC236}">
                    <a16:creationId xmlns:a16="http://schemas.microsoft.com/office/drawing/2014/main" id="{68E81484-024E-A3AA-302B-03DF196811AD}"/>
                  </a:ext>
                </a:extLst>
              </p:cNvPr>
              <p:cNvSpPr txBox="1"/>
              <p:nvPr/>
            </p:nvSpPr>
            <p:spPr>
              <a:xfrm>
                <a:off x="884934" y="5798698"/>
                <a:ext cx="3562194"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Significantly higher/lower than the GB Benchmark</a:t>
                </a:r>
              </a:p>
            </p:txBody>
          </p:sp>
        </p:grpSp>
      </p:grpSp>
      <p:sp>
        <p:nvSpPr>
          <p:cNvPr id="11" name="Footer Placeholder 4">
            <a:extLst>
              <a:ext uri="{FF2B5EF4-FFF2-40B4-BE49-F238E27FC236}">
                <a16:creationId xmlns:a16="http://schemas.microsoft.com/office/drawing/2014/main" id="{4CE35C92-2B85-4A92-A8E4-951AE7DE3D96}"/>
              </a:ext>
            </a:extLst>
          </p:cNvPr>
          <p:cNvSpPr txBox="1">
            <a:spLocks/>
          </p:cNvSpPr>
          <p:nvPr/>
        </p:nvSpPr>
        <p:spPr>
          <a:xfrm>
            <a:off x="372282" y="6350623"/>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CL2. Could your household afford to pay an unexpected, but necessary, expense of £850? Unweighted base: Survey 3, 1677; Survey 4, 1636 Survey 5, 1470; Survey 6, 1767; Survey 7, 1488; Survey 8, 1612; Survey 9, 1560; Survey 10, 1546; Survey 11, 1460; Survey 12, 1551; Survey 13, 1540 (All respondents).</a:t>
            </a: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ONS data, based on national fieldwork 5</a:t>
            </a:r>
            <a:r>
              <a:rPr lang="en-GB" sz="1000" baseline="30000" dirty="0" err="1">
                <a:solidFill>
                  <a:srgbClr val="FFFFFF">
                    <a:lumMod val="50000"/>
                  </a:srgbClr>
                </a:solidFill>
                <a:latin typeface="Arial"/>
                <a:cs typeface="Arial" panose="020B0604020202020204" pitchFamily="34" charset="0"/>
              </a:rPr>
              <a:t>th</a:t>
            </a:r>
            <a:r>
              <a:rPr lang="en-GB" sz="1000" dirty="0">
                <a:solidFill>
                  <a:srgbClr val="FFFFFF">
                    <a:lumMod val="50000"/>
                  </a:srgbClr>
                </a:solidFill>
                <a:latin typeface="Arial"/>
                <a:cs typeface="Arial" panose="020B0604020202020204" pitchFamily="34" charset="0"/>
              </a:rPr>
              <a:t> – 30</a:t>
            </a:r>
            <a:r>
              <a:rPr lang="en-GB" sz="1000" baseline="30000" dirty="0">
                <a:solidFill>
                  <a:srgbClr val="FFFFFF">
                    <a:lumMod val="50000"/>
                  </a:srgbClr>
                </a:solidFill>
                <a:latin typeface="Arial"/>
                <a:cs typeface="Arial" panose="020B0604020202020204" pitchFamily="34" charset="0"/>
              </a:rPr>
              <a:t>th</a:t>
            </a:r>
            <a:r>
              <a:rPr lang="en-GB" sz="1000" dirty="0">
                <a:solidFill>
                  <a:srgbClr val="FFFFFF">
                    <a:lumMod val="50000"/>
                  </a:srgbClr>
                </a:solidFill>
                <a:latin typeface="Arial"/>
                <a:cs typeface="Arial" panose="020B0604020202020204" pitchFamily="34" charset="0"/>
              </a:rPr>
              <a:t> June 2024</a:t>
            </a: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	</a:t>
            </a:r>
          </a:p>
        </p:txBody>
      </p:sp>
      <p:sp>
        <p:nvSpPr>
          <p:cNvPr id="21" name="Slide Number Placeholder 4">
            <a:extLst>
              <a:ext uri="{FF2B5EF4-FFF2-40B4-BE49-F238E27FC236}">
                <a16:creationId xmlns:a16="http://schemas.microsoft.com/office/drawing/2014/main" id="{B1F361A2-FC4E-452C-BD05-1B49C380CF76}"/>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56</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graphicFrame>
        <p:nvGraphicFramePr>
          <p:cNvPr id="15" name="Chart 14" descr="Line chart showing proportion of respondents who think they can afford an unexpected, but necessary, expense of £850. 49% of Greater Manchester residents say they would be able to afford this in July 24, compared to 60% of the GB average.">
            <a:extLst>
              <a:ext uri="{FF2B5EF4-FFF2-40B4-BE49-F238E27FC236}">
                <a16:creationId xmlns:a16="http://schemas.microsoft.com/office/drawing/2014/main" id="{1F3A1370-9CA5-E423-D409-F450E64402BB}"/>
              </a:ext>
            </a:extLst>
          </p:cNvPr>
          <p:cNvGraphicFramePr/>
          <p:nvPr>
            <p:extLst>
              <p:ext uri="{D42A27DB-BD31-4B8C-83A1-F6EECF244321}">
                <p14:modId xmlns:p14="http://schemas.microsoft.com/office/powerpoint/2010/main" val="4222931323"/>
              </p:ext>
            </p:extLst>
          </p:nvPr>
        </p:nvGraphicFramePr>
        <p:xfrm>
          <a:off x="575407" y="1917606"/>
          <a:ext cx="10406357" cy="4437972"/>
        </p:xfrm>
        <a:graphic>
          <a:graphicData uri="http://schemas.openxmlformats.org/drawingml/2006/chart">
            <c:chart xmlns:c="http://schemas.openxmlformats.org/drawingml/2006/chart" xmlns:r="http://schemas.openxmlformats.org/officeDocument/2006/relationships" r:id="rId4"/>
          </a:graphicData>
        </a:graphic>
      </p:graphicFrame>
      <p:cxnSp>
        <p:nvCxnSpPr>
          <p:cNvPr id="5" name="Straight Connector 4">
            <a:extLst>
              <a:ext uri="{FF2B5EF4-FFF2-40B4-BE49-F238E27FC236}">
                <a16:creationId xmlns:a16="http://schemas.microsoft.com/office/drawing/2014/main" id="{3EBCA5D2-3FF3-4148-664E-A0AF13E35D94}"/>
              </a:ext>
              <a:ext uri="{C183D7F6-B498-43B3-948B-1728B52AA6E4}">
                <adec:decorative xmlns:adec="http://schemas.microsoft.com/office/drawing/2017/decorative" val="1"/>
              </a:ext>
            </a:extLst>
          </p:cNvPr>
          <p:cNvCxnSpPr/>
          <p:nvPr/>
        </p:nvCxnSpPr>
        <p:spPr>
          <a:xfrm>
            <a:off x="10835938" y="1917606"/>
            <a:ext cx="0" cy="3728282"/>
          </a:xfrm>
          <a:prstGeom prst="line">
            <a:avLst/>
          </a:prstGeom>
          <a:ln>
            <a:solidFill>
              <a:srgbClr val="5C5B5A"/>
            </a:solidFill>
          </a:ln>
        </p:spPr>
        <p:style>
          <a:lnRef idx="1">
            <a:schemeClr val="accent1"/>
          </a:lnRef>
          <a:fillRef idx="0">
            <a:schemeClr val="accent1"/>
          </a:fillRef>
          <a:effectRef idx="0">
            <a:schemeClr val="accent1"/>
          </a:effectRef>
          <a:fontRef idx="minor">
            <a:schemeClr val="tx1"/>
          </a:fontRef>
        </p:style>
      </p:cxnSp>
      <p:sp>
        <p:nvSpPr>
          <p:cNvPr id="8" name="Arrow: Down 7">
            <a:extLst>
              <a:ext uri="{FF2B5EF4-FFF2-40B4-BE49-F238E27FC236}">
                <a16:creationId xmlns:a16="http://schemas.microsoft.com/office/drawing/2014/main" id="{F5CDED08-187B-D784-0561-A4FA89879947}"/>
              </a:ext>
              <a:ext uri="{C183D7F6-B498-43B3-948B-1728B52AA6E4}">
                <adec:decorative xmlns:adec="http://schemas.microsoft.com/office/drawing/2017/decorative" val="1"/>
              </a:ext>
            </a:extLst>
          </p:cNvPr>
          <p:cNvSpPr/>
          <p:nvPr/>
        </p:nvSpPr>
        <p:spPr>
          <a:xfrm>
            <a:off x="10614523" y="2720002"/>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0" name="Arrow: Down 9">
            <a:extLst>
              <a:ext uri="{FF2B5EF4-FFF2-40B4-BE49-F238E27FC236}">
                <a16:creationId xmlns:a16="http://schemas.microsoft.com/office/drawing/2014/main" id="{BEF4E2EE-1DAC-F2CB-1DCE-067EE0439CCA}"/>
              </a:ext>
              <a:ext uri="{C183D7F6-B498-43B3-948B-1728B52AA6E4}">
                <adec:decorative xmlns:adec="http://schemas.microsoft.com/office/drawing/2017/decorative" val="1"/>
              </a:ext>
            </a:extLst>
          </p:cNvPr>
          <p:cNvSpPr/>
          <p:nvPr/>
        </p:nvSpPr>
        <p:spPr>
          <a:xfrm rot="10800000">
            <a:off x="10614523" y="3593153"/>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C5B5A"/>
              </a:solidFill>
              <a:effectLst/>
              <a:uLnTx/>
              <a:uFillTx/>
              <a:latin typeface="Arial"/>
              <a:ea typeface="+mn-ea"/>
              <a:cs typeface="+mn-cs"/>
            </a:endParaRPr>
          </a:p>
        </p:txBody>
      </p:sp>
      <p:graphicFrame>
        <p:nvGraphicFramePr>
          <p:cNvPr id="16" name="Chart 15" descr="Stacked column chart showing the GB average of being able to afford an unexpected expense of £850. 60% say they can, significantly higher than the Greater Manchester average, while 27% cannot. ">
            <a:extLst>
              <a:ext uri="{FF2B5EF4-FFF2-40B4-BE49-F238E27FC236}">
                <a16:creationId xmlns:a16="http://schemas.microsoft.com/office/drawing/2014/main" id="{F17C1277-7410-4432-B3D5-FD97632D11B0}"/>
              </a:ext>
            </a:extLst>
          </p:cNvPr>
          <p:cNvGraphicFramePr/>
          <p:nvPr>
            <p:extLst>
              <p:ext uri="{D42A27DB-BD31-4B8C-83A1-F6EECF244321}">
                <p14:modId xmlns:p14="http://schemas.microsoft.com/office/powerpoint/2010/main" val="1094813372"/>
              </p:ext>
            </p:extLst>
          </p:nvPr>
        </p:nvGraphicFramePr>
        <p:xfrm>
          <a:off x="10782383" y="1686503"/>
          <a:ext cx="1174161" cy="4711686"/>
        </p:xfrm>
        <a:graphic>
          <a:graphicData uri="http://schemas.openxmlformats.org/drawingml/2006/chart">
            <c:chart xmlns:c="http://schemas.openxmlformats.org/drawingml/2006/chart" xmlns:r="http://schemas.openxmlformats.org/officeDocument/2006/relationships" r:id="rId5"/>
          </a:graphicData>
        </a:graphic>
      </p:graphicFrame>
    </p:spTree>
    <p:custDataLst>
      <p:tags r:id="rId1"/>
    </p:custDataLst>
    <p:extLst>
      <p:ext uri="{BB962C8B-B14F-4D97-AF65-F5344CB8AC3E}">
        <p14:creationId xmlns:p14="http://schemas.microsoft.com/office/powerpoint/2010/main" val="174201398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742F50-4818-3B72-3301-80D6191E6502}"/>
            </a:ext>
          </a:extLst>
        </p:cNvPr>
        <p:cNvGrpSpPr/>
        <p:nvPr/>
      </p:nvGrpSpPr>
      <p:grpSpPr>
        <a:xfrm>
          <a:off x="0" y="0"/>
          <a:ext cx="0" cy="0"/>
          <a:chOff x="0" y="0"/>
          <a:chExt cx="0" cy="0"/>
        </a:xfrm>
      </p:grpSpPr>
      <p:sp>
        <p:nvSpPr>
          <p:cNvPr id="5" name="Title 3">
            <a:extLst>
              <a:ext uri="{FF2B5EF4-FFF2-40B4-BE49-F238E27FC236}">
                <a16:creationId xmlns:a16="http://schemas.microsoft.com/office/drawing/2014/main" id="{1C3A07E4-12D1-321A-C2DA-4CA44146B4AE}"/>
              </a:ext>
            </a:extLst>
          </p:cNvPr>
          <p:cNvSpPr txBox="1">
            <a:spLocks noGrp="1"/>
          </p:cNvSpPr>
          <p:nvPr>
            <p:ph type="title" idx="4294967295"/>
          </p:nvPr>
        </p:nvSpPr>
        <p:spPr>
          <a:xfrm>
            <a:off x="352105" y="168100"/>
            <a:ext cx="11443020" cy="1015663"/>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lvl1pPr>
              <a:lnSpc>
                <a:spcPct val="100000"/>
              </a:lnSpc>
              <a:spcBef>
                <a:spcPts val="0"/>
              </a:spcBef>
              <a:buNone/>
              <a:defRPr sz="2000" b="1">
                <a:solidFill>
                  <a:srgbClr val="5C5B5A"/>
                </a:solidFill>
                <a:latin typeface="Aria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5C5B5A"/>
                </a:solidFill>
                <a:effectLst/>
                <a:uLnTx/>
                <a:uFillTx/>
                <a:latin typeface="Arial"/>
                <a:ea typeface="+mn-ea"/>
                <a:cs typeface="+mn-cs"/>
              </a:rPr>
              <a:t>As a result of cost-of-living increases, </a:t>
            </a:r>
            <a:r>
              <a:rPr lang="en-GB" sz="1800" dirty="0">
                <a:ea typeface="+mn-ea"/>
                <a:cs typeface="+mn-cs"/>
              </a:rPr>
              <a:t>8</a:t>
            </a:r>
            <a:r>
              <a:rPr kumimoji="0" lang="en-GB" sz="1800" b="1" i="0" u="none" strike="noStrike" kern="1200" cap="none" spc="0" normalizeH="0" baseline="0" noProof="0" dirty="0">
                <a:ln>
                  <a:noFill/>
                </a:ln>
                <a:solidFill>
                  <a:srgbClr val="5C5B5A"/>
                </a:solidFill>
                <a:effectLst/>
                <a:uLnTx/>
                <a:uFillTx/>
                <a:latin typeface="Arial"/>
                <a:ea typeface="+mn-ea"/>
                <a:cs typeface="+mn-cs"/>
              </a:rPr>
              <a:t> in 10 respondents said they are </a:t>
            </a:r>
            <a:r>
              <a:rPr kumimoji="0" lang="en-GB" sz="1800" b="1" i="0" u="none" strike="noStrike" kern="1200" cap="none" spc="0" normalizeH="0" baseline="0" noProof="0" dirty="0">
                <a:ln>
                  <a:noFill/>
                </a:ln>
                <a:solidFill>
                  <a:srgbClr val="009690"/>
                </a:solidFill>
                <a:effectLst/>
                <a:uLnTx/>
                <a:uFillTx/>
                <a:latin typeface="Arial"/>
                <a:ea typeface="+mn-ea"/>
                <a:cs typeface="+mn-cs"/>
              </a:rPr>
              <a:t>taking actions to save money </a:t>
            </a:r>
            <a:r>
              <a:rPr kumimoji="0" lang="en-GB" sz="1800" b="1" i="0" u="none" strike="noStrike" kern="1200" cap="none" spc="0" normalizeH="0" baseline="0" noProof="0" dirty="0">
                <a:ln>
                  <a:noFill/>
                </a:ln>
                <a:solidFill>
                  <a:srgbClr val="5C5B5A"/>
                </a:solidFill>
                <a:effectLst/>
                <a:uLnTx/>
                <a:uFillTx/>
                <a:latin typeface="Arial"/>
                <a:ea typeface="+mn-ea"/>
                <a:cs typeface="+mn-cs"/>
              </a:rPr>
              <a:t>(84%). </a:t>
            </a:r>
            <a:r>
              <a:rPr lang="en-GB" sz="1800" dirty="0">
                <a:ea typeface="+mn-ea"/>
                <a:cs typeface="+mn-cs"/>
              </a:rPr>
              <a:t>There has been no significant movement in actions taken as a result of cost-of-living increases since May ‘23</a:t>
            </a:r>
            <a:endParaRPr kumimoji="0" lang="en-GB" sz="1800" b="1" i="0" u="none" strike="noStrike" kern="1200" cap="none" spc="0" normalizeH="0" baseline="0" noProof="0" dirty="0">
              <a:ln>
                <a:noFill/>
              </a:ln>
              <a:solidFill>
                <a:srgbClr val="5C5B5A"/>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srgbClr val="5C5B5A"/>
              </a:solidFill>
              <a:effectLst/>
              <a:uLnTx/>
              <a:uFillTx/>
              <a:latin typeface="Arial"/>
              <a:ea typeface="+mn-ea"/>
              <a:cs typeface="+mn-cs"/>
            </a:endParaRPr>
          </a:p>
        </p:txBody>
      </p:sp>
      <p:sp>
        <p:nvSpPr>
          <p:cNvPr id="9" name="Rectangle: Rounded Corners 8">
            <a:extLst>
              <a:ext uri="{FF2B5EF4-FFF2-40B4-BE49-F238E27FC236}">
                <a16:creationId xmlns:a16="http://schemas.microsoft.com/office/drawing/2014/main" id="{47F5FE53-CAC4-25E0-F3AC-9DF2F1E4E31F}"/>
              </a:ext>
              <a:ext uri="{C183D7F6-B498-43B3-948B-1728B52AA6E4}">
                <adec:decorative xmlns:adec="http://schemas.microsoft.com/office/drawing/2017/decorative" val="1"/>
              </a:ext>
            </a:extLst>
          </p:cNvPr>
          <p:cNvSpPr/>
          <p:nvPr/>
        </p:nvSpPr>
        <p:spPr>
          <a:xfrm>
            <a:off x="64505" y="1587765"/>
            <a:ext cx="2567708" cy="840393"/>
          </a:xfrm>
          <a:prstGeom prst="round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GB" sz="1400" b="1">
                <a:solidFill>
                  <a:schemeClr val="accent1">
                    <a:lumMod val="50000"/>
                  </a:schemeClr>
                </a:solidFill>
              </a:rPr>
              <a:t>Cutting back on non-essential journeys in my vehicle* </a:t>
            </a:r>
            <a:endParaRPr lang="en-US" sz="1400" b="1">
              <a:solidFill>
                <a:schemeClr val="accent1">
                  <a:lumMod val="50000"/>
                </a:schemeClr>
              </a:solidFill>
            </a:endParaRPr>
          </a:p>
        </p:txBody>
      </p:sp>
      <p:sp>
        <p:nvSpPr>
          <p:cNvPr id="7" name="Rectangle: Rounded Corners 6">
            <a:extLst>
              <a:ext uri="{FF2B5EF4-FFF2-40B4-BE49-F238E27FC236}">
                <a16:creationId xmlns:a16="http://schemas.microsoft.com/office/drawing/2014/main" id="{062247A9-A6EA-7EE6-2AF7-C88C3E4A9D64}"/>
              </a:ext>
              <a:ext uri="{C183D7F6-B498-43B3-948B-1728B52AA6E4}">
                <adec:decorative xmlns:adec="http://schemas.microsoft.com/office/drawing/2017/decorative" val="1"/>
              </a:ext>
            </a:extLst>
          </p:cNvPr>
          <p:cNvSpPr/>
          <p:nvPr/>
        </p:nvSpPr>
        <p:spPr>
          <a:xfrm>
            <a:off x="102682" y="2460334"/>
            <a:ext cx="2669308" cy="547422"/>
          </a:xfrm>
          <a:prstGeom prst="round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GB" sz="1400" b="1">
                <a:solidFill>
                  <a:schemeClr val="accent1">
                    <a:lumMod val="75000"/>
                  </a:schemeClr>
                </a:solidFill>
              </a:rPr>
              <a:t>Walking more to save money </a:t>
            </a:r>
            <a:endParaRPr lang="en-US" sz="1400" b="1">
              <a:solidFill>
                <a:schemeClr val="accent1">
                  <a:lumMod val="75000"/>
                </a:schemeClr>
              </a:solidFill>
            </a:endParaRPr>
          </a:p>
        </p:txBody>
      </p:sp>
      <p:sp>
        <p:nvSpPr>
          <p:cNvPr id="6" name="Rectangle: Rounded Corners 5">
            <a:extLst>
              <a:ext uri="{FF2B5EF4-FFF2-40B4-BE49-F238E27FC236}">
                <a16:creationId xmlns:a16="http://schemas.microsoft.com/office/drawing/2014/main" id="{BE2256FD-FE3E-258F-823F-DF74B5B027F8}"/>
              </a:ext>
              <a:ext uri="{C183D7F6-B498-43B3-948B-1728B52AA6E4}">
                <adec:decorative xmlns:adec="http://schemas.microsoft.com/office/drawing/2017/decorative" val="1"/>
              </a:ext>
            </a:extLst>
          </p:cNvPr>
          <p:cNvSpPr/>
          <p:nvPr/>
        </p:nvSpPr>
        <p:spPr>
          <a:xfrm>
            <a:off x="64505" y="3086653"/>
            <a:ext cx="2567709" cy="799314"/>
          </a:xfrm>
          <a:prstGeom prst="round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GB" sz="1400" b="1">
                <a:solidFill>
                  <a:schemeClr val="accent5">
                    <a:lumMod val="75000"/>
                  </a:schemeClr>
                </a:solidFill>
              </a:rPr>
              <a:t>Cutting back on non-essential journeys on public transport </a:t>
            </a:r>
            <a:endParaRPr lang="en-US" sz="1400" b="1">
              <a:solidFill>
                <a:schemeClr val="accent5">
                  <a:lumMod val="75000"/>
                </a:schemeClr>
              </a:solidFill>
            </a:endParaRPr>
          </a:p>
        </p:txBody>
      </p:sp>
      <p:sp>
        <p:nvSpPr>
          <p:cNvPr id="2" name="Rectangle: Rounded Corners 1">
            <a:extLst>
              <a:ext uri="{FF2B5EF4-FFF2-40B4-BE49-F238E27FC236}">
                <a16:creationId xmlns:a16="http://schemas.microsoft.com/office/drawing/2014/main" id="{76AB74D2-527C-49EE-3B4A-B7BE6C282A68}"/>
              </a:ext>
              <a:ext uri="{C183D7F6-B498-43B3-948B-1728B52AA6E4}">
                <adec:decorative xmlns:adec="http://schemas.microsoft.com/office/drawing/2017/decorative" val="1"/>
              </a:ext>
            </a:extLst>
          </p:cNvPr>
          <p:cNvSpPr/>
          <p:nvPr/>
        </p:nvSpPr>
        <p:spPr>
          <a:xfrm>
            <a:off x="235691" y="4612336"/>
            <a:ext cx="2301691" cy="517270"/>
          </a:xfrm>
          <a:prstGeom prst="round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GB" sz="1400" b="1">
                <a:solidFill>
                  <a:schemeClr val="accent5"/>
                </a:solidFill>
              </a:rPr>
              <a:t>Cycling more to save money</a:t>
            </a:r>
            <a:endParaRPr lang="en-US" sz="1400" b="1">
              <a:solidFill>
                <a:schemeClr val="accent5"/>
              </a:solidFill>
            </a:endParaRPr>
          </a:p>
        </p:txBody>
      </p:sp>
      <p:sp>
        <p:nvSpPr>
          <p:cNvPr id="12" name="TextBox 11">
            <a:extLst>
              <a:ext uri="{FF2B5EF4-FFF2-40B4-BE49-F238E27FC236}">
                <a16:creationId xmlns:a16="http://schemas.microsoft.com/office/drawing/2014/main" id="{2F2E3822-CB9B-6EDC-9317-A0A9555F38E2}"/>
              </a:ext>
              <a:ext uri="{C183D7F6-B498-43B3-948B-1728B52AA6E4}">
                <adec:decorative xmlns:adec="http://schemas.microsoft.com/office/drawing/2017/decorative" val="0"/>
              </a:ext>
            </a:extLst>
          </p:cNvPr>
          <p:cNvSpPr txBox="1"/>
          <p:nvPr/>
        </p:nvSpPr>
        <p:spPr>
          <a:xfrm>
            <a:off x="841804" y="1125306"/>
            <a:ext cx="10712143"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5C5B5A"/>
                </a:solidFill>
                <a:effectLst/>
                <a:uLnTx/>
                <a:uFillTx/>
                <a:latin typeface="Arial"/>
                <a:ea typeface="+mn-ea"/>
                <a:cs typeface="+mn-cs"/>
              </a:rPr>
              <a:t>Which of these, if any, are you doing because of the increases in the cost of living?</a:t>
            </a:r>
          </a:p>
        </p:txBody>
      </p:sp>
      <p:graphicFrame>
        <p:nvGraphicFramePr>
          <p:cNvPr id="3" name="Chart 2" descr="Line chart showing different actions taken due to the cost of living with respect to travel. 25% are cutting back on non-essential journeys in their vehicle, compared to 26% GB average. 25% are walking more to save money.">
            <a:extLst>
              <a:ext uri="{FF2B5EF4-FFF2-40B4-BE49-F238E27FC236}">
                <a16:creationId xmlns:a16="http://schemas.microsoft.com/office/drawing/2014/main" id="{459342E0-238E-F359-4E96-4A9FEBFFF7E3}"/>
              </a:ext>
            </a:extLst>
          </p:cNvPr>
          <p:cNvGraphicFramePr/>
          <p:nvPr>
            <p:extLst>
              <p:ext uri="{D42A27DB-BD31-4B8C-83A1-F6EECF244321}">
                <p14:modId xmlns:p14="http://schemas.microsoft.com/office/powerpoint/2010/main" val="252170679"/>
              </p:ext>
            </p:extLst>
          </p:nvPr>
        </p:nvGraphicFramePr>
        <p:xfrm>
          <a:off x="1866924" y="1611003"/>
          <a:ext cx="10119711" cy="4498395"/>
        </p:xfrm>
        <a:graphic>
          <a:graphicData uri="http://schemas.openxmlformats.org/drawingml/2006/chart">
            <c:chart xmlns:c="http://schemas.openxmlformats.org/drawingml/2006/chart" xmlns:r="http://schemas.openxmlformats.org/officeDocument/2006/relationships" r:id="rId4"/>
          </a:graphicData>
        </a:graphic>
      </p:graphicFrame>
      <p:sp>
        <p:nvSpPr>
          <p:cNvPr id="13" name="Footer Placeholder 4">
            <a:extLst>
              <a:ext uri="{FF2B5EF4-FFF2-40B4-BE49-F238E27FC236}">
                <a16:creationId xmlns:a16="http://schemas.microsoft.com/office/drawing/2014/main" id="{6D6F91BF-77E5-40DC-2428-18E95610808B}"/>
              </a:ext>
            </a:extLst>
          </p:cNvPr>
          <p:cNvSpPr txBox="1">
            <a:spLocks/>
          </p:cNvSpPr>
          <p:nvPr/>
        </p:nvSpPr>
        <p:spPr>
          <a:xfrm>
            <a:off x="10425130" y="2460262"/>
            <a:ext cx="1827830" cy="142921"/>
          </a:xfrm>
          <a:prstGeom prst="rect">
            <a:avLst/>
          </a:prstGeo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GB" sz="1100">
                <a:solidFill>
                  <a:srgbClr val="5C5B5A"/>
                </a:solidFill>
                <a:latin typeface="Arial"/>
                <a:cs typeface="Arial"/>
              </a:rPr>
              <a:t>Figures in brackets show </a:t>
            </a:r>
            <a:r>
              <a:rPr kumimoji="0" lang="en-GB" sz="1100" b="1" i="0" u="none" strike="noStrike" kern="1200" cap="none" spc="0" normalizeH="0" baseline="0" noProof="0">
                <a:ln>
                  <a:noFill/>
                </a:ln>
                <a:solidFill>
                  <a:srgbClr val="5C5B5A"/>
                </a:solidFill>
                <a:effectLst/>
                <a:uLnTx/>
                <a:uFillTx/>
                <a:latin typeface="Arial"/>
                <a:ea typeface="+mn-ea"/>
                <a:cs typeface="Arial"/>
              </a:rPr>
              <a:t>GB benchmark</a:t>
            </a:r>
            <a:endParaRPr lang="en-GB" sz="1100" b="1" i="1" u="none" strike="noStrike" kern="1200" cap="none" spc="0" normalizeH="0" baseline="0" noProof="0">
              <a:ln>
                <a:noFill/>
              </a:ln>
              <a:solidFill>
                <a:srgbClr val="5C5B5A"/>
              </a:solidFill>
              <a:effectLst/>
              <a:uLnTx/>
              <a:uFillTx/>
              <a:latin typeface="Arial"/>
              <a:cs typeface="Arial"/>
            </a:endParaRPr>
          </a:p>
        </p:txBody>
      </p:sp>
      <p:sp>
        <p:nvSpPr>
          <p:cNvPr id="8" name="Footer Placeholder 4">
            <a:extLst>
              <a:ext uri="{FF2B5EF4-FFF2-40B4-BE49-F238E27FC236}">
                <a16:creationId xmlns:a16="http://schemas.microsoft.com/office/drawing/2014/main" id="{8AE5BA53-99AB-8CE8-2DEE-C95D0CAEA5DA}"/>
              </a:ext>
            </a:extLst>
          </p:cNvPr>
          <p:cNvSpPr txBox="1">
            <a:spLocks/>
          </p:cNvSpPr>
          <p:nvPr/>
        </p:nvSpPr>
        <p:spPr>
          <a:xfrm>
            <a:off x="-44363" y="6018962"/>
            <a:ext cx="12080666" cy="26484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Data points shown wherever statement was included in fieldwork. Percentage figures included from May 2023 to provide a frame of reference - other specific % figures available on request</a:t>
            </a:r>
            <a:endParaRPr kumimoji="0" lang="en-GB" sz="1100" b="0" i="1" u="none" strike="noStrike" kern="1200" cap="none" spc="0" normalizeH="0" baseline="0" noProof="0">
              <a:ln>
                <a:noFill/>
              </a:ln>
              <a:solidFill>
                <a:srgbClr val="0039A6"/>
              </a:solidFill>
              <a:effectLst/>
              <a:uLnTx/>
              <a:uFillTx/>
              <a:latin typeface="Arial"/>
              <a:ea typeface="+mn-ea"/>
              <a:cs typeface="Arial" panose="020B0604020202020204" pitchFamily="34" charset="0"/>
            </a:endParaRPr>
          </a:p>
        </p:txBody>
      </p:sp>
      <p:sp>
        <p:nvSpPr>
          <p:cNvPr id="4" name="Footer Placeholder 4">
            <a:extLst>
              <a:ext uri="{FF2B5EF4-FFF2-40B4-BE49-F238E27FC236}">
                <a16:creationId xmlns:a16="http://schemas.microsoft.com/office/drawing/2014/main" id="{D3514EEF-75DC-3A83-CA2A-0214D2FC12A5}"/>
              </a:ext>
            </a:extLst>
          </p:cNvPr>
          <p:cNvSpPr txBox="1">
            <a:spLocks/>
          </p:cNvSpPr>
          <p:nvPr/>
        </p:nvSpPr>
        <p:spPr>
          <a:xfrm>
            <a:off x="391549" y="6344001"/>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CL7. Which of these, if any, are you doing because of the increases in the cost of living? 1,540 (All respondents).</a:t>
            </a:r>
          </a:p>
          <a:p>
            <a:pPr>
              <a:defRPr/>
            </a:pPr>
            <a:r>
              <a:rPr lang="en-GB" sz="1000" dirty="0">
                <a:solidFill>
                  <a:srgbClr val="FFFFFF">
                    <a:lumMod val="50000"/>
                  </a:srgbClr>
                </a:solidFill>
                <a:latin typeface="Arial"/>
                <a:cs typeface="Arial" panose="020B0604020202020204" pitchFamily="34" charset="0"/>
              </a:rPr>
              <a:t>*Not asked in S9		GB benchmarking is not available for all statements. Statements which can be compared are shown in backets where available.</a:t>
            </a: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		</a:t>
            </a:r>
            <a:endParaRPr kumimoji="0" lang="en-GB" sz="1000" b="0" i="1" u="none" strike="noStrike" kern="1200" cap="none" spc="0" normalizeH="0" baseline="0" noProof="0" dirty="0">
              <a:ln>
                <a:noFill/>
              </a:ln>
              <a:solidFill>
                <a:srgbClr val="0039A6"/>
              </a:solidFill>
              <a:effectLst/>
              <a:uLnTx/>
              <a:uFillTx/>
              <a:latin typeface="Arial"/>
              <a:ea typeface="+mn-ea"/>
              <a:cs typeface="Arial" panose="020B0604020202020204" pitchFamily="34" charset="0"/>
            </a:endParaRPr>
          </a:p>
        </p:txBody>
      </p:sp>
      <p:sp>
        <p:nvSpPr>
          <p:cNvPr id="16" name="Slide Number Placeholder 4">
            <a:extLst>
              <a:ext uri="{FF2B5EF4-FFF2-40B4-BE49-F238E27FC236}">
                <a16:creationId xmlns:a16="http://schemas.microsoft.com/office/drawing/2014/main" id="{7791AAA5-F82D-9B2D-2292-41118493384B}"/>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57</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152763328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482794-24E9-2966-AAA2-E791D7FCD61D}"/>
            </a:ext>
          </a:extLst>
        </p:cNvPr>
        <p:cNvGrpSpPr/>
        <p:nvPr/>
      </p:nvGrpSpPr>
      <p:grpSpPr>
        <a:xfrm>
          <a:off x="0" y="0"/>
          <a:ext cx="0" cy="0"/>
          <a:chOff x="0" y="0"/>
          <a:chExt cx="0" cy="0"/>
        </a:xfrm>
      </p:grpSpPr>
      <p:sp>
        <p:nvSpPr>
          <p:cNvPr id="5" name="Title 3">
            <a:extLst>
              <a:ext uri="{FF2B5EF4-FFF2-40B4-BE49-F238E27FC236}">
                <a16:creationId xmlns:a16="http://schemas.microsoft.com/office/drawing/2014/main" id="{EB53C2F1-04FC-FFD2-24A5-F03845B48822}"/>
              </a:ext>
            </a:extLst>
          </p:cNvPr>
          <p:cNvSpPr txBox="1">
            <a:spLocks noGrp="1"/>
          </p:cNvSpPr>
          <p:nvPr>
            <p:ph type="title" idx="4294967295"/>
          </p:nvPr>
        </p:nvSpPr>
        <p:spPr>
          <a:xfrm>
            <a:off x="391549" y="312380"/>
            <a:ext cx="11379186" cy="553998"/>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lvl1pPr>
              <a:lnSpc>
                <a:spcPct val="100000"/>
              </a:lnSpc>
              <a:spcBef>
                <a:spcPts val="0"/>
              </a:spcBef>
              <a:buNone/>
              <a:defRPr sz="2000" b="1">
                <a:solidFill>
                  <a:srgbClr val="5C5B5A"/>
                </a:solidFill>
                <a:latin typeface="Arial"/>
              </a:defRPr>
            </a:lvl1pPr>
          </a:lstStyle>
          <a:p>
            <a:pPr>
              <a:defRPr/>
            </a:pPr>
            <a:r>
              <a:rPr lang="en-GB" sz="1800" dirty="0">
                <a:ea typeface="+mn-ea"/>
                <a:cs typeface="+mn-cs"/>
              </a:rPr>
              <a:t>The only action to have fallen significantly since May, is </a:t>
            </a:r>
            <a:r>
              <a:rPr lang="en-GB" sz="1800" dirty="0">
                <a:solidFill>
                  <a:srgbClr val="009690"/>
                </a:solidFill>
                <a:ea typeface="+mn-ea"/>
                <a:cs typeface="+mn-cs"/>
              </a:rPr>
              <a:t>using less fuel in my home</a:t>
            </a:r>
            <a:r>
              <a:rPr lang="en-GB" sz="1800" dirty="0">
                <a:ea typeface="+mn-ea"/>
                <a:cs typeface="+mn-cs"/>
              </a:rPr>
              <a:t>, which is also lower than the Great Britain average</a:t>
            </a:r>
            <a:endParaRPr kumimoji="0" lang="en-GB" sz="1800" b="1" i="0" u="none" strike="noStrike" kern="1200" cap="none" spc="0" normalizeH="0" baseline="0" noProof="0" dirty="0">
              <a:ln>
                <a:noFill/>
              </a:ln>
              <a:effectLst/>
              <a:uLnTx/>
              <a:uFillTx/>
              <a:latin typeface="Arial"/>
              <a:ea typeface="+mn-ea"/>
              <a:cs typeface="+mn-cs"/>
            </a:endParaRPr>
          </a:p>
        </p:txBody>
      </p:sp>
      <p:sp>
        <p:nvSpPr>
          <p:cNvPr id="6" name="Rectangle: Rounded Corners 5">
            <a:extLst>
              <a:ext uri="{FF2B5EF4-FFF2-40B4-BE49-F238E27FC236}">
                <a16:creationId xmlns:a16="http://schemas.microsoft.com/office/drawing/2014/main" id="{8195EC24-FE7F-13C1-6656-EC18F55D074F}"/>
              </a:ext>
              <a:ext uri="{C183D7F6-B498-43B3-948B-1728B52AA6E4}">
                <adec:decorative xmlns:adec="http://schemas.microsoft.com/office/drawing/2017/decorative" val="1"/>
              </a:ext>
            </a:extLst>
          </p:cNvPr>
          <p:cNvSpPr/>
          <p:nvPr/>
        </p:nvSpPr>
        <p:spPr>
          <a:xfrm>
            <a:off x="-44363" y="1313163"/>
            <a:ext cx="2645546" cy="517270"/>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GB" sz="1400" b="1" i="0" u="none" strike="noStrike" dirty="0">
                <a:solidFill>
                  <a:schemeClr val="accent6">
                    <a:lumMod val="50000"/>
                  </a:schemeClr>
                </a:solidFill>
                <a:effectLst/>
              </a:rPr>
              <a:t>Spending less on non-essentials</a:t>
            </a:r>
            <a:r>
              <a:rPr lang="en-GB" sz="1400" b="1" dirty="0">
                <a:solidFill>
                  <a:schemeClr val="accent6">
                    <a:lumMod val="50000"/>
                  </a:schemeClr>
                </a:solidFill>
              </a:rPr>
              <a:t> </a:t>
            </a:r>
            <a:endParaRPr lang="en-US" sz="1400" b="1" dirty="0">
              <a:solidFill>
                <a:schemeClr val="accent6">
                  <a:lumMod val="50000"/>
                </a:schemeClr>
              </a:solidFill>
            </a:endParaRPr>
          </a:p>
        </p:txBody>
      </p:sp>
      <p:sp>
        <p:nvSpPr>
          <p:cNvPr id="2" name="Rectangle: Rounded Corners 1">
            <a:extLst>
              <a:ext uri="{FF2B5EF4-FFF2-40B4-BE49-F238E27FC236}">
                <a16:creationId xmlns:a16="http://schemas.microsoft.com/office/drawing/2014/main" id="{1E57D6C1-76B4-82FF-0E55-A356779A18EE}"/>
              </a:ext>
              <a:ext uri="{C183D7F6-B498-43B3-948B-1728B52AA6E4}">
                <adec:decorative xmlns:adec="http://schemas.microsoft.com/office/drawing/2017/decorative" val="1"/>
              </a:ext>
            </a:extLst>
          </p:cNvPr>
          <p:cNvSpPr/>
          <p:nvPr/>
        </p:nvSpPr>
        <p:spPr>
          <a:xfrm>
            <a:off x="63149" y="2591701"/>
            <a:ext cx="2379261" cy="517219"/>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GB" sz="1400" b="1" i="0" u="none" strike="noStrike">
                <a:solidFill>
                  <a:srgbClr val="00B050"/>
                </a:solidFill>
                <a:effectLst/>
                <a:latin typeface="+mn-lt"/>
                <a:ea typeface="+mn-ea"/>
                <a:cs typeface="+mn-cs"/>
              </a:rPr>
              <a:t>Shopping around more</a:t>
            </a:r>
            <a:r>
              <a:rPr lang="en-GB" sz="1400" b="1">
                <a:solidFill>
                  <a:srgbClr val="00B050"/>
                </a:solidFill>
              </a:rPr>
              <a:t> </a:t>
            </a:r>
            <a:endParaRPr lang="en-US" sz="1400" b="1">
              <a:solidFill>
                <a:srgbClr val="00B050"/>
              </a:solidFill>
            </a:endParaRPr>
          </a:p>
        </p:txBody>
      </p:sp>
      <p:sp>
        <p:nvSpPr>
          <p:cNvPr id="3" name="Rectangle: Rounded Corners 2">
            <a:extLst>
              <a:ext uri="{FF2B5EF4-FFF2-40B4-BE49-F238E27FC236}">
                <a16:creationId xmlns:a16="http://schemas.microsoft.com/office/drawing/2014/main" id="{38E5A664-2F70-E06A-920C-767D4B16FB2C}"/>
              </a:ext>
              <a:ext uri="{C183D7F6-B498-43B3-948B-1728B52AA6E4}">
                <adec:decorative xmlns:adec="http://schemas.microsoft.com/office/drawing/2017/decorative" val="1"/>
              </a:ext>
            </a:extLst>
          </p:cNvPr>
          <p:cNvSpPr/>
          <p:nvPr/>
        </p:nvSpPr>
        <p:spPr>
          <a:xfrm>
            <a:off x="93360" y="1647375"/>
            <a:ext cx="2370100" cy="517269"/>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GB" sz="1400" b="1" i="0" u="none" strike="noStrike">
                <a:solidFill>
                  <a:schemeClr val="accent6">
                    <a:lumMod val="75000"/>
                  </a:schemeClr>
                </a:solidFill>
                <a:effectLst/>
                <a:latin typeface="+mn-lt"/>
                <a:ea typeface="+mn-ea"/>
                <a:cs typeface="+mn-cs"/>
              </a:rPr>
              <a:t>Using less fuel such as gas or electricity in my home</a:t>
            </a:r>
            <a:r>
              <a:rPr lang="en-GB" sz="1400" b="1">
                <a:solidFill>
                  <a:schemeClr val="accent6">
                    <a:lumMod val="75000"/>
                  </a:schemeClr>
                </a:solidFill>
              </a:rPr>
              <a:t> </a:t>
            </a:r>
            <a:endParaRPr lang="en-US" sz="1400" b="1">
              <a:solidFill>
                <a:schemeClr val="accent6">
                  <a:lumMod val="75000"/>
                </a:schemeClr>
              </a:solidFill>
            </a:endParaRPr>
          </a:p>
        </p:txBody>
      </p:sp>
      <p:sp>
        <p:nvSpPr>
          <p:cNvPr id="11" name="Rectangle: Rounded Corners 10">
            <a:extLst>
              <a:ext uri="{FF2B5EF4-FFF2-40B4-BE49-F238E27FC236}">
                <a16:creationId xmlns:a16="http://schemas.microsoft.com/office/drawing/2014/main" id="{BB2E64D0-028E-8590-A882-2F8CEE104033}"/>
              </a:ext>
              <a:ext uri="{C183D7F6-B498-43B3-948B-1728B52AA6E4}">
                <adec:decorative xmlns:adec="http://schemas.microsoft.com/office/drawing/2017/decorative" val="1"/>
              </a:ext>
            </a:extLst>
          </p:cNvPr>
          <p:cNvSpPr/>
          <p:nvPr/>
        </p:nvSpPr>
        <p:spPr>
          <a:xfrm>
            <a:off x="51261" y="2081762"/>
            <a:ext cx="2370100" cy="517220"/>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GB" sz="1400" b="1" i="0" u="none" strike="noStrike" dirty="0">
                <a:solidFill>
                  <a:schemeClr val="accent6"/>
                </a:solidFill>
                <a:effectLst/>
              </a:rPr>
              <a:t>Spending less on food shopping and essentials</a:t>
            </a:r>
            <a:r>
              <a:rPr lang="en-GB" sz="1400" b="1" dirty="0">
                <a:solidFill>
                  <a:schemeClr val="accent6"/>
                </a:solidFill>
              </a:rPr>
              <a:t> </a:t>
            </a:r>
            <a:endParaRPr lang="en-US" sz="1400" b="1" dirty="0">
              <a:solidFill>
                <a:schemeClr val="accent6"/>
              </a:solidFill>
            </a:endParaRPr>
          </a:p>
        </p:txBody>
      </p:sp>
      <p:sp>
        <p:nvSpPr>
          <p:cNvPr id="18" name="Rectangle: Rounded Corners 17">
            <a:extLst>
              <a:ext uri="{FF2B5EF4-FFF2-40B4-BE49-F238E27FC236}">
                <a16:creationId xmlns:a16="http://schemas.microsoft.com/office/drawing/2014/main" id="{7120DFBA-3957-4082-2B94-6BFCC5455750}"/>
              </a:ext>
              <a:ext uri="{C183D7F6-B498-43B3-948B-1728B52AA6E4}">
                <adec:decorative xmlns:adec="http://schemas.microsoft.com/office/drawing/2017/decorative" val="1"/>
              </a:ext>
            </a:extLst>
          </p:cNvPr>
          <p:cNvSpPr/>
          <p:nvPr/>
        </p:nvSpPr>
        <p:spPr>
          <a:xfrm>
            <a:off x="46681" y="3077586"/>
            <a:ext cx="2379261" cy="517219"/>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GB" sz="1400" b="1">
                <a:solidFill>
                  <a:srgbClr val="92D050"/>
                </a:solidFill>
              </a:rPr>
              <a:t>Making energy efficiency improvements to my home*</a:t>
            </a:r>
            <a:endParaRPr lang="en-US" sz="1400" b="1">
              <a:solidFill>
                <a:srgbClr val="92D050"/>
              </a:solidFill>
            </a:endParaRPr>
          </a:p>
        </p:txBody>
      </p:sp>
      <p:sp>
        <p:nvSpPr>
          <p:cNvPr id="15" name="Rectangle: Rounded Corners 14">
            <a:extLst>
              <a:ext uri="{FF2B5EF4-FFF2-40B4-BE49-F238E27FC236}">
                <a16:creationId xmlns:a16="http://schemas.microsoft.com/office/drawing/2014/main" id="{0A9D7B87-2E0D-E3BC-CC37-32B2824C77A0}"/>
              </a:ext>
              <a:ext uri="{C183D7F6-B498-43B3-948B-1728B52AA6E4}">
                <adec:decorative xmlns:adec="http://schemas.microsoft.com/office/drawing/2017/decorative" val="1"/>
              </a:ext>
            </a:extLst>
          </p:cNvPr>
          <p:cNvSpPr/>
          <p:nvPr/>
        </p:nvSpPr>
        <p:spPr>
          <a:xfrm>
            <a:off x="0" y="4073409"/>
            <a:ext cx="2379261" cy="517219"/>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GB" sz="1400" b="1" i="0" u="none" strike="noStrike">
                <a:solidFill>
                  <a:schemeClr val="accent6">
                    <a:lumMod val="60000"/>
                    <a:lumOff val="40000"/>
                  </a:schemeClr>
                </a:solidFill>
                <a:effectLst/>
                <a:latin typeface="+mn-lt"/>
                <a:ea typeface="+mn-ea"/>
                <a:cs typeface="+mn-cs"/>
              </a:rPr>
              <a:t>Cutting back on home broadband or mobile data plans</a:t>
            </a:r>
            <a:endParaRPr lang="en-US" sz="1400" b="1">
              <a:solidFill>
                <a:schemeClr val="accent6">
                  <a:lumMod val="60000"/>
                  <a:lumOff val="40000"/>
                </a:schemeClr>
              </a:solidFill>
            </a:endParaRPr>
          </a:p>
        </p:txBody>
      </p:sp>
      <p:sp>
        <p:nvSpPr>
          <p:cNvPr id="29" name="TextBox 28">
            <a:extLst>
              <a:ext uri="{FF2B5EF4-FFF2-40B4-BE49-F238E27FC236}">
                <a16:creationId xmlns:a16="http://schemas.microsoft.com/office/drawing/2014/main" id="{99FC57CB-B762-FCAB-5B02-8B641ED4E1F1}"/>
              </a:ext>
              <a:ext uri="{C183D7F6-B498-43B3-948B-1728B52AA6E4}">
                <adec:decorative xmlns:adec="http://schemas.microsoft.com/office/drawing/2017/decorative" val="0"/>
              </a:ext>
            </a:extLst>
          </p:cNvPr>
          <p:cNvSpPr txBox="1"/>
          <p:nvPr/>
        </p:nvSpPr>
        <p:spPr>
          <a:xfrm>
            <a:off x="2064472" y="1082655"/>
            <a:ext cx="8063056"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5C5B5A"/>
                </a:solidFill>
                <a:effectLst/>
                <a:uLnTx/>
                <a:uFillTx/>
                <a:latin typeface="Arial"/>
                <a:ea typeface="+mn-ea"/>
                <a:cs typeface="+mn-cs"/>
              </a:rPr>
              <a:t>Which of these, if any, are you doing because of the increases in the cost of living?</a:t>
            </a:r>
          </a:p>
        </p:txBody>
      </p:sp>
      <p:graphicFrame>
        <p:nvGraphicFramePr>
          <p:cNvPr id="13" name="Chart 12" descr="Line chart showing different actions taken due to the cost of living with respect to shopping and spending. 52% are spending less on non-essentials, compared to 60% GB average. 44% are shopping around more, compared to 44% GB average.">
            <a:extLst>
              <a:ext uri="{FF2B5EF4-FFF2-40B4-BE49-F238E27FC236}">
                <a16:creationId xmlns:a16="http://schemas.microsoft.com/office/drawing/2014/main" id="{935AB870-3171-6CCE-1330-F41F40F0C440}"/>
              </a:ext>
            </a:extLst>
          </p:cNvPr>
          <p:cNvGraphicFramePr/>
          <p:nvPr>
            <p:extLst>
              <p:ext uri="{D42A27DB-BD31-4B8C-83A1-F6EECF244321}">
                <p14:modId xmlns:p14="http://schemas.microsoft.com/office/powerpoint/2010/main" val="1625450146"/>
              </p:ext>
            </p:extLst>
          </p:nvPr>
        </p:nvGraphicFramePr>
        <p:xfrm>
          <a:off x="2379261" y="1413946"/>
          <a:ext cx="9657035" cy="4605017"/>
        </p:xfrm>
        <a:graphic>
          <a:graphicData uri="http://schemas.openxmlformats.org/drawingml/2006/chart">
            <c:chart xmlns:c="http://schemas.openxmlformats.org/drawingml/2006/chart" xmlns:r="http://schemas.openxmlformats.org/officeDocument/2006/relationships" r:id="rId4"/>
          </a:graphicData>
        </a:graphic>
      </p:graphicFrame>
      <p:sp>
        <p:nvSpPr>
          <p:cNvPr id="12" name="Footer Placeholder 4">
            <a:extLst>
              <a:ext uri="{FF2B5EF4-FFF2-40B4-BE49-F238E27FC236}">
                <a16:creationId xmlns:a16="http://schemas.microsoft.com/office/drawing/2014/main" id="{9E3AFC66-AC50-2A3D-7C1C-321EFE8DD682}"/>
              </a:ext>
            </a:extLst>
          </p:cNvPr>
          <p:cNvSpPr txBox="1">
            <a:spLocks/>
          </p:cNvSpPr>
          <p:nvPr/>
        </p:nvSpPr>
        <p:spPr>
          <a:xfrm>
            <a:off x="10425130" y="1647462"/>
            <a:ext cx="1827830" cy="142921"/>
          </a:xfrm>
          <a:prstGeom prst="rect">
            <a:avLst/>
          </a:prstGeo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GB" sz="1100">
                <a:solidFill>
                  <a:srgbClr val="5C5B5A"/>
                </a:solidFill>
                <a:latin typeface="Arial"/>
                <a:cs typeface="Arial"/>
              </a:rPr>
              <a:t>Figures in brackets show </a:t>
            </a:r>
            <a:r>
              <a:rPr kumimoji="0" lang="en-GB" sz="1100" b="1" i="0" u="none" strike="noStrike" kern="1200" cap="none" spc="0" normalizeH="0" baseline="0" noProof="0">
                <a:ln>
                  <a:noFill/>
                </a:ln>
                <a:solidFill>
                  <a:srgbClr val="5C5B5A"/>
                </a:solidFill>
                <a:effectLst/>
                <a:uLnTx/>
                <a:uFillTx/>
                <a:latin typeface="Arial"/>
                <a:ea typeface="+mn-ea"/>
                <a:cs typeface="Arial"/>
              </a:rPr>
              <a:t>GB benchmark</a:t>
            </a:r>
            <a:endParaRPr lang="en-GB" sz="1100" b="1" i="1" u="none" strike="noStrike" kern="1200" cap="none" spc="0" normalizeH="0" baseline="0" noProof="0">
              <a:ln>
                <a:noFill/>
              </a:ln>
              <a:solidFill>
                <a:srgbClr val="5C5B5A"/>
              </a:solidFill>
              <a:effectLst/>
              <a:uLnTx/>
              <a:uFillTx/>
              <a:latin typeface="Arial"/>
              <a:cs typeface="Arial"/>
            </a:endParaRPr>
          </a:p>
        </p:txBody>
      </p:sp>
      <p:sp>
        <p:nvSpPr>
          <p:cNvPr id="9" name="Footer Placeholder 4">
            <a:extLst>
              <a:ext uri="{FF2B5EF4-FFF2-40B4-BE49-F238E27FC236}">
                <a16:creationId xmlns:a16="http://schemas.microsoft.com/office/drawing/2014/main" id="{AFE9D90C-0F94-5724-8881-A23DB69CD0CC}"/>
              </a:ext>
            </a:extLst>
          </p:cNvPr>
          <p:cNvSpPr txBox="1">
            <a:spLocks/>
          </p:cNvSpPr>
          <p:nvPr/>
        </p:nvSpPr>
        <p:spPr>
          <a:xfrm>
            <a:off x="-44370" y="5929102"/>
            <a:ext cx="12080666" cy="26484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Data points shown wherever statement was included in fieldwork. Percentage figures included from May 2023 to provide a frame of reference - other specific % figures available on request</a:t>
            </a:r>
            <a:endParaRPr kumimoji="0" lang="en-GB" sz="1100" b="0" i="1" u="none" strike="noStrike" kern="1200" cap="none" spc="0" normalizeH="0" baseline="0" noProof="0" dirty="0">
              <a:ln>
                <a:noFill/>
              </a:ln>
              <a:solidFill>
                <a:srgbClr val="0039A6"/>
              </a:solidFill>
              <a:effectLst/>
              <a:uLnTx/>
              <a:uFillTx/>
              <a:latin typeface="Arial"/>
              <a:ea typeface="+mn-ea"/>
              <a:cs typeface="Arial" panose="020B0604020202020204" pitchFamily="34" charset="0"/>
            </a:endParaRPr>
          </a:p>
        </p:txBody>
      </p:sp>
      <p:sp>
        <p:nvSpPr>
          <p:cNvPr id="4" name="Footer Placeholder 4">
            <a:extLst>
              <a:ext uri="{FF2B5EF4-FFF2-40B4-BE49-F238E27FC236}">
                <a16:creationId xmlns:a16="http://schemas.microsoft.com/office/drawing/2014/main" id="{C0A35D4D-37AE-1917-6326-501332568CF6}"/>
              </a:ext>
            </a:extLst>
          </p:cNvPr>
          <p:cNvSpPr txBox="1">
            <a:spLocks/>
          </p:cNvSpPr>
          <p:nvPr/>
        </p:nvSpPr>
        <p:spPr>
          <a:xfrm>
            <a:off x="391549" y="6344001"/>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CL7. Which of these, if any, are you doing because of the increases in the cost of living? 1,540 (All respondents). </a:t>
            </a:r>
          </a:p>
          <a:p>
            <a:pPr>
              <a:defRPr/>
            </a:pPr>
            <a:r>
              <a:rPr lang="en-GB" sz="1000" dirty="0">
                <a:solidFill>
                  <a:srgbClr val="FFFFFF">
                    <a:lumMod val="50000"/>
                  </a:srgbClr>
                </a:solidFill>
                <a:latin typeface="Arial"/>
                <a:cs typeface="Arial" panose="020B0604020202020204" pitchFamily="34" charset="0"/>
              </a:rPr>
              <a:t>*Not asked in S9		GB benchmarking is not available for all statements. Statements which can be compared are shown in backets where available.</a:t>
            </a: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	</a:t>
            </a:r>
            <a:endParaRPr lang="en-GB" sz="1000" dirty="0">
              <a:solidFill>
                <a:srgbClr val="FFFFFF">
                  <a:lumMod val="50000"/>
                </a:srgbClr>
              </a:solidFill>
              <a:latin typeface="Arial"/>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	</a:t>
            </a:r>
            <a:endParaRPr kumimoji="0" lang="en-GB" sz="1000" b="0" i="1" u="none" strike="noStrike" kern="1200" cap="none" spc="0" normalizeH="0" baseline="0" noProof="0" dirty="0">
              <a:ln>
                <a:noFill/>
              </a:ln>
              <a:solidFill>
                <a:srgbClr val="0039A6"/>
              </a:solidFill>
              <a:effectLst/>
              <a:uLnTx/>
              <a:uFillTx/>
              <a:latin typeface="Arial"/>
              <a:ea typeface="+mn-ea"/>
              <a:cs typeface="Arial" panose="020B0604020202020204" pitchFamily="34" charset="0"/>
            </a:endParaRPr>
          </a:p>
        </p:txBody>
      </p:sp>
      <p:sp>
        <p:nvSpPr>
          <p:cNvPr id="16" name="Slide Number Placeholder 4">
            <a:extLst>
              <a:ext uri="{FF2B5EF4-FFF2-40B4-BE49-F238E27FC236}">
                <a16:creationId xmlns:a16="http://schemas.microsoft.com/office/drawing/2014/main" id="{BB4B9F29-41E3-4741-BE5E-40CB81591D66}"/>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58</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grpSp>
        <p:nvGrpSpPr>
          <p:cNvPr id="7" name="Group 6">
            <a:extLst>
              <a:ext uri="{FF2B5EF4-FFF2-40B4-BE49-F238E27FC236}">
                <a16:creationId xmlns:a16="http://schemas.microsoft.com/office/drawing/2014/main" id="{27B156F4-D2D7-936F-5026-74DACCD18727}"/>
              </a:ext>
              <a:ext uri="{C183D7F6-B498-43B3-948B-1728B52AA6E4}">
                <adec:decorative xmlns:adec="http://schemas.microsoft.com/office/drawing/2017/decorative" val="1"/>
              </a:ext>
            </a:extLst>
          </p:cNvPr>
          <p:cNvGrpSpPr/>
          <p:nvPr/>
        </p:nvGrpSpPr>
        <p:grpSpPr>
          <a:xfrm>
            <a:off x="9228181" y="6078155"/>
            <a:ext cx="2808115" cy="269304"/>
            <a:chOff x="229117" y="5927615"/>
            <a:chExt cx="2808115" cy="269304"/>
          </a:xfrm>
        </p:grpSpPr>
        <p:grpSp>
          <p:nvGrpSpPr>
            <p:cNvPr id="8" name="Group 7" descr="Green and Red arrows to signify when a statistic is significantly higher or lower than the previous survey.">
              <a:extLst>
                <a:ext uri="{FF2B5EF4-FFF2-40B4-BE49-F238E27FC236}">
                  <a16:creationId xmlns:a16="http://schemas.microsoft.com/office/drawing/2014/main" id="{AD1C4207-70B8-00B0-F74F-2F7BD97F4543}"/>
                </a:ext>
              </a:extLst>
            </p:cNvPr>
            <p:cNvGrpSpPr/>
            <p:nvPr/>
          </p:nvGrpSpPr>
          <p:grpSpPr>
            <a:xfrm>
              <a:off x="229117" y="5927615"/>
              <a:ext cx="2808115" cy="269304"/>
              <a:chOff x="520117" y="5772736"/>
              <a:chExt cx="2808115" cy="269304"/>
            </a:xfrm>
          </p:grpSpPr>
          <p:sp>
            <p:nvSpPr>
              <p:cNvPr id="14" name="Arrow: Down 13">
                <a:extLst>
                  <a:ext uri="{FF2B5EF4-FFF2-40B4-BE49-F238E27FC236}">
                    <a16:creationId xmlns:a16="http://schemas.microsoft.com/office/drawing/2014/main" id="{FBA77EB9-74A0-74E5-8C20-8AE8ECC0CD13}"/>
                  </a:ext>
                </a:extLst>
              </p:cNvPr>
              <p:cNvSpPr/>
              <p:nvPr/>
            </p:nvSpPr>
            <p:spPr>
              <a:xfrm rot="10800000">
                <a:off x="520117" y="5838560"/>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7" name="TextBox 16">
                <a:extLst>
                  <a:ext uri="{FF2B5EF4-FFF2-40B4-BE49-F238E27FC236}">
                    <a16:creationId xmlns:a16="http://schemas.microsoft.com/office/drawing/2014/main" id="{DA959A13-95D4-5145-8245-252B69B18C31}"/>
                  </a:ext>
                </a:extLst>
              </p:cNvPr>
              <p:cNvSpPr txBox="1"/>
              <p:nvPr/>
            </p:nvSpPr>
            <p:spPr>
              <a:xfrm>
                <a:off x="884934" y="5772736"/>
                <a:ext cx="2443298" cy="26930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50" b="0" i="0" u="none" strike="noStrike" kern="1200" cap="none" spc="0" normalizeH="0" baseline="0" noProof="0" dirty="0">
                    <a:ln>
                      <a:noFill/>
                    </a:ln>
                    <a:solidFill>
                      <a:srgbClr val="5C5B5A"/>
                    </a:solidFill>
                    <a:effectLst/>
                    <a:uLnTx/>
                    <a:uFillTx/>
                    <a:latin typeface="Arial"/>
                    <a:ea typeface="+mn-ea"/>
                    <a:cs typeface="+mn-cs"/>
                  </a:rPr>
                  <a:t>Significantly higher/</a:t>
                </a:r>
                <a:r>
                  <a:rPr lang="en-GB" sz="1150" dirty="0">
                    <a:solidFill>
                      <a:srgbClr val="5C5B5A"/>
                    </a:solidFill>
                    <a:latin typeface="Arial"/>
                  </a:rPr>
                  <a:t>lower than S12</a:t>
                </a:r>
                <a:endParaRPr kumimoji="0" lang="en-GB" sz="1150" b="0" i="0" u="none" strike="noStrike" kern="1200" cap="none" spc="0" normalizeH="0" baseline="0" noProof="0" dirty="0">
                  <a:ln>
                    <a:noFill/>
                  </a:ln>
                  <a:solidFill>
                    <a:srgbClr val="5C5B5A"/>
                  </a:solidFill>
                  <a:effectLst/>
                  <a:uLnTx/>
                  <a:uFillTx/>
                  <a:latin typeface="Arial"/>
                  <a:ea typeface="+mn-ea"/>
                  <a:cs typeface="+mn-cs"/>
                </a:endParaRPr>
              </a:p>
            </p:txBody>
          </p:sp>
        </p:grpSp>
        <p:sp>
          <p:nvSpPr>
            <p:cNvPr id="10" name="Arrow: Down 9">
              <a:extLst>
                <a:ext uri="{FF2B5EF4-FFF2-40B4-BE49-F238E27FC236}">
                  <a16:creationId xmlns:a16="http://schemas.microsoft.com/office/drawing/2014/main" id="{44E7256E-9025-0306-842C-817C4AD8DA89}"/>
                </a:ext>
              </a:extLst>
            </p:cNvPr>
            <p:cNvSpPr/>
            <p:nvPr/>
          </p:nvSpPr>
          <p:spPr>
            <a:xfrm>
              <a:off x="443886" y="6007517"/>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sp>
        <p:nvSpPr>
          <p:cNvPr id="19" name="Arrow: Down 18">
            <a:extLst>
              <a:ext uri="{FF2B5EF4-FFF2-40B4-BE49-F238E27FC236}">
                <a16:creationId xmlns:a16="http://schemas.microsoft.com/office/drawing/2014/main" id="{2143A91E-4FE9-FB22-8642-73B283A6D742}"/>
              </a:ext>
            </a:extLst>
          </p:cNvPr>
          <p:cNvSpPr/>
          <p:nvPr/>
        </p:nvSpPr>
        <p:spPr>
          <a:xfrm>
            <a:off x="11394556" y="3200675"/>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400287389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228C2C-B374-580C-DF14-9BA063D5A3CC}"/>
            </a:ext>
          </a:extLst>
        </p:cNvPr>
        <p:cNvGrpSpPr/>
        <p:nvPr/>
      </p:nvGrpSpPr>
      <p:grpSpPr>
        <a:xfrm>
          <a:off x="0" y="0"/>
          <a:ext cx="0" cy="0"/>
          <a:chOff x="0" y="0"/>
          <a:chExt cx="0" cy="0"/>
        </a:xfrm>
      </p:grpSpPr>
      <p:sp>
        <p:nvSpPr>
          <p:cNvPr id="5" name="Title 3">
            <a:extLst>
              <a:ext uri="{FF2B5EF4-FFF2-40B4-BE49-F238E27FC236}">
                <a16:creationId xmlns:a16="http://schemas.microsoft.com/office/drawing/2014/main" id="{5213DBE9-A87C-566F-9D06-60CF59667123}"/>
              </a:ext>
            </a:extLst>
          </p:cNvPr>
          <p:cNvSpPr txBox="1">
            <a:spLocks noGrp="1"/>
          </p:cNvSpPr>
          <p:nvPr>
            <p:ph type="title" idx="4294967295"/>
          </p:nvPr>
        </p:nvSpPr>
        <p:spPr>
          <a:xfrm>
            <a:off x="456533" y="371353"/>
            <a:ext cx="11421249" cy="553998"/>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lvl1pPr>
              <a:lnSpc>
                <a:spcPct val="100000"/>
              </a:lnSpc>
              <a:spcBef>
                <a:spcPts val="0"/>
              </a:spcBef>
              <a:buNone/>
              <a:defRPr sz="2000" b="1">
                <a:solidFill>
                  <a:srgbClr val="5C5B5A"/>
                </a:solidFill>
                <a:latin typeface="Aria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a typeface="+mn-ea"/>
                <a:cs typeface="+mn-cs"/>
              </a:rPr>
              <a:t>1</a:t>
            </a:r>
            <a:r>
              <a:rPr kumimoji="0" lang="en-GB" sz="1800" b="1" i="0" u="none" strike="noStrike" kern="1200" cap="none" spc="0" normalizeH="0" baseline="0" noProof="0" dirty="0">
                <a:ln>
                  <a:noFill/>
                </a:ln>
                <a:solidFill>
                  <a:srgbClr val="5C5B5A"/>
                </a:solidFill>
                <a:effectLst/>
                <a:uLnTx/>
                <a:uFillTx/>
                <a:latin typeface="Arial"/>
                <a:ea typeface="+mn-ea"/>
                <a:cs typeface="+mn-cs"/>
              </a:rPr>
              <a:t> in </a:t>
            </a:r>
            <a:r>
              <a:rPr lang="en-GB" sz="1800" dirty="0">
                <a:ea typeface="+mn-ea"/>
                <a:cs typeface="+mn-cs"/>
              </a:rPr>
              <a:t>4 </a:t>
            </a:r>
            <a:r>
              <a:rPr kumimoji="0" lang="en-GB" sz="1800" b="1" i="0" u="none" strike="noStrike" kern="1200" cap="none" spc="0" normalizeH="0" baseline="0" noProof="0" dirty="0">
                <a:ln>
                  <a:noFill/>
                </a:ln>
                <a:solidFill>
                  <a:srgbClr val="5C5B5A"/>
                </a:solidFill>
                <a:effectLst/>
                <a:uLnTx/>
                <a:uFillTx/>
                <a:latin typeface="Arial"/>
                <a:ea typeface="+mn-ea"/>
                <a:cs typeface="+mn-cs"/>
              </a:rPr>
              <a:t>Greater Manchester respondents are </a:t>
            </a:r>
            <a:r>
              <a:rPr kumimoji="0" lang="en-GB" sz="1800" b="1" i="0" u="none" strike="noStrike" kern="1200" cap="none" spc="0" normalizeH="0" baseline="0" noProof="0" dirty="0">
                <a:ln>
                  <a:noFill/>
                </a:ln>
                <a:solidFill>
                  <a:srgbClr val="009690"/>
                </a:solidFill>
                <a:effectLst/>
                <a:uLnTx/>
                <a:uFillTx/>
                <a:latin typeface="Arial"/>
                <a:ea typeface="+mn-ea"/>
                <a:cs typeface="+mn-cs"/>
              </a:rPr>
              <a:t>using their savings </a:t>
            </a:r>
            <a:r>
              <a:rPr kumimoji="0" lang="en-GB" sz="1800" b="1" i="0" u="none" strike="noStrike" kern="1200" cap="none" spc="0" normalizeH="0" baseline="0" noProof="0" dirty="0">
                <a:ln>
                  <a:noFill/>
                </a:ln>
                <a:solidFill>
                  <a:srgbClr val="5C5B5A"/>
                </a:solidFill>
                <a:effectLst/>
                <a:uLnTx/>
                <a:uFillTx/>
                <a:latin typeface="Arial"/>
                <a:ea typeface="+mn-ea"/>
                <a:cs typeface="+mn-cs"/>
              </a:rPr>
              <a:t>due to the increases in the cost of living having risen - no significant change since May. Most actions are in line with the GB average </a:t>
            </a:r>
          </a:p>
        </p:txBody>
      </p:sp>
      <p:graphicFrame>
        <p:nvGraphicFramePr>
          <p:cNvPr id="8" name="Chart 7" descr="Line chart showing different actions taken due to the cost of living with respect to credit and support. 27% are using their savings, compared to 27% of the GB average. 11% are checking that they are benefitting from all the financial support available to them. ">
            <a:extLst>
              <a:ext uri="{FF2B5EF4-FFF2-40B4-BE49-F238E27FC236}">
                <a16:creationId xmlns:a16="http://schemas.microsoft.com/office/drawing/2014/main" id="{A0D2A07A-CBBF-E4BA-F4D2-E06327272AF2}"/>
              </a:ext>
            </a:extLst>
          </p:cNvPr>
          <p:cNvGraphicFramePr/>
          <p:nvPr>
            <p:extLst>
              <p:ext uri="{D42A27DB-BD31-4B8C-83A1-F6EECF244321}">
                <p14:modId xmlns:p14="http://schemas.microsoft.com/office/powerpoint/2010/main" val="1117718961"/>
              </p:ext>
            </p:extLst>
          </p:nvPr>
        </p:nvGraphicFramePr>
        <p:xfrm>
          <a:off x="298015" y="679050"/>
          <a:ext cx="11738287" cy="5276709"/>
        </p:xfrm>
        <a:graphic>
          <a:graphicData uri="http://schemas.openxmlformats.org/drawingml/2006/chart">
            <c:chart xmlns:c="http://schemas.openxmlformats.org/drawingml/2006/chart" xmlns:r="http://schemas.openxmlformats.org/officeDocument/2006/relationships" r:id="rId4"/>
          </a:graphicData>
        </a:graphic>
      </p:graphicFrame>
      <p:sp>
        <p:nvSpPr>
          <p:cNvPr id="25" name="TextBox 24">
            <a:extLst>
              <a:ext uri="{FF2B5EF4-FFF2-40B4-BE49-F238E27FC236}">
                <a16:creationId xmlns:a16="http://schemas.microsoft.com/office/drawing/2014/main" id="{680EF171-3D48-8E70-3D83-01F97DFBA43A}"/>
              </a:ext>
              <a:ext uri="{C183D7F6-B498-43B3-948B-1728B52AA6E4}">
                <adec:decorative xmlns:adec="http://schemas.microsoft.com/office/drawing/2017/decorative" val="0"/>
              </a:ext>
            </a:extLst>
          </p:cNvPr>
          <p:cNvSpPr txBox="1"/>
          <p:nvPr/>
        </p:nvSpPr>
        <p:spPr>
          <a:xfrm>
            <a:off x="2312300" y="1602697"/>
            <a:ext cx="8063056"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5C5B5A"/>
                </a:solidFill>
                <a:effectLst/>
                <a:uLnTx/>
                <a:uFillTx/>
                <a:latin typeface="Arial"/>
                <a:ea typeface="+mn-ea"/>
                <a:cs typeface="+mn-cs"/>
              </a:rPr>
              <a:t>Which of these, if any, are you doing because of the increases in the cost of living?</a:t>
            </a:r>
          </a:p>
        </p:txBody>
      </p:sp>
      <p:sp>
        <p:nvSpPr>
          <p:cNvPr id="17" name="Footer Placeholder 4">
            <a:extLst>
              <a:ext uri="{FF2B5EF4-FFF2-40B4-BE49-F238E27FC236}">
                <a16:creationId xmlns:a16="http://schemas.microsoft.com/office/drawing/2014/main" id="{7C8C30F6-F0C0-64E0-A8B5-BC9F04A1ED43}"/>
              </a:ext>
            </a:extLst>
          </p:cNvPr>
          <p:cNvSpPr txBox="1">
            <a:spLocks/>
          </p:cNvSpPr>
          <p:nvPr/>
        </p:nvSpPr>
        <p:spPr>
          <a:xfrm>
            <a:off x="10364170" y="2399302"/>
            <a:ext cx="1827830" cy="142921"/>
          </a:xfrm>
          <a:prstGeom prst="rect">
            <a:avLst/>
          </a:prstGeo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GB" sz="1100">
                <a:solidFill>
                  <a:srgbClr val="5C5B5A"/>
                </a:solidFill>
                <a:latin typeface="Arial"/>
                <a:cs typeface="Arial"/>
              </a:rPr>
              <a:t>Figures in brackets show </a:t>
            </a:r>
            <a:r>
              <a:rPr kumimoji="0" lang="en-GB" sz="1100" b="1" i="0" u="none" strike="noStrike" kern="1200" cap="none" spc="0" normalizeH="0" baseline="0" noProof="0">
                <a:ln>
                  <a:noFill/>
                </a:ln>
                <a:solidFill>
                  <a:srgbClr val="5C5B5A"/>
                </a:solidFill>
                <a:effectLst/>
                <a:uLnTx/>
                <a:uFillTx/>
                <a:latin typeface="Arial"/>
                <a:ea typeface="+mn-ea"/>
                <a:cs typeface="Arial"/>
              </a:rPr>
              <a:t>GB benchmark</a:t>
            </a:r>
            <a:endParaRPr lang="en-GB" sz="1100" b="1" i="1" u="none" strike="noStrike" kern="1200" cap="none" spc="0" normalizeH="0" baseline="0" noProof="0">
              <a:ln>
                <a:noFill/>
              </a:ln>
              <a:solidFill>
                <a:srgbClr val="5C5B5A"/>
              </a:solidFill>
              <a:effectLst/>
              <a:uLnTx/>
              <a:uFillTx/>
              <a:latin typeface="Arial"/>
              <a:cs typeface="Arial"/>
            </a:endParaRPr>
          </a:p>
        </p:txBody>
      </p:sp>
      <p:sp>
        <p:nvSpPr>
          <p:cNvPr id="9" name="Rectangle: Rounded Corners 8">
            <a:extLst>
              <a:ext uri="{FF2B5EF4-FFF2-40B4-BE49-F238E27FC236}">
                <a16:creationId xmlns:a16="http://schemas.microsoft.com/office/drawing/2014/main" id="{8B61C399-0AE8-486D-73B9-8256704D26C0}"/>
              </a:ext>
              <a:ext uri="{C183D7F6-B498-43B3-948B-1728B52AA6E4}">
                <adec:decorative xmlns:adec="http://schemas.microsoft.com/office/drawing/2017/decorative" val="1"/>
              </a:ext>
            </a:extLst>
          </p:cNvPr>
          <p:cNvSpPr/>
          <p:nvPr/>
        </p:nvSpPr>
        <p:spPr>
          <a:xfrm>
            <a:off x="219308" y="2783998"/>
            <a:ext cx="2680125" cy="517270"/>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GB" sz="1400" b="1">
                <a:solidFill>
                  <a:schemeClr val="accent2">
                    <a:lumMod val="75000"/>
                  </a:schemeClr>
                </a:solidFill>
              </a:rPr>
              <a:t>Checking that I am benefiting from all the financial support available to me</a:t>
            </a:r>
            <a:endParaRPr lang="en-US" sz="1400" b="1">
              <a:solidFill>
                <a:schemeClr val="accent2">
                  <a:lumMod val="75000"/>
                </a:schemeClr>
              </a:solidFill>
            </a:endParaRPr>
          </a:p>
        </p:txBody>
      </p:sp>
      <p:sp>
        <p:nvSpPr>
          <p:cNvPr id="2" name="Rectangle: Rounded Corners 1">
            <a:extLst>
              <a:ext uri="{FF2B5EF4-FFF2-40B4-BE49-F238E27FC236}">
                <a16:creationId xmlns:a16="http://schemas.microsoft.com/office/drawing/2014/main" id="{2744611C-F085-F6E1-C98B-0B3EFBA79AD8}"/>
              </a:ext>
              <a:ext uri="{C183D7F6-B498-43B3-948B-1728B52AA6E4}">
                <adec:decorative xmlns:adec="http://schemas.microsoft.com/office/drawing/2017/decorative" val="1"/>
              </a:ext>
            </a:extLst>
          </p:cNvPr>
          <p:cNvSpPr/>
          <p:nvPr/>
        </p:nvSpPr>
        <p:spPr>
          <a:xfrm>
            <a:off x="357094" y="4101962"/>
            <a:ext cx="2404555" cy="517271"/>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GB" sz="1400" b="1">
                <a:solidFill>
                  <a:srgbClr val="FFC000"/>
                </a:solidFill>
              </a:rPr>
              <a:t>Looking for safe, warm and free places*</a:t>
            </a:r>
            <a:endParaRPr lang="en-US" sz="1400" b="1">
              <a:solidFill>
                <a:srgbClr val="FFC000"/>
              </a:solidFill>
            </a:endParaRPr>
          </a:p>
        </p:txBody>
      </p:sp>
      <p:sp>
        <p:nvSpPr>
          <p:cNvPr id="3" name="Footer Placeholder 4">
            <a:extLst>
              <a:ext uri="{FF2B5EF4-FFF2-40B4-BE49-F238E27FC236}">
                <a16:creationId xmlns:a16="http://schemas.microsoft.com/office/drawing/2014/main" id="{CF8F0A55-0B85-57AF-9669-4E5781B3685C}"/>
              </a:ext>
            </a:extLst>
          </p:cNvPr>
          <p:cNvSpPr txBox="1">
            <a:spLocks/>
          </p:cNvSpPr>
          <p:nvPr/>
        </p:nvSpPr>
        <p:spPr>
          <a:xfrm>
            <a:off x="-44363" y="6018962"/>
            <a:ext cx="12080666" cy="26484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Data points shown wherever statement was included in fieldwork. Percentage figures included from May 2023 to provide a frame of reference - other specific % figures available on request</a:t>
            </a:r>
            <a:endParaRPr kumimoji="0" lang="en-GB" sz="1100" b="0" i="1" u="none" strike="noStrike" kern="1200" cap="none" spc="0" normalizeH="0" baseline="0" noProof="0">
              <a:ln>
                <a:noFill/>
              </a:ln>
              <a:solidFill>
                <a:srgbClr val="0039A6"/>
              </a:solidFill>
              <a:effectLst/>
              <a:uLnTx/>
              <a:uFillTx/>
              <a:latin typeface="Arial"/>
              <a:ea typeface="+mn-ea"/>
              <a:cs typeface="Arial" panose="020B0604020202020204" pitchFamily="34" charset="0"/>
            </a:endParaRPr>
          </a:p>
        </p:txBody>
      </p:sp>
      <p:sp>
        <p:nvSpPr>
          <p:cNvPr id="4" name="Footer Placeholder 4">
            <a:extLst>
              <a:ext uri="{FF2B5EF4-FFF2-40B4-BE49-F238E27FC236}">
                <a16:creationId xmlns:a16="http://schemas.microsoft.com/office/drawing/2014/main" id="{9E3AF497-145F-35AB-EC73-ADF44C4BD2D1}"/>
              </a:ext>
            </a:extLst>
          </p:cNvPr>
          <p:cNvSpPr txBox="1">
            <a:spLocks/>
          </p:cNvSpPr>
          <p:nvPr/>
        </p:nvSpPr>
        <p:spPr>
          <a:xfrm>
            <a:off x="391549" y="6344001"/>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CL7. Which of these, if any, are you doing because of the increases in the cost of living? 1,540 (All respondents).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solidFill>
                  <a:srgbClr val="FFFFFF">
                    <a:lumMod val="50000"/>
                  </a:srgbClr>
                </a:solidFill>
                <a:latin typeface="Arial"/>
                <a:cs typeface="Arial" panose="020B0604020202020204" pitchFamily="34" charset="0"/>
              </a:rPr>
              <a:t>*Not asked in S3		GB benchmarking is not available for all statements. Statements which can be compared are shown in backets where available.</a:t>
            </a: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	</a:t>
            </a:r>
            <a:endParaRPr lang="en-GB" sz="1000" dirty="0">
              <a:solidFill>
                <a:srgbClr val="FFFFFF">
                  <a:lumMod val="50000"/>
                </a:srgbClr>
              </a:solidFill>
              <a:latin typeface="Arial"/>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solidFill>
                  <a:srgbClr val="FFFFFF">
                    <a:lumMod val="50000"/>
                  </a:srgbClr>
                </a:solidFill>
                <a:latin typeface="Arial"/>
                <a:cs typeface="Arial" panose="020B0604020202020204" pitchFamily="34" charset="0"/>
              </a:rPr>
              <a:t>**Not asked in S3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		</a:t>
            </a:r>
            <a:endParaRPr kumimoji="0" lang="en-GB" sz="1000" b="0" i="1" u="none" strike="noStrike" kern="1200" cap="none" spc="0" normalizeH="0" baseline="0" noProof="0" dirty="0">
              <a:ln>
                <a:noFill/>
              </a:ln>
              <a:solidFill>
                <a:srgbClr val="0039A6"/>
              </a:solidFill>
              <a:effectLst/>
              <a:uLnTx/>
              <a:uFillTx/>
              <a:latin typeface="Arial"/>
              <a:ea typeface="+mn-ea"/>
              <a:cs typeface="Arial" panose="020B0604020202020204" pitchFamily="34" charset="0"/>
            </a:endParaRPr>
          </a:p>
        </p:txBody>
      </p:sp>
      <p:sp>
        <p:nvSpPr>
          <p:cNvPr id="16" name="Slide Number Placeholder 4">
            <a:extLst>
              <a:ext uri="{FF2B5EF4-FFF2-40B4-BE49-F238E27FC236}">
                <a16:creationId xmlns:a16="http://schemas.microsoft.com/office/drawing/2014/main" id="{4665D707-24BA-E380-E365-E78B3EFE9BDD}"/>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59</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18112269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3">
            <a:extLst>
              <a:ext uri="{FF2B5EF4-FFF2-40B4-BE49-F238E27FC236}">
                <a16:creationId xmlns:a16="http://schemas.microsoft.com/office/drawing/2014/main" id="{C4CE7292-7C04-428C-A721-A5C117A68007}"/>
              </a:ext>
            </a:extLst>
          </p:cNvPr>
          <p:cNvSpPr txBox="1">
            <a:spLocks noGrp="1"/>
          </p:cNvSpPr>
          <p:nvPr>
            <p:ph type="title" idx="4294967295"/>
          </p:nvPr>
        </p:nvSpPr>
        <p:spPr>
          <a:xfrm>
            <a:off x="421336" y="184507"/>
            <a:ext cx="11288063"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rgbClr val="5C5B5A"/>
                </a:solidFill>
                <a:latin typeface="+mj-lt"/>
                <a:ea typeface="+mj-ea"/>
                <a:cs typeface="+mj-cs"/>
              </a:defRPr>
            </a:lvl1pPr>
          </a:lstStyle>
          <a:p>
            <a:pPr>
              <a:lnSpc>
                <a:spcPct val="100000"/>
              </a:lnSpc>
              <a:defRPr/>
            </a:pPr>
            <a:r>
              <a:rPr kumimoji="0" lang="en-GB" sz="1800" b="1" i="0" u="none" strike="noStrike" kern="1200" cap="none" spc="0" normalizeH="0" baseline="0" noProof="0" dirty="0">
                <a:ln>
                  <a:noFill/>
                </a:ln>
                <a:solidFill>
                  <a:srgbClr val="5C5B5A"/>
                </a:solidFill>
                <a:effectLst/>
                <a:uLnTx/>
                <a:uFillTx/>
                <a:latin typeface="Arial"/>
                <a:ea typeface="+mn-ea"/>
                <a:cs typeface="+mn-cs"/>
              </a:rPr>
              <a:t>Report contents and guidance</a:t>
            </a:r>
          </a:p>
        </p:txBody>
      </p:sp>
      <p:sp>
        <p:nvSpPr>
          <p:cNvPr id="4" name="Text Placeholder 2">
            <a:extLst>
              <a:ext uri="{FF2B5EF4-FFF2-40B4-BE49-F238E27FC236}">
                <a16:creationId xmlns:a16="http://schemas.microsoft.com/office/drawing/2014/main" id="{2F8BFAD0-D6BB-75B4-5B90-46A39CE55BD7}"/>
              </a:ext>
            </a:extLst>
          </p:cNvPr>
          <p:cNvSpPr txBox="1">
            <a:spLocks/>
          </p:cNvSpPr>
          <p:nvPr/>
        </p:nvSpPr>
        <p:spPr>
          <a:xfrm>
            <a:off x="485776" y="924021"/>
            <a:ext cx="11118848" cy="4896000"/>
          </a:xfrm>
          <a:prstGeom prst="rect">
            <a:avLst/>
          </a:prstGeom>
          <a:ln>
            <a:noFill/>
          </a:ln>
        </p:spPr>
        <p:txBody>
          <a:bodyPr lIns="45720" tIns="45720" rIns="45720" bIns="45720" anchor="t">
            <a:noAutofit/>
          </a:bodyPr>
          <a:lstStyle>
            <a:lvl1pPr marL="228600" indent="-228600" algn="l" defTabSz="914400" rtl="0" eaLnBrk="1" latinLnBrk="0" hangingPunct="1">
              <a:lnSpc>
                <a:spcPct val="90000"/>
              </a:lnSpc>
              <a:spcBef>
                <a:spcPts val="1000"/>
              </a:spcBef>
              <a:buFont typeface="Arial"/>
              <a:buChar char="•"/>
              <a:defRPr sz="3600" kern="1200">
                <a:solidFill>
                  <a:srgbClr val="5C5B5A"/>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rgbClr val="5C5B5A"/>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00000"/>
              </a:lnSpc>
              <a:spcBef>
                <a:spcPts val="0"/>
              </a:spcBef>
              <a:spcAft>
                <a:spcPts val="600"/>
              </a:spcAft>
              <a:buNone/>
              <a:defRPr/>
            </a:pPr>
            <a:r>
              <a:rPr lang="en-GB" sz="1400" b="1" dirty="0">
                <a:latin typeface="Arial" panose="020B0604020202020204"/>
                <a:cs typeface="Arial" panose="020B0604020202020204"/>
              </a:rPr>
              <a:t>Identifying significant differences / change</a:t>
            </a:r>
          </a:p>
          <a:p>
            <a:pPr>
              <a:lnSpc>
                <a:spcPct val="100000"/>
              </a:lnSpc>
              <a:spcBef>
                <a:spcPts val="0"/>
              </a:spcBef>
              <a:spcAft>
                <a:spcPts val="1400"/>
              </a:spcAft>
              <a:defRPr/>
            </a:pPr>
            <a:r>
              <a:rPr kumimoji="0" lang="en-GB" sz="1400" b="0" i="0" u="none" strike="noStrike" kern="1200" cap="none" spc="0" normalizeH="0" baseline="0" noProof="0" dirty="0">
                <a:ln>
                  <a:noFill/>
                </a:ln>
                <a:solidFill>
                  <a:srgbClr val="5C5B5A"/>
                </a:solidFill>
                <a:effectLst/>
                <a:uLnTx/>
                <a:uFillTx/>
                <a:latin typeface="Arial" panose="020B0604020202020204"/>
                <a:ea typeface="+mn-ea"/>
                <a:cs typeface="+mn-cs"/>
              </a:rPr>
              <a:t>Where relevant, </a:t>
            </a:r>
            <a:r>
              <a:rPr kumimoji="0" lang="en-GB" sz="1400" b="1" i="0" u="none" strike="noStrike" kern="1200" cap="none" spc="0" normalizeH="0" baseline="0" noProof="0" dirty="0">
                <a:ln>
                  <a:noFill/>
                </a:ln>
                <a:solidFill>
                  <a:srgbClr val="009690"/>
                </a:solidFill>
                <a:effectLst/>
                <a:uLnTx/>
                <a:uFillTx/>
                <a:latin typeface="Arial" panose="020B0604020202020204"/>
                <a:ea typeface="+mn-ea"/>
                <a:cs typeface="+mn-cs"/>
              </a:rPr>
              <a:t>differences in findings for specific demographic and other population characteristics compared to the Greater Manchester average</a:t>
            </a:r>
            <a:r>
              <a:rPr kumimoji="0" lang="en-GB" sz="1400" b="0" i="0" u="none" strike="noStrike" kern="1200" cap="none" spc="0" normalizeH="0" baseline="0" noProof="0" dirty="0">
                <a:ln>
                  <a:noFill/>
                </a:ln>
                <a:solidFill>
                  <a:srgbClr val="5C5B5A"/>
                </a:solidFill>
                <a:effectLst/>
                <a:uLnTx/>
                <a:uFillTx/>
                <a:latin typeface="Arial" panose="020B0604020202020204"/>
                <a:ea typeface="+mn-ea"/>
                <a:cs typeface="+mn-cs"/>
              </a:rPr>
              <a:t> are reported. These differences are only highlighted where they are significantly different statistically (at the 95% level of confidence) compared with the ‘total’ figures (i.e. the Greater Manchester average).</a:t>
            </a:r>
            <a:r>
              <a:rPr lang="en-GB" sz="1400" dirty="0">
                <a:latin typeface="Arial" panose="020B0604020202020204"/>
              </a:rPr>
              <a:t> Significant differences are shown in charts and tables with the use of up     and down     arrows. Further detail on significance testing can be found in the </a:t>
            </a:r>
            <a:r>
              <a:rPr lang="en-GB" sz="1400" dirty="0">
                <a:latin typeface="Arial" panose="020B0604020202020204"/>
                <a:hlinkClick r:id="rId4" action="ppaction://hlinksldjump"/>
              </a:rPr>
              <a:t>Appendix</a:t>
            </a:r>
            <a:r>
              <a:rPr lang="en-GB" sz="1400" dirty="0">
                <a:latin typeface="Arial" panose="020B0604020202020204"/>
              </a:rPr>
              <a:t> of this report.</a:t>
            </a:r>
            <a:endParaRPr lang="en-GB" sz="1400" b="0" i="0" u="none" strike="noStrike" kern="1200" cap="none" spc="0" normalizeH="0" baseline="0" noProof="0" dirty="0">
              <a:ln>
                <a:noFill/>
              </a:ln>
              <a:solidFill>
                <a:srgbClr val="5C5B5A"/>
              </a:solidFill>
              <a:effectLst/>
              <a:uLnTx/>
              <a:uFillTx/>
              <a:latin typeface="Arial" panose="020B0604020202020204"/>
              <a:cs typeface="Arial"/>
            </a:endParaRPr>
          </a:p>
          <a:p>
            <a:pPr marL="0" indent="0">
              <a:lnSpc>
                <a:spcPct val="100000"/>
              </a:lnSpc>
              <a:spcBef>
                <a:spcPts val="0"/>
              </a:spcBef>
              <a:spcAft>
                <a:spcPts val="600"/>
              </a:spcAft>
              <a:buNone/>
              <a:defRPr/>
            </a:pPr>
            <a:r>
              <a:rPr lang="en-GB" sz="1400" b="1" dirty="0">
                <a:latin typeface="Arial" panose="020B0604020202020204"/>
                <a:cs typeface="Arial"/>
              </a:rPr>
              <a:t>Sample sizes</a:t>
            </a:r>
          </a:p>
          <a:p>
            <a:pPr marL="228600" marR="0" lvl="0" indent="-228600" algn="l" defTabSz="914400" rtl="0" eaLnBrk="1" fontAlgn="auto" latinLnBrk="0" hangingPunct="1">
              <a:lnSpc>
                <a:spcPct val="100000"/>
              </a:lnSpc>
              <a:spcBef>
                <a:spcPts val="0"/>
              </a:spcBef>
              <a:spcAft>
                <a:spcPts val="1400"/>
              </a:spcAft>
              <a:buClrTx/>
              <a:buSzTx/>
              <a:buFont typeface="Arial"/>
              <a:buChar char="•"/>
              <a:tabLst/>
              <a:defRPr/>
            </a:pPr>
            <a:r>
              <a:rPr kumimoji="0" lang="en-GB" sz="1400" b="0" i="0" u="none" strike="noStrike" kern="1200" cap="none" spc="0" normalizeH="0" baseline="0" noProof="0" dirty="0">
                <a:ln>
                  <a:noFill/>
                </a:ln>
                <a:solidFill>
                  <a:srgbClr val="5C5B5A"/>
                </a:solidFill>
                <a:effectLst/>
                <a:uLnTx/>
                <a:uFillTx/>
                <a:latin typeface="Arial" panose="020B0604020202020204"/>
                <a:ea typeface="+mn-ea"/>
                <a:cs typeface="+mn-cs"/>
              </a:rPr>
              <a:t>On some questions, </a:t>
            </a:r>
            <a:r>
              <a:rPr kumimoji="0" lang="en-GB" sz="1400" b="1" i="0" u="none" strike="noStrike" kern="1200" cap="none" spc="0" normalizeH="0" baseline="0" noProof="0" dirty="0">
                <a:ln>
                  <a:noFill/>
                </a:ln>
                <a:solidFill>
                  <a:srgbClr val="009690"/>
                </a:solidFill>
                <a:effectLst/>
                <a:uLnTx/>
                <a:uFillTx/>
                <a:latin typeface="Arial" panose="020B0604020202020204"/>
                <a:ea typeface="+mn-ea"/>
                <a:cs typeface="+mn-cs"/>
              </a:rPr>
              <a:t>responses have been filtered only to include respondents to whom the question is relevant</a:t>
            </a:r>
            <a:r>
              <a:rPr kumimoji="0" lang="en-GB" sz="1400" b="0" i="0" u="none" strike="noStrike" kern="1200" cap="none" spc="0" normalizeH="0" baseline="0" noProof="0" dirty="0">
                <a:ln>
                  <a:noFill/>
                </a:ln>
                <a:solidFill>
                  <a:srgbClr val="009690"/>
                </a:solidFill>
                <a:effectLst/>
                <a:uLnTx/>
                <a:uFillTx/>
                <a:latin typeface="Arial" panose="020B0604020202020204"/>
                <a:ea typeface="+mn-ea"/>
                <a:cs typeface="+mn-cs"/>
              </a:rPr>
              <a:t> </a:t>
            </a:r>
            <a:r>
              <a:rPr kumimoji="0" lang="en-GB" sz="1400" b="0" i="0" u="none" strike="noStrike" kern="1200" cap="none" spc="0" normalizeH="0" baseline="0" noProof="0" dirty="0">
                <a:ln>
                  <a:noFill/>
                </a:ln>
                <a:solidFill>
                  <a:srgbClr val="5C5B5A"/>
                </a:solidFill>
                <a:effectLst/>
                <a:uLnTx/>
                <a:uFillTx/>
                <a:latin typeface="Arial" panose="020B0604020202020204"/>
                <a:ea typeface="+mn-ea"/>
                <a:cs typeface="+mn-cs"/>
              </a:rPr>
              <a:t>(e.g. those in work, or with children), and so bases are lower than the full sample of </a:t>
            </a:r>
            <a:r>
              <a:rPr lang="en-GB" sz="1400" dirty="0">
                <a:latin typeface="Arial" panose="020B0604020202020204"/>
              </a:rPr>
              <a:t>1,540</a:t>
            </a:r>
            <a:r>
              <a:rPr kumimoji="0" lang="en-GB" sz="1400" b="0" i="0" u="none" strike="noStrike" kern="1200" cap="none" spc="0" normalizeH="0" baseline="0" noProof="0" dirty="0">
                <a:ln>
                  <a:noFill/>
                </a:ln>
                <a:solidFill>
                  <a:srgbClr val="5C5B5A"/>
                </a:solidFill>
                <a:effectLst/>
                <a:uLnTx/>
                <a:uFillTx/>
                <a:latin typeface="Arial" panose="020B0604020202020204"/>
                <a:ea typeface="+mn-ea"/>
                <a:cs typeface="+mn-cs"/>
              </a:rPr>
              <a:t> respondents in some instances. Where this is the case, this has been noted in the footnotes of each slide, along with the unweighted base sizes.</a:t>
            </a:r>
            <a:endParaRPr lang="en-GB" sz="1400" b="0" i="0" u="none" strike="noStrike" kern="1200" cap="none" spc="0" normalizeH="0" baseline="0" noProof="0" dirty="0">
              <a:ln>
                <a:noFill/>
              </a:ln>
              <a:solidFill>
                <a:srgbClr val="5C5B5A"/>
              </a:solidFill>
              <a:effectLst/>
              <a:uLnTx/>
              <a:uFillTx/>
              <a:latin typeface="Arial" panose="020B0604020202020204"/>
              <a:cs typeface="Arial"/>
            </a:endParaRPr>
          </a:p>
          <a:p>
            <a:pPr marL="0" indent="0">
              <a:lnSpc>
                <a:spcPct val="100000"/>
              </a:lnSpc>
              <a:spcBef>
                <a:spcPts val="0"/>
              </a:spcBef>
              <a:spcAft>
                <a:spcPts val="600"/>
              </a:spcAft>
              <a:buNone/>
              <a:defRPr/>
            </a:pPr>
            <a:r>
              <a:rPr lang="en-GB" sz="1400" b="1" dirty="0">
                <a:latin typeface="Arial" panose="020B0604020202020204"/>
                <a:cs typeface="Arial"/>
              </a:rPr>
              <a:t>Language - inequalities</a:t>
            </a:r>
          </a:p>
          <a:p>
            <a:pPr marL="228600" marR="0" lvl="0" indent="-228600" algn="l" defTabSz="914400" rtl="0" eaLnBrk="1" fontAlgn="auto" latinLnBrk="0" hangingPunct="1">
              <a:lnSpc>
                <a:spcPct val="100000"/>
              </a:lnSpc>
              <a:spcBef>
                <a:spcPts val="0"/>
              </a:spcBef>
              <a:spcAft>
                <a:spcPts val="600"/>
              </a:spcAft>
              <a:buClrTx/>
              <a:buSzTx/>
              <a:buFont typeface="Arial"/>
              <a:buChar char="•"/>
              <a:tabLst/>
              <a:defRPr/>
            </a:pPr>
            <a:r>
              <a:rPr lang="en-GB" sz="1400" dirty="0">
                <a:latin typeface="Arial" panose="020B0604020202020204"/>
              </a:rPr>
              <a:t>It</a:t>
            </a:r>
            <a:r>
              <a:rPr kumimoji="0" lang="en-GB" sz="1400" b="0" i="0" u="none" strike="noStrike" kern="1200" cap="none" spc="0" normalizeH="0" baseline="0" noProof="0" dirty="0">
                <a:ln>
                  <a:noFill/>
                </a:ln>
                <a:solidFill>
                  <a:srgbClr val="5C5B5A"/>
                </a:solidFill>
                <a:effectLst/>
                <a:uLnTx/>
                <a:uFillTx/>
                <a:latin typeface="Arial" panose="020B0604020202020204"/>
                <a:ea typeface="+mn-ea"/>
                <a:cs typeface="+mn-cs"/>
              </a:rPr>
              <a:t> should be noted that </a:t>
            </a:r>
            <a:r>
              <a:rPr kumimoji="0" lang="en-GB" sz="1400" b="1" i="0" u="none" strike="noStrike" kern="1200" cap="none" spc="0" normalizeH="0" baseline="0" noProof="0" dirty="0">
                <a:ln>
                  <a:noFill/>
                </a:ln>
                <a:solidFill>
                  <a:srgbClr val="009690"/>
                </a:solidFill>
                <a:effectLst/>
                <a:uLnTx/>
                <a:uFillTx/>
                <a:latin typeface="Arial" panose="020B0604020202020204"/>
                <a:ea typeface="+mn-ea"/>
                <a:cs typeface="+mn-cs"/>
              </a:rPr>
              <a:t>this report uses the term ‘from within racially minoritised communities’ to refer to people and communities experiencing racial inequality</a:t>
            </a:r>
            <a:r>
              <a:rPr kumimoji="0" lang="en-GB" sz="1400" b="0" i="0" u="none" strike="noStrike" kern="1200" cap="none" spc="0" normalizeH="0" baseline="0" noProof="0" dirty="0">
                <a:ln>
                  <a:noFill/>
                </a:ln>
                <a:solidFill>
                  <a:srgbClr val="5C5B5A"/>
                </a:solidFill>
                <a:effectLst/>
                <a:uLnTx/>
                <a:uFillTx/>
                <a:latin typeface="Arial" panose="020B0604020202020204"/>
                <a:ea typeface="+mn-ea"/>
                <a:cs typeface="+mn-cs"/>
              </a:rPr>
              <a:t> (the term recognises that individuals have been minoritised through social processes rather than just existing as distinct minorities, although it is important to acknowledge the negative consequence of grouping all minoritised individuals together under one term, as there are significant differences both between and within these groups</a:t>
            </a:r>
            <a:r>
              <a:rPr lang="en-GB" sz="1400" dirty="0">
                <a:latin typeface="Arial" panose="020B0604020202020204"/>
              </a:rPr>
              <a:t>.</a:t>
            </a:r>
            <a:r>
              <a:rPr kumimoji="0" lang="en-GB" sz="1400" b="0" i="0" u="none" strike="noStrike" kern="1200" cap="none" spc="0" normalizeH="0" baseline="0" noProof="0" dirty="0">
                <a:ln>
                  <a:noFill/>
                </a:ln>
                <a:solidFill>
                  <a:srgbClr val="5C5B5A"/>
                </a:solidFill>
                <a:effectLst/>
                <a:uLnTx/>
                <a:uFillTx/>
                <a:latin typeface="Arial" panose="020B0604020202020204"/>
                <a:ea typeface="+mn-ea"/>
                <a:cs typeface="+mn-cs"/>
              </a:rPr>
              <a:t> ‘From within’ has been added to recognise that not all in these communities will identify as minoritised). Due to limitations of sample size, we are generally unable to report findings from individual surveys for specific ethnic groups. However, where data is merged from multiple surveys over several months, the larger overall sample size allows us to look at smaller demographic groups in more detail. Any such differences are included throughout this report.</a:t>
            </a:r>
            <a:endParaRPr kumimoji="0" lang="en-GB" sz="1300" b="0" i="0" u="none" strike="noStrike" kern="1200" cap="none" spc="0" normalizeH="0" baseline="0" noProof="0" dirty="0">
              <a:ln>
                <a:noFill/>
              </a:ln>
              <a:solidFill>
                <a:srgbClr val="5C5B5A"/>
              </a:solidFill>
              <a:effectLst/>
              <a:uLnTx/>
              <a:uFillTx/>
              <a:latin typeface="Arial" panose="020B0604020202020204"/>
              <a:ea typeface="+mn-ea"/>
              <a:cs typeface="+mn-cs"/>
            </a:endParaRPr>
          </a:p>
        </p:txBody>
      </p:sp>
      <p:sp>
        <p:nvSpPr>
          <p:cNvPr id="7" name="Arrow: Down 6">
            <a:extLst>
              <a:ext uri="{FF2B5EF4-FFF2-40B4-BE49-F238E27FC236}">
                <a16:creationId xmlns:a16="http://schemas.microsoft.com/office/drawing/2014/main" id="{3076E234-966E-4C20-9AF3-F8FD3F765A4F}"/>
              </a:ext>
              <a:ext uri="{C183D7F6-B498-43B3-948B-1728B52AA6E4}">
                <adec:decorative xmlns:adec="http://schemas.microsoft.com/office/drawing/2017/decorative" val="1"/>
              </a:ext>
            </a:extLst>
          </p:cNvPr>
          <p:cNvSpPr/>
          <p:nvPr/>
        </p:nvSpPr>
        <p:spPr>
          <a:xfrm rot="10800000">
            <a:off x="3049815" y="1926018"/>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8" name="Arrow: Down 7">
            <a:extLst>
              <a:ext uri="{FF2B5EF4-FFF2-40B4-BE49-F238E27FC236}">
                <a16:creationId xmlns:a16="http://schemas.microsoft.com/office/drawing/2014/main" id="{081A74DE-9677-4BDA-A30F-8F76513EB21E}"/>
              </a:ext>
              <a:ext uri="{C183D7F6-B498-43B3-948B-1728B52AA6E4}">
                <adec:decorative xmlns:adec="http://schemas.microsoft.com/office/drawing/2017/decorative" val="1"/>
              </a:ext>
            </a:extLst>
          </p:cNvPr>
          <p:cNvSpPr/>
          <p:nvPr/>
        </p:nvSpPr>
        <p:spPr>
          <a:xfrm>
            <a:off x="4055230" y="1926018"/>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6" name="Slide Number Placeholder 4">
            <a:extLst>
              <a:ext uri="{FF2B5EF4-FFF2-40B4-BE49-F238E27FC236}">
                <a16:creationId xmlns:a16="http://schemas.microsoft.com/office/drawing/2014/main" id="{02F6667E-0ED3-42DD-8AED-A92F5D04128C}"/>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304073725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276CDE-5912-4FA2-866A-6E5EC2BEE47A}"/>
              </a:ext>
            </a:extLst>
          </p:cNvPr>
          <p:cNvSpPr>
            <a:spLocks noGrp="1"/>
          </p:cNvSpPr>
          <p:nvPr>
            <p:ph type="title"/>
          </p:nvPr>
        </p:nvSpPr>
        <p:spPr>
          <a:xfrm>
            <a:off x="405015" y="261902"/>
            <a:ext cx="11500473" cy="720945"/>
          </a:xfrm>
        </p:spPr>
        <p:txBody>
          <a:bodyPr anchor="t">
            <a:noAutofit/>
          </a:bodyPr>
          <a:lstStyle/>
          <a:p>
            <a:r>
              <a:rPr lang="en-GB" sz="1800" b="1" dirty="0">
                <a:solidFill>
                  <a:srgbClr val="5C5B5A"/>
                </a:solidFill>
                <a:latin typeface="Arial"/>
                <a:ea typeface="+mn-ea"/>
                <a:cs typeface="+mn-cs"/>
              </a:rPr>
              <a:t>Almost half of respondents (47%) say they have </a:t>
            </a:r>
            <a:r>
              <a:rPr lang="en-GB" sz="1800" b="1" dirty="0">
                <a:solidFill>
                  <a:srgbClr val="009690"/>
                </a:solidFill>
                <a:latin typeface="Arial"/>
                <a:ea typeface="+mn-ea"/>
                <a:cs typeface="+mn-cs"/>
              </a:rPr>
              <a:t>difficulty affording energy costs</a:t>
            </a:r>
            <a:r>
              <a:rPr lang="en-GB" sz="1800" b="1" dirty="0">
                <a:solidFill>
                  <a:srgbClr val="5C5B5A"/>
                </a:solidFill>
                <a:latin typeface="Arial"/>
                <a:ea typeface="+mn-ea"/>
                <a:cs typeface="+mn-cs"/>
              </a:rPr>
              <a:t>, returning to February levels and remaining significantly higher than the Great Britain average. Those from within racially minoritised communities and renters remain more likely to be having these difficulties</a:t>
            </a:r>
          </a:p>
        </p:txBody>
      </p:sp>
      <p:sp>
        <p:nvSpPr>
          <p:cNvPr id="22" name="Text Placeholder 4">
            <a:extLst>
              <a:ext uri="{FF2B5EF4-FFF2-40B4-BE49-F238E27FC236}">
                <a16:creationId xmlns:a16="http://schemas.microsoft.com/office/drawing/2014/main" id="{222BEAFA-68FF-41DA-A48D-364CA6B82846}"/>
              </a:ext>
            </a:extLst>
          </p:cNvPr>
          <p:cNvSpPr txBox="1">
            <a:spLocks/>
          </p:cNvSpPr>
          <p:nvPr/>
        </p:nvSpPr>
        <p:spPr>
          <a:xfrm>
            <a:off x="1097883" y="1181303"/>
            <a:ext cx="4672602" cy="215444"/>
          </a:xfrm>
          <a:prstGeom prst="rect">
            <a:avLst/>
          </a:prstGeom>
          <a:noFill/>
        </p:spPr>
        <p:txBody>
          <a:bodyPr wrap="square" lIns="0" tIns="0" rIns="0" bIns="0" rtlCol="0">
            <a:sp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rgbClr val="5C5B5A"/>
                </a:solidFill>
                <a:effectLst/>
                <a:uLnTx/>
                <a:uFillTx/>
                <a:latin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5C5B5A"/>
                </a:solidFill>
                <a:effectLst/>
                <a:uLnTx/>
                <a:uFillTx/>
                <a:latin typeface="Arial"/>
                <a:ea typeface="+mn-ea"/>
                <a:cs typeface="+mn-cs"/>
              </a:rPr>
              <a:t>Ease of affording energy costs</a:t>
            </a:r>
          </a:p>
        </p:txBody>
      </p:sp>
      <p:graphicFrame>
        <p:nvGraphicFramePr>
          <p:cNvPr id="6" name="Chart 5" descr="100% stacked column chart showing ease of affording energy costs. 47% say they find it difficult to afford their energy costs, compared to the GB average of 37%.">
            <a:extLst>
              <a:ext uri="{FF2B5EF4-FFF2-40B4-BE49-F238E27FC236}">
                <a16:creationId xmlns:a16="http://schemas.microsoft.com/office/drawing/2014/main" id="{66EBAD9B-54D3-439E-AD46-6C7678FA2AA6}"/>
              </a:ext>
            </a:extLst>
          </p:cNvPr>
          <p:cNvGraphicFramePr/>
          <p:nvPr>
            <p:extLst>
              <p:ext uri="{D42A27DB-BD31-4B8C-83A1-F6EECF244321}">
                <p14:modId xmlns:p14="http://schemas.microsoft.com/office/powerpoint/2010/main" val="3103066620"/>
              </p:ext>
            </p:extLst>
          </p:nvPr>
        </p:nvGraphicFramePr>
        <p:xfrm>
          <a:off x="279776" y="1501629"/>
          <a:ext cx="6291269" cy="4635338"/>
        </p:xfrm>
        <a:graphic>
          <a:graphicData uri="http://schemas.openxmlformats.org/drawingml/2006/chart">
            <c:chart xmlns:c="http://schemas.openxmlformats.org/drawingml/2006/chart" xmlns:r="http://schemas.openxmlformats.org/officeDocument/2006/relationships" r:id="rId4"/>
          </a:graphicData>
        </a:graphic>
      </p:graphicFrame>
      <p:sp>
        <p:nvSpPr>
          <p:cNvPr id="5" name="Right Brace 4" descr="Arrow showing in total, 30% are worried about coronavirus.">
            <a:extLst>
              <a:ext uri="{FF2B5EF4-FFF2-40B4-BE49-F238E27FC236}">
                <a16:creationId xmlns:a16="http://schemas.microsoft.com/office/drawing/2014/main" id="{FA05B859-2800-4DB1-0935-EBB6AA2EB66A}"/>
              </a:ext>
              <a:ext uri="{C183D7F6-B498-43B3-948B-1728B52AA6E4}">
                <adec:decorative xmlns:adec="http://schemas.microsoft.com/office/drawing/2017/decorative" val="1"/>
              </a:ext>
            </a:extLst>
          </p:cNvPr>
          <p:cNvSpPr/>
          <p:nvPr/>
        </p:nvSpPr>
        <p:spPr>
          <a:xfrm>
            <a:off x="1285457" y="3170070"/>
            <a:ext cx="194930" cy="1448499"/>
          </a:xfrm>
          <a:prstGeom prst="rightBrace">
            <a:avLst>
              <a:gd name="adj1" fmla="val 28487"/>
              <a:gd name="adj2" fmla="val 49688"/>
            </a:avLst>
          </a:prstGeom>
          <a:ln w="19050">
            <a:solidFill>
              <a:srgbClr val="FA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2F5F"/>
              </a:solidFill>
              <a:effectLst/>
              <a:uLnTx/>
              <a:uFillTx/>
              <a:latin typeface="Arial"/>
              <a:ea typeface="+mn-ea"/>
              <a:cs typeface="+mn-cs"/>
            </a:endParaRPr>
          </a:p>
        </p:txBody>
      </p:sp>
      <p:sp>
        <p:nvSpPr>
          <p:cNvPr id="9" name="TextBox 8">
            <a:extLst>
              <a:ext uri="{FF2B5EF4-FFF2-40B4-BE49-F238E27FC236}">
                <a16:creationId xmlns:a16="http://schemas.microsoft.com/office/drawing/2014/main" id="{D612CCCC-EFE4-6936-6C0B-093CFD510888}"/>
              </a:ext>
              <a:ext uri="{C183D7F6-B498-43B3-948B-1728B52AA6E4}">
                <adec:decorative xmlns:adec="http://schemas.microsoft.com/office/drawing/2017/decorative" val="1"/>
              </a:ext>
            </a:extLst>
          </p:cNvPr>
          <p:cNvSpPr txBox="1"/>
          <p:nvPr/>
        </p:nvSpPr>
        <p:spPr>
          <a:xfrm>
            <a:off x="1493579" y="3762241"/>
            <a:ext cx="359073" cy="215444"/>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5C5B5A"/>
                </a:solidFill>
                <a:effectLst/>
                <a:uLnTx/>
                <a:uFillTx/>
                <a:latin typeface="Arial"/>
                <a:ea typeface="+mn-ea"/>
                <a:cs typeface="+mn-cs"/>
              </a:rPr>
              <a:t>46%</a:t>
            </a:r>
          </a:p>
        </p:txBody>
      </p:sp>
      <p:sp>
        <p:nvSpPr>
          <p:cNvPr id="3" name="Right Brace 2" descr="Arrow showing in total, 30% are worried about coronavirus.">
            <a:extLst>
              <a:ext uri="{FF2B5EF4-FFF2-40B4-BE49-F238E27FC236}">
                <a16:creationId xmlns:a16="http://schemas.microsoft.com/office/drawing/2014/main" id="{506CABCC-1443-53FE-3ECB-8D1FED7C9C05}"/>
              </a:ext>
              <a:ext uri="{C183D7F6-B498-43B3-948B-1728B52AA6E4}">
                <adec:decorative xmlns:adec="http://schemas.microsoft.com/office/drawing/2017/decorative" val="1"/>
              </a:ext>
            </a:extLst>
          </p:cNvPr>
          <p:cNvSpPr/>
          <p:nvPr/>
        </p:nvSpPr>
        <p:spPr>
          <a:xfrm>
            <a:off x="2536857" y="3174749"/>
            <a:ext cx="194930" cy="1448499"/>
          </a:xfrm>
          <a:prstGeom prst="rightBrace">
            <a:avLst>
              <a:gd name="adj1" fmla="val 28487"/>
              <a:gd name="adj2" fmla="val 49688"/>
            </a:avLst>
          </a:prstGeom>
          <a:ln w="19050">
            <a:solidFill>
              <a:srgbClr val="FA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2F5F"/>
              </a:solidFill>
              <a:effectLst/>
              <a:uLnTx/>
              <a:uFillTx/>
              <a:latin typeface="Arial"/>
              <a:ea typeface="+mn-ea"/>
              <a:cs typeface="+mn-cs"/>
            </a:endParaRPr>
          </a:p>
        </p:txBody>
      </p:sp>
      <p:sp>
        <p:nvSpPr>
          <p:cNvPr id="10" name="TextBox 9">
            <a:extLst>
              <a:ext uri="{FF2B5EF4-FFF2-40B4-BE49-F238E27FC236}">
                <a16:creationId xmlns:a16="http://schemas.microsoft.com/office/drawing/2014/main" id="{6E9F4564-5549-32FA-4667-4C3268831433}"/>
              </a:ext>
              <a:ext uri="{C183D7F6-B498-43B3-948B-1728B52AA6E4}">
                <adec:decorative xmlns:adec="http://schemas.microsoft.com/office/drawing/2017/decorative" val="1"/>
              </a:ext>
            </a:extLst>
          </p:cNvPr>
          <p:cNvSpPr txBox="1"/>
          <p:nvPr/>
        </p:nvSpPr>
        <p:spPr>
          <a:xfrm>
            <a:off x="2731629" y="3796425"/>
            <a:ext cx="359073" cy="215444"/>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5C5B5A"/>
                </a:solidFill>
                <a:effectLst/>
                <a:uLnTx/>
                <a:uFillTx/>
                <a:latin typeface="Arial"/>
                <a:ea typeface="+mn-ea"/>
                <a:cs typeface="+mn-cs"/>
              </a:rPr>
              <a:t>47%</a:t>
            </a:r>
          </a:p>
        </p:txBody>
      </p:sp>
      <p:sp>
        <p:nvSpPr>
          <p:cNvPr id="29" name="Right Brace 28" descr="Arrow showing in total, 30% are worried about coronavirus.">
            <a:extLst>
              <a:ext uri="{FF2B5EF4-FFF2-40B4-BE49-F238E27FC236}">
                <a16:creationId xmlns:a16="http://schemas.microsoft.com/office/drawing/2014/main" id="{D38571B4-C1FC-612D-522A-20FE027EDF12}"/>
              </a:ext>
              <a:ext uri="{C183D7F6-B498-43B3-948B-1728B52AA6E4}">
                <adec:decorative xmlns:adec="http://schemas.microsoft.com/office/drawing/2017/decorative" val="1"/>
              </a:ext>
            </a:extLst>
          </p:cNvPr>
          <p:cNvSpPr/>
          <p:nvPr/>
        </p:nvSpPr>
        <p:spPr>
          <a:xfrm>
            <a:off x="3774516" y="3296472"/>
            <a:ext cx="115930" cy="1284373"/>
          </a:xfrm>
          <a:prstGeom prst="rightBrace">
            <a:avLst>
              <a:gd name="adj1" fmla="val 28487"/>
              <a:gd name="adj2" fmla="val 49688"/>
            </a:avLst>
          </a:prstGeom>
          <a:ln w="19050">
            <a:solidFill>
              <a:srgbClr val="FA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2F5F"/>
              </a:solidFill>
              <a:effectLst/>
              <a:uLnTx/>
              <a:uFillTx/>
              <a:latin typeface="Arial"/>
              <a:ea typeface="+mn-ea"/>
              <a:cs typeface="+mn-cs"/>
            </a:endParaRPr>
          </a:p>
        </p:txBody>
      </p:sp>
      <p:sp>
        <p:nvSpPr>
          <p:cNvPr id="30" name="TextBox 29">
            <a:extLst>
              <a:ext uri="{FF2B5EF4-FFF2-40B4-BE49-F238E27FC236}">
                <a16:creationId xmlns:a16="http://schemas.microsoft.com/office/drawing/2014/main" id="{FF70D53B-1AF6-1AF0-37B2-227D66D380DF}"/>
              </a:ext>
              <a:ext uri="{C183D7F6-B498-43B3-948B-1728B52AA6E4}">
                <adec:decorative xmlns:adec="http://schemas.microsoft.com/office/drawing/2017/decorative" val="1"/>
              </a:ext>
            </a:extLst>
          </p:cNvPr>
          <p:cNvSpPr txBox="1"/>
          <p:nvPr/>
        </p:nvSpPr>
        <p:spPr>
          <a:xfrm>
            <a:off x="3935590" y="3883381"/>
            <a:ext cx="359073" cy="215444"/>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5C5B5A"/>
                </a:solidFill>
                <a:effectLst/>
                <a:uLnTx/>
                <a:uFillTx/>
                <a:latin typeface="Arial"/>
                <a:ea typeface="+mn-ea"/>
                <a:cs typeface="+mn-cs"/>
              </a:rPr>
              <a:t>43%</a:t>
            </a:r>
          </a:p>
        </p:txBody>
      </p:sp>
      <p:grpSp>
        <p:nvGrpSpPr>
          <p:cNvPr id="7" name="Group 6" descr="Green and Red arrows to signify when a statistic is significantly higher or lower than the previous survey.">
            <a:extLst>
              <a:ext uri="{FF2B5EF4-FFF2-40B4-BE49-F238E27FC236}">
                <a16:creationId xmlns:a16="http://schemas.microsoft.com/office/drawing/2014/main" id="{271E232F-D14C-65CD-8E55-BCEEE8C1EA44}"/>
              </a:ext>
            </a:extLst>
          </p:cNvPr>
          <p:cNvGrpSpPr/>
          <p:nvPr/>
        </p:nvGrpSpPr>
        <p:grpSpPr>
          <a:xfrm>
            <a:off x="643247" y="6000430"/>
            <a:ext cx="3858995" cy="276999"/>
            <a:chOff x="643424" y="5999738"/>
            <a:chExt cx="3858995" cy="276999"/>
          </a:xfrm>
        </p:grpSpPr>
        <p:sp>
          <p:nvSpPr>
            <p:cNvPr id="8" name="Arrow: Down 7">
              <a:extLst>
                <a:ext uri="{FF2B5EF4-FFF2-40B4-BE49-F238E27FC236}">
                  <a16:creationId xmlns:a16="http://schemas.microsoft.com/office/drawing/2014/main" id="{7E817CB7-4A7A-93FB-8AA6-81E22AC4B88E}"/>
                </a:ext>
              </a:extLst>
            </p:cNvPr>
            <p:cNvSpPr/>
            <p:nvPr/>
          </p:nvSpPr>
          <p:spPr>
            <a:xfrm>
              <a:off x="807040" y="6040818"/>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13" name="Group 12">
              <a:extLst>
                <a:ext uri="{FF2B5EF4-FFF2-40B4-BE49-F238E27FC236}">
                  <a16:creationId xmlns:a16="http://schemas.microsoft.com/office/drawing/2014/main" id="{4FAFDE93-21E0-F4A9-52C9-C5B625E56655}"/>
                </a:ext>
              </a:extLst>
            </p:cNvPr>
            <p:cNvGrpSpPr/>
            <p:nvPr/>
          </p:nvGrpSpPr>
          <p:grpSpPr>
            <a:xfrm>
              <a:off x="643424" y="5999738"/>
              <a:ext cx="3858995" cy="276999"/>
              <a:chOff x="588133" y="5798698"/>
              <a:chExt cx="3858995" cy="276999"/>
            </a:xfrm>
          </p:grpSpPr>
          <p:sp>
            <p:nvSpPr>
              <p:cNvPr id="14" name="Arrow: Down 13">
                <a:extLst>
                  <a:ext uri="{FF2B5EF4-FFF2-40B4-BE49-F238E27FC236}">
                    <a16:creationId xmlns:a16="http://schemas.microsoft.com/office/drawing/2014/main" id="{ED38A417-CC3A-C68E-E958-7ACFAFC13B83}"/>
                  </a:ext>
                </a:extLst>
              </p:cNvPr>
              <p:cNvSpPr/>
              <p:nvPr/>
            </p:nvSpPr>
            <p:spPr>
              <a:xfrm rot="10800000">
                <a:off x="588133" y="5840993"/>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C5B5A"/>
                  </a:solidFill>
                  <a:effectLst/>
                  <a:uLnTx/>
                  <a:uFillTx/>
                  <a:latin typeface="Arial"/>
                  <a:ea typeface="+mn-ea"/>
                  <a:cs typeface="+mn-cs"/>
                </a:endParaRPr>
              </a:p>
            </p:txBody>
          </p:sp>
          <p:sp>
            <p:nvSpPr>
              <p:cNvPr id="15" name="TextBox 14">
                <a:extLst>
                  <a:ext uri="{FF2B5EF4-FFF2-40B4-BE49-F238E27FC236}">
                    <a16:creationId xmlns:a16="http://schemas.microsoft.com/office/drawing/2014/main" id="{15A839DD-407E-E2E0-C285-1BEAB45AB8AB}"/>
                  </a:ext>
                </a:extLst>
              </p:cNvPr>
              <p:cNvSpPr txBox="1"/>
              <p:nvPr/>
            </p:nvSpPr>
            <p:spPr>
              <a:xfrm>
                <a:off x="884934" y="5798698"/>
                <a:ext cx="3562194"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Significantly higher/lower than the GB Benchmark</a:t>
                </a:r>
              </a:p>
            </p:txBody>
          </p:sp>
        </p:grpSp>
      </p:grpSp>
      <p:sp>
        <p:nvSpPr>
          <p:cNvPr id="46" name="Text Placeholder 30">
            <a:extLst>
              <a:ext uri="{FF2B5EF4-FFF2-40B4-BE49-F238E27FC236}">
                <a16:creationId xmlns:a16="http://schemas.microsoft.com/office/drawing/2014/main" id="{1CB9A01B-C952-F96C-2D80-C969A6778E5D}"/>
              </a:ext>
            </a:extLst>
          </p:cNvPr>
          <p:cNvSpPr txBox="1">
            <a:spLocks/>
          </p:cNvSpPr>
          <p:nvPr/>
        </p:nvSpPr>
        <p:spPr>
          <a:xfrm>
            <a:off x="6901517" y="1102080"/>
            <a:ext cx="5186944" cy="471238"/>
          </a:xfrm>
          <a:prstGeom prst="rect">
            <a:avLst/>
          </a:prstGeom>
          <a:solidFill>
            <a:schemeClr val="bg2">
              <a:lumMod val="90000"/>
              <a:alpha val="21000"/>
            </a:schemeClr>
          </a:solidFill>
          <a:ln>
            <a:solidFill>
              <a:srgbClr val="5C5B5A"/>
            </a:solidFill>
          </a:ln>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400"/>
              </a:spcAft>
              <a:buClrTx/>
              <a:buSzTx/>
              <a:buFontTx/>
              <a:buNone/>
              <a:tabLst/>
              <a:defRPr/>
            </a:pPr>
            <a:r>
              <a:rPr kumimoji="0" lang="en-GB" sz="1200" b="1"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 who are significantly more likely to find it very/somewhat difficult to afford their energy costs compared to GM average</a:t>
            </a:r>
            <a:r>
              <a:rPr lang="en-GB" sz="1200" b="1" dirty="0">
                <a:solidFill>
                  <a:srgbClr val="5C5B5A"/>
                </a:solidFill>
                <a:latin typeface="Arial" panose="020B0604020202020204" pitchFamily="34" charset="0"/>
                <a:cs typeface="Arial" panose="020B0604020202020204" pitchFamily="34" charset="0"/>
              </a:rPr>
              <a:t> </a:t>
            </a:r>
            <a:r>
              <a:rPr kumimoji="0" lang="en-GB" sz="1200" b="1"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a:t>
            </a:r>
            <a:r>
              <a:rPr lang="en-GB" sz="1200" b="1" dirty="0">
                <a:solidFill>
                  <a:srgbClr val="5C5B5A"/>
                </a:solidFill>
                <a:latin typeface="Arial" panose="020B0604020202020204" pitchFamily="34" charset="0"/>
                <a:cs typeface="Arial" panose="020B0604020202020204" pitchFamily="34" charset="0"/>
              </a:rPr>
              <a:t>46</a:t>
            </a:r>
            <a:r>
              <a:rPr kumimoji="0" lang="en-GB" sz="1200" b="1"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a:t>
            </a:r>
          </a:p>
        </p:txBody>
      </p:sp>
      <p:sp>
        <p:nvSpPr>
          <p:cNvPr id="47" name="Content Placeholder 32">
            <a:extLst>
              <a:ext uri="{FF2B5EF4-FFF2-40B4-BE49-F238E27FC236}">
                <a16:creationId xmlns:a16="http://schemas.microsoft.com/office/drawing/2014/main" id="{B62886DC-603D-9A8B-86D3-B94384D6D138}"/>
              </a:ext>
            </a:extLst>
          </p:cNvPr>
          <p:cNvSpPr txBox="1">
            <a:spLocks/>
          </p:cNvSpPr>
          <p:nvPr/>
        </p:nvSpPr>
        <p:spPr>
          <a:xfrm>
            <a:off x="6907010" y="1573318"/>
            <a:ext cx="5186944" cy="4163903"/>
          </a:xfrm>
          <a:prstGeom prst="rect">
            <a:avLst/>
          </a:prstGeom>
          <a:solidFill>
            <a:schemeClr val="bg1"/>
          </a:solidFill>
          <a:ln>
            <a:solidFill>
              <a:srgbClr val="5C5B5A"/>
            </a:solidFill>
          </a:ln>
        </p:spPr>
        <p:txBody>
          <a:bodyPr wrap="square" lIns="90000" tIns="90000" rIns="90000" bIns="9000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GB" sz="1200" b="1" i="0" u="none" strike="noStrike" kern="1200" cap="none" spc="0" normalizeH="0" baseline="0" noProof="0" dirty="0">
                <a:ln>
                  <a:noFill/>
                </a:ln>
                <a:solidFill>
                  <a:srgbClr val="5C5B5A"/>
                </a:solidFill>
                <a:effectLst/>
                <a:uLnTx/>
                <a:uFillTx/>
                <a:latin typeface="Arial"/>
                <a:cs typeface="Arial"/>
              </a:rPr>
              <a:t>Demographics:</a:t>
            </a:r>
          </a:p>
          <a:p>
            <a:pPr>
              <a:lnSpc>
                <a:spcPct val="100000"/>
              </a:lnSpc>
              <a:spcBef>
                <a:spcPts val="0"/>
              </a:spcBef>
              <a:spcAft>
                <a:spcPts val="400"/>
              </a:spcAft>
              <a:defRPr/>
            </a:pPr>
            <a:r>
              <a:rPr lang="en-GB" sz="1200" dirty="0">
                <a:solidFill>
                  <a:srgbClr val="5C5B5A"/>
                </a:solidFill>
                <a:latin typeface="Arial"/>
                <a:cs typeface="Arial"/>
              </a:rPr>
              <a:t>Those from within racialised communities (55%), including Pakistani respondents (70%)</a:t>
            </a:r>
          </a:p>
          <a:p>
            <a:pPr>
              <a:lnSpc>
                <a:spcPct val="100000"/>
              </a:lnSpc>
              <a:spcBef>
                <a:spcPts val="0"/>
              </a:spcBef>
              <a:spcAft>
                <a:spcPts val="400"/>
              </a:spcAft>
              <a:defRPr/>
            </a:pPr>
            <a:r>
              <a:rPr lang="en-GB" sz="1200" b="0" i="0" u="none" strike="noStrike" kern="1200" cap="none" spc="0" normalizeH="0" baseline="0" noProof="0" dirty="0">
                <a:ln>
                  <a:noFill/>
                </a:ln>
                <a:solidFill>
                  <a:srgbClr val="5C5B5A"/>
                </a:solidFill>
                <a:effectLst/>
                <a:uLnTx/>
                <a:uFillTx/>
                <a:latin typeface="Arial"/>
                <a:cs typeface="Arial"/>
              </a:rPr>
              <a:t>Those with a disability (61%), including those with mental ill </a:t>
            </a:r>
            <a:r>
              <a:rPr lang="en-GB" sz="1200" dirty="0">
                <a:solidFill>
                  <a:srgbClr val="5C5B5A"/>
                </a:solidFill>
                <a:latin typeface="Arial"/>
                <a:cs typeface="Arial"/>
              </a:rPr>
              <a:t>health (68%) or a mobility disability (61%)</a:t>
            </a:r>
            <a:endParaRPr lang="en-GB" sz="1200" b="0" i="0" u="none" strike="noStrike" kern="1200" cap="none" spc="0" normalizeH="0" baseline="0" noProof="0" dirty="0">
              <a:ln>
                <a:noFill/>
              </a:ln>
              <a:solidFill>
                <a:srgbClr val="5C5B5A"/>
              </a:solidFill>
              <a:effectLst/>
              <a:uLnTx/>
              <a:uFillTx/>
              <a:latin typeface="Arial"/>
              <a:cs typeface="Arial"/>
            </a:endParaRPr>
          </a:p>
          <a:p>
            <a:pPr marL="0" marR="0" lvl="0" indent="0" algn="l" defTabSz="914400" rtl="0" eaLnBrk="1" fontAlgn="auto" latinLnBrk="0" hangingPunct="1">
              <a:lnSpc>
                <a:spcPct val="100000"/>
              </a:lnSpc>
              <a:spcBef>
                <a:spcPts val="0"/>
              </a:spcBef>
              <a:spcAft>
                <a:spcPts val="400"/>
              </a:spcAft>
              <a:buClrTx/>
              <a:buSzTx/>
              <a:buNone/>
              <a:tabLst/>
              <a:defRPr/>
            </a:pPr>
            <a:r>
              <a:rPr kumimoji="0" lang="en-GB" sz="1200" b="1" i="0" u="none" strike="noStrike" kern="1200" cap="none" spc="0" normalizeH="0" baseline="0" noProof="0" dirty="0">
                <a:ln>
                  <a:noFill/>
                </a:ln>
                <a:solidFill>
                  <a:srgbClr val="5C5B5A"/>
                </a:solidFill>
                <a:effectLst/>
                <a:uLnTx/>
                <a:uFillTx/>
                <a:latin typeface="Arial"/>
                <a:cs typeface="Arial"/>
              </a:rPr>
              <a:t>Individual and/or family circumstance:</a:t>
            </a:r>
            <a:endParaRPr lang="en-GB" sz="1200" b="1" i="0" u="none" strike="noStrike" kern="1200" cap="none" spc="0" normalizeH="0" baseline="0" noProof="0" dirty="0">
              <a:ln>
                <a:noFill/>
              </a:ln>
              <a:solidFill>
                <a:srgbClr val="5C5B5A"/>
              </a:solidFill>
              <a:effectLst/>
              <a:uLnTx/>
              <a:uFillTx/>
              <a:latin typeface="Arial"/>
              <a:cs typeface="Arial"/>
            </a:endParaRPr>
          </a:p>
          <a:p>
            <a:pPr marL="171450" indent="-171450">
              <a:lnSpc>
                <a:spcPct val="100000"/>
              </a:lnSpc>
              <a:spcBef>
                <a:spcPts val="0"/>
              </a:spcBef>
              <a:spcAft>
                <a:spcPts val="400"/>
              </a:spcAft>
              <a:defRPr/>
            </a:pPr>
            <a:r>
              <a:rPr lang="en-GB" sz="1200" b="0" i="0" u="none" strike="noStrike" kern="1200" cap="none" spc="0" normalizeH="0" baseline="0" noProof="0" dirty="0">
                <a:ln>
                  <a:noFill/>
                </a:ln>
                <a:solidFill>
                  <a:srgbClr val="5C5B5A"/>
                </a:solidFill>
                <a:effectLst/>
                <a:uLnTx/>
                <a:uFillTx/>
                <a:latin typeface="Arial"/>
                <a:cs typeface="Arial"/>
              </a:rPr>
              <a:t>Those who are financially vulnerable (93%)</a:t>
            </a:r>
          </a:p>
          <a:p>
            <a:pPr marL="171450" indent="-171450">
              <a:lnSpc>
                <a:spcPct val="100000"/>
              </a:lnSpc>
              <a:spcBef>
                <a:spcPts val="0"/>
              </a:spcBef>
              <a:spcAft>
                <a:spcPts val="400"/>
              </a:spcAft>
              <a:defRPr/>
            </a:pPr>
            <a:r>
              <a:rPr lang="en-GB" sz="1200" dirty="0">
                <a:solidFill>
                  <a:srgbClr val="5C5B5A"/>
                </a:solidFill>
                <a:latin typeface="Arial"/>
                <a:cs typeface="Arial"/>
              </a:rPr>
              <a:t>Those who find it difficult to afford their rent (88%), or their mortgage payments (87%)</a:t>
            </a:r>
          </a:p>
          <a:p>
            <a:pPr marL="171450" indent="-171450">
              <a:lnSpc>
                <a:spcPct val="100000"/>
              </a:lnSpc>
              <a:spcBef>
                <a:spcPts val="0"/>
              </a:spcBef>
              <a:spcAft>
                <a:spcPts val="400"/>
              </a:spcAft>
              <a:defRPr/>
            </a:pPr>
            <a:r>
              <a:rPr lang="en-GB" sz="1200" b="0" i="0" u="none" strike="noStrike" kern="1200" cap="none" spc="0" normalizeH="0" baseline="0" noProof="0" dirty="0">
                <a:ln>
                  <a:noFill/>
                </a:ln>
                <a:solidFill>
                  <a:srgbClr val="5C5B5A"/>
                </a:solidFill>
                <a:effectLst/>
                <a:uLnTx/>
                <a:uFillTx/>
                <a:latin typeface="Arial"/>
                <a:cs typeface="Arial"/>
              </a:rPr>
              <a:t>Those who are not in work due to ill </a:t>
            </a:r>
            <a:r>
              <a:rPr lang="en-GB" sz="1200" dirty="0">
                <a:solidFill>
                  <a:srgbClr val="5C5B5A"/>
                </a:solidFill>
                <a:latin typeface="Arial"/>
                <a:cs typeface="Arial"/>
              </a:rPr>
              <a:t>health or disability (78%), or out of work for 6 months or less (72%)</a:t>
            </a:r>
          </a:p>
          <a:p>
            <a:pPr marL="171450" indent="-171450">
              <a:lnSpc>
                <a:spcPct val="100000"/>
              </a:lnSpc>
              <a:spcBef>
                <a:spcPts val="0"/>
              </a:spcBef>
              <a:spcAft>
                <a:spcPts val="400"/>
              </a:spcAft>
              <a:defRPr/>
            </a:pPr>
            <a:r>
              <a:rPr lang="en-GB" sz="1200" b="0" i="0" u="none" strike="noStrike" kern="1200" cap="none" spc="0" normalizeH="0" baseline="0" noProof="0" dirty="0">
                <a:ln>
                  <a:noFill/>
                </a:ln>
                <a:solidFill>
                  <a:srgbClr val="5C5B5A"/>
                </a:solidFill>
                <a:effectLst/>
                <a:uLnTx/>
                <a:uFillTx/>
                <a:latin typeface="Arial"/>
                <a:cs typeface="Arial"/>
              </a:rPr>
              <a:t>Those who have cut the size or skipped a meal (77%), or didn’t eat for a whole day due to lack of money (71%)</a:t>
            </a:r>
          </a:p>
          <a:p>
            <a:pPr marL="171450" indent="-171450">
              <a:lnSpc>
                <a:spcPct val="100000"/>
              </a:lnSpc>
              <a:spcBef>
                <a:spcPts val="0"/>
              </a:spcBef>
              <a:spcAft>
                <a:spcPts val="400"/>
              </a:spcAft>
              <a:defRPr/>
            </a:pPr>
            <a:r>
              <a:rPr lang="en-GB" sz="1200" b="0" i="0" u="none" strike="noStrike" kern="1200" cap="none" spc="0" normalizeH="0" baseline="0" noProof="0" dirty="0">
                <a:ln>
                  <a:noFill/>
                </a:ln>
                <a:solidFill>
                  <a:srgbClr val="5C5B5A"/>
                </a:solidFill>
                <a:effectLst/>
                <a:uLnTx/>
                <a:uFillTx/>
                <a:latin typeface="Arial"/>
                <a:cs typeface="Arial"/>
              </a:rPr>
              <a:t>Those without the ability to look after their own health or know enough about their own health(70%)</a:t>
            </a:r>
          </a:p>
          <a:p>
            <a:pPr marL="171450" indent="-171450">
              <a:lnSpc>
                <a:spcPct val="100000"/>
              </a:lnSpc>
              <a:spcBef>
                <a:spcPts val="0"/>
              </a:spcBef>
              <a:spcAft>
                <a:spcPts val="400"/>
              </a:spcAft>
              <a:defRPr/>
            </a:pPr>
            <a:r>
              <a:rPr lang="en-GB" sz="1200" b="0" i="0" u="none" strike="noStrike" kern="1200" cap="none" spc="0" normalizeH="0" baseline="0" noProof="0" dirty="0">
                <a:ln>
                  <a:noFill/>
                </a:ln>
                <a:solidFill>
                  <a:srgbClr val="5C5B5A"/>
                </a:solidFill>
                <a:effectLst/>
                <a:uLnTx/>
                <a:uFillTx/>
                <a:latin typeface="Arial"/>
                <a:cs typeface="Arial"/>
              </a:rPr>
              <a:t>Those who have had to borrow money or use more credit in the last month (70%)</a:t>
            </a:r>
          </a:p>
          <a:p>
            <a:pPr marL="171450" indent="-171450">
              <a:lnSpc>
                <a:spcPct val="100000"/>
              </a:lnSpc>
              <a:spcBef>
                <a:spcPts val="0"/>
              </a:spcBef>
              <a:spcAft>
                <a:spcPts val="400"/>
              </a:spcAft>
              <a:defRPr/>
            </a:pPr>
            <a:r>
              <a:rPr lang="en-GB" sz="1200" b="0" i="0" u="none" strike="noStrike" kern="1200" cap="none" spc="0" normalizeH="0" baseline="0" noProof="0" dirty="0">
                <a:ln>
                  <a:noFill/>
                </a:ln>
                <a:solidFill>
                  <a:srgbClr val="5C5B5A"/>
                </a:solidFill>
                <a:effectLst/>
                <a:uLnTx/>
                <a:uFillTx/>
                <a:latin typeface="Arial"/>
                <a:cs typeface="Arial"/>
              </a:rPr>
              <a:t>Those renting from local authorities or council (66%) or housing association (63%), or living with a friend or family member (65%)</a:t>
            </a:r>
          </a:p>
          <a:p>
            <a:pPr marL="171450" indent="-171450">
              <a:lnSpc>
                <a:spcPct val="100000"/>
              </a:lnSpc>
              <a:spcBef>
                <a:spcPts val="0"/>
              </a:spcBef>
              <a:spcAft>
                <a:spcPts val="400"/>
              </a:spcAft>
              <a:defRPr/>
            </a:pPr>
            <a:endParaRPr lang="en-GB" sz="1200" b="0" i="0" u="none" strike="noStrike" kern="1200" cap="none" spc="0" normalizeH="0" baseline="0" noProof="0" dirty="0">
              <a:ln>
                <a:noFill/>
              </a:ln>
              <a:solidFill>
                <a:srgbClr val="5C5B5A"/>
              </a:solidFill>
              <a:effectLst/>
              <a:uLnTx/>
              <a:uFillTx/>
              <a:latin typeface="Arial"/>
              <a:cs typeface="Arial"/>
            </a:endParaRPr>
          </a:p>
          <a:p>
            <a:pPr marL="171450" indent="-171450">
              <a:lnSpc>
                <a:spcPct val="100000"/>
              </a:lnSpc>
              <a:spcBef>
                <a:spcPts val="0"/>
              </a:spcBef>
              <a:spcAft>
                <a:spcPts val="400"/>
              </a:spcAft>
              <a:defRPr/>
            </a:pPr>
            <a:endParaRPr lang="en-GB" sz="1200" dirty="0">
              <a:solidFill>
                <a:srgbClr val="5C5B5A"/>
              </a:solidFill>
              <a:latin typeface="Arial"/>
              <a:cs typeface="Arial"/>
            </a:endParaRPr>
          </a:p>
          <a:p>
            <a:pPr marL="171450" indent="-171450">
              <a:lnSpc>
                <a:spcPct val="100000"/>
              </a:lnSpc>
              <a:spcBef>
                <a:spcPts val="0"/>
              </a:spcBef>
              <a:spcAft>
                <a:spcPts val="400"/>
              </a:spcAft>
              <a:defRPr/>
            </a:pPr>
            <a:endParaRPr lang="en-GB" sz="1200" b="0" i="0" u="none" strike="noStrike" kern="1200" cap="none" spc="0" normalizeH="0" baseline="0" noProof="0" dirty="0">
              <a:ln>
                <a:noFill/>
              </a:ln>
              <a:solidFill>
                <a:srgbClr val="5C5B5A"/>
              </a:solidFill>
              <a:effectLst/>
              <a:uLnTx/>
              <a:uFillTx/>
              <a:latin typeface="Arial"/>
              <a:cs typeface="Arial"/>
            </a:endParaRP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endParaRPr lang="en-GB" sz="1200" b="0" i="0" u="none" strike="noStrike" kern="1200" cap="none" spc="0" normalizeH="0" baseline="0" noProof="0" dirty="0">
              <a:ln>
                <a:noFill/>
              </a:ln>
              <a:solidFill>
                <a:srgbClr val="5C5B5A"/>
              </a:solidFill>
              <a:effectLst/>
              <a:uLnTx/>
              <a:uFillTx/>
              <a:latin typeface="Arial"/>
              <a:cs typeface="Arial"/>
            </a:endParaRP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endParaRPr lang="en-GB" sz="1200" dirty="0">
              <a:solidFill>
                <a:srgbClr val="5C5B5A"/>
              </a:solidFill>
              <a:latin typeface="Arial"/>
              <a:cs typeface="Arial"/>
            </a:endParaRP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endParaRPr lang="en-GB" sz="1200" b="0" i="0" u="none" strike="noStrike" kern="1200" cap="none" spc="0" normalizeH="0" baseline="0" noProof="0" dirty="0">
              <a:ln>
                <a:noFill/>
              </a:ln>
              <a:solidFill>
                <a:srgbClr val="5C5B5A"/>
              </a:solidFill>
              <a:effectLst/>
              <a:uLnTx/>
              <a:uFillTx/>
              <a:latin typeface="Arial"/>
              <a:cs typeface="Arial"/>
            </a:endParaRP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endParaRPr lang="en-GB" sz="1200" b="0" i="0" u="none" strike="noStrike" kern="1200" cap="none" spc="0" normalizeH="0" baseline="0" noProof="0" dirty="0">
              <a:ln>
                <a:noFill/>
              </a:ln>
              <a:solidFill>
                <a:srgbClr val="5C5B5A"/>
              </a:solidFill>
              <a:effectLst/>
              <a:uLnTx/>
              <a:uFillTx/>
              <a:latin typeface="Arial"/>
              <a:cs typeface="Arial"/>
            </a:endParaRPr>
          </a:p>
        </p:txBody>
      </p:sp>
      <p:sp>
        <p:nvSpPr>
          <p:cNvPr id="26" name="TextBox 25">
            <a:extLst>
              <a:ext uri="{FF2B5EF4-FFF2-40B4-BE49-F238E27FC236}">
                <a16:creationId xmlns:a16="http://schemas.microsoft.com/office/drawing/2014/main" id="{93C7F2C3-A529-4A8D-849B-F48FEAD542C0}"/>
              </a:ext>
            </a:extLst>
          </p:cNvPr>
          <p:cNvSpPr txBox="1"/>
          <p:nvPr/>
        </p:nvSpPr>
        <p:spPr>
          <a:xfrm>
            <a:off x="6832195" y="5783363"/>
            <a:ext cx="3274505" cy="2462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rPr>
              <a:t> *Subgroup analysis uses merged data from S11-13</a:t>
            </a:r>
            <a:endParaRPr kumimoji="0" lang="en-GB" sz="10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1" name="Footer Placeholder 4">
            <a:extLst>
              <a:ext uri="{FF2B5EF4-FFF2-40B4-BE49-F238E27FC236}">
                <a16:creationId xmlns:a16="http://schemas.microsoft.com/office/drawing/2014/main" id="{4CE35C92-2B85-4A92-A8E4-951AE7DE3D96}"/>
              </a:ext>
            </a:extLst>
          </p:cNvPr>
          <p:cNvSpPr txBox="1">
            <a:spLocks/>
          </p:cNvSpPr>
          <p:nvPr/>
        </p:nvSpPr>
        <p:spPr>
          <a:xfrm>
            <a:off x="576033" y="6327692"/>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CL9. How easy or difficult is it to afford the following? Unweighted base: Survey 9, 1497</a:t>
            </a:r>
            <a:r>
              <a:rPr lang="en-GB" sz="1000" dirty="0">
                <a:solidFill>
                  <a:srgbClr val="FFFFFF">
                    <a:lumMod val="50000"/>
                  </a:srgbClr>
                </a:solidFill>
                <a:latin typeface="Arial"/>
                <a:cs typeface="Arial" panose="020B0604020202020204" pitchFamily="34" charset="0"/>
              </a:rPr>
              <a:t>; Survey 10, 1488; Survey 11, 1403; Survey 12, 1551; Survey 13, 1471</a:t>
            </a: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 (All respondents who pay their energy costs).</a:t>
            </a: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ONS data, based on national fieldwork 5</a:t>
            </a:r>
            <a:r>
              <a:rPr lang="en-GB" sz="1000" baseline="30000" dirty="0" err="1">
                <a:solidFill>
                  <a:srgbClr val="FFFFFF">
                    <a:lumMod val="50000"/>
                  </a:srgbClr>
                </a:solidFill>
                <a:latin typeface="Arial"/>
                <a:cs typeface="Arial" panose="020B0604020202020204" pitchFamily="34" charset="0"/>
              </a:rPr>
              <a:t>th</a:t>
            </a:r>
            <a:r>
              <a:rPr lang="en-GB" sz="1000" dirty="0">
                <a:solidFill>
                  <a:srgbClr val="FFFFFF">
                    <a:lumMod val="50000"/>
                  </a:srgbClr>
                </a:solidFill>
                <a:latin typeface="Arial"/>
                <a:cs typeface="Arial" panose="020B0604020202020204" pitchFamily="34" charset="0"/>
              </a:rPr>
              <a:t> – 30</a:t>
            </a:r>
            <a:r>
              <a:rPr lang="en-GB" sz="1000" baseline="30000" dirty="0">
                <a:solidFill>
                  <a:srgbClr val="FFFFFF">
                    <a:lumMod val="50000"/>
                  </a:srgbClr>
                </a:solidFill>
                <a:latin typeface="Arial"/>
                <a:cs typeface="Arial" panose="020B0604020202020204" pitchFamily="34" charset="0"/>
              </a:rPr>
              <a:t>th</a:t>
            </a:r>
            <a:r>
              <a:rPr lang="en-GB" sz="1000" dirty="0">
                <a:solidFill>
                  <a:srgbClr val="FFFFFF">
                    <a:lumMod val="50000"/>
                  </a:srgbClr>
                </a:solidFill>
                <a:latin typeface="Arial"/>
                <a:cs typeface="Arial" panose="020B0604020202020204" pitchFamily="34" charset="0"/>
              </a:rPr>
              <a:t> June 2024</a:t>
            </a:r>
            <a:endPar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endParaRPr>
          </a:p>
        </p:txBody>
      </p:sp>
      <p:sp>
        <p:nvSpPr>
          <p:cNvPr id="25" name="Slide Number Placeholder 4">
            <a:extLst>
              <a:ext uri="{FF2B5EF4-FFF2-40B4-BE49-F238E27FC236}">
                <a16:creationId xmlns:a16="http://schemas.microsoft.com/office/drawing/2014/main" id="{67748F33-BF14-414E-8BB8-BBFD9475F855}"/>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60</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
        <p:nvSpPr>
          <p:cNvPr id="16" name="Right Brace 15" descr="Arrow showing in total, 30% are worried about coronavirus.">
            <a:extLst>
              <a:ext uri="{FF2B5EF4-FFF2-40B4-BE49-F238E27FC236}">
                <a16:creationId xmlns:a16="http://schemas.microsoft.com/office/drawing/2014/main" id="{953A6B18-A493-521B-0ABF-2F1B4B3C4332}"/>
              </a:ext>
              <a:ext uri="{C183D7F6-B498-43B3-948B-1728B52AA6E4}">
                <adec:decorative xmlns:adec="http://schemas.microsoft.com/office/drawing/2017/decorative" val="1"/>
              </a:ext>
            </a:extLst>
          </p:cNvPr>
          <p:cNvSpPr/>
          <p:nvPr/>
        </p:nvSpPr>
        <p:spPr>
          <a:xfrm>
            <a:off x="6265051" y="3364302"/>
            <a:ext cx="216069" cy="1212541"/>
          </a:xfrm>
          <a:prstGeom prst="rightBrace">
            <a:avLst>
              <a:gd name="adj1" fmla="val 28487"/>
              <a:gd name="adj2" fmla="val 49688"/>
            </a:avLst>
          </a:prstGeom>
          <a:ln w="19050">
            <a:solidFill>
              <a:srgbClr val="FA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2F5F"/>
              </a:solidFill>
              <a:effectLst/>
              <a:uLnTx/>
              <a:uFillTx/>
              <a:latin typeface="Arial"/>
              <a:ea typeface="+mn-ea"/>
              <a:cs typeface="+mn-cs"/>
            </a:endParaRPr>
          </a:p>
        </p:txBody>
      </p:sp>
      <p:sp>
        <p:nvSpPr>
          <p:cNvPr id="17" name="TextBox 16">
            <a:extLst>
              <a:ext uri="{FF2B5EF4-FFF2-40B4-BE49-F238E27FC236}">
                <a16:creationId xmlns:a16="http://schemas.microsoft.com/office/drawing/2014/main" id="{94FE855E-0018-9AB0-79F3-C4DB2E254209}"/>
              </a:ext>
              <a:ext uri="{C183D7F6-B498-43B3-948B-1728B52AA6E4}">
                <adec:decorative xmlns:adec="http://schemas.microsoft.com/office/drawing/2017/decorative" val="1"/>
              </a:ext>
            </a:extLst>
          </p:cNvPr>
          <p:cNvSpPr txBox="1"/>
          <p:nvPr/>
        </p:nvSpPr>
        <p:spPr>
          <a:xfrm>
            <a:off x="6486614" y="3877843"/>
            <a:ext cx="359073" cy="215444"/>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a:solidFill>
                  <a:srgbClr val="5C5B5A"/>
                </a:solidFill>
                <a:latin typeface="Arial"/>
              </a:rPr>
              <a:t>37</a:t>
            </a:r>
            <a:r>
              <a:rPr kumimoji="0" lang="en-GB" sz="1400" b="1" i="0" u="none" strike="noStrike" kern="1200" cap="none" spc="0" normalizeH="0" baseline="0" noProof="0" dirty="0">
                <a:ln>
                  <a:noFill/>
                </a:ln>
                <a:solidFill>
                  <a:srgbClr val="5C5B5A"/>
                </a:solidFill>
                <a:effectLst/>
                <a:uLnTx/>
                <a:uFillTx/>
                <a:latin typeface="Arial"/>
                <a:ea typeface="+mn-ea"/>
                <a:cs typeface="+mn-cs"/>
              </a:rPr>
              <a:t>%</a:t>
            </a:r>
          </a:p>
        </p:txBody>
      </p:sp>
      <p:sp>
        <p:nvSpPr>
          <p:cNvPr id="19" name="Right Brace 18" descr="Arrow showing in total, 30% are worried about coronavirus.">
            <a:extLst>
              <a:ext uri="{FF2B5EF4-FFF2-40B4-BE49-F238E27FC236}">
                <a16:creationId xmlns:a16="http://schemas.microsoft.com/office/drawing/2014/main" id="{10BC03F1-9A56-A307-8CD6-0511781D079F}"/>
              </a:ext>
              <a:ext uri="{C183D7F6-B498-43B3-948B-1728B52AA6E4}">
                <adec:decorative xmlns:adec="http://schemas.microsoft.com/office/drawing/2017/decorative" val="1"/>
              </a:ext>
            </a:extLst>
          </p:cNvPr>
          <p:cNvSpPr/>
          <p:nvPr/>
        </p:nvSpPr>
        <p:spPr>
          <a:xfrm>
            <a:off x="5028924" y="3098415"/>
            <a:ext cx="111112" cy="1528700"/>
          </a:xfrm>
          <a:prstGeom prst="rightBrace">
            <a:avLst>
              <a:gd name="adj1" fmla="val 28487"/>
              <a:gd name="adj2" fmla="val 49688"/>
            </a:avLst>
          </a:prstGeom>
          <a:ln w="19050">
            <a:solidFill>
              <a:srgbClr val="FA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2F5F"/>
              </a:solidFill>
              <a:effectLst/>
              <a:uLnTx/>
              <a:uFillTx/>
              <a:latin typeface="Arial"/>
              <a:ea typeface="+mn-ea"/>
              <a:cs typeface="+mn-cs"/>
            </a:endParaRPr>
          </a:p>
        </p:txBody>
      </p:sp>
      <p:sp>
        <p:nvSpPr>
          <p:cNvPr id="20" name="TextBox 19">
            <a:extLst>
              <a:ext uri="{FF2B5EF4-FFF2-40B4-BE49-F238E27FC236}">
                <a16:creationId xmlns:a16="http://schemas.microsoft.com/office/drawing/2014/main" id="{E8D4F832-5048-F1DE-7ED5-AAF6538578E4}"/>
              </a:ext>
              <a:ext uri="{C183D7F6-B498-43B3-948B-1728B52AA6E4}">
                <adec:decorative xmlns:adec="http://schemas.microsoft.com/office/drawing/2017/decorative" val="1"/>
              </a:ext>
            </a:extLst>
          </p:cNvPr>
          <p:cNvSpPr txBox="1"/>
          <p:nvPr/>
        </p:nvSpPr>
        <p:spPr>
          <a:xfrm>
            <a:off x="5164360" y="3745146"/>
            <a:ext cx="359073" cy="215444"/>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5C5B5A"/>
                </a:solidFill>
                <a:effectLst/>
                <a:uLnTx/>
                <a:uFillTx/>
                <a:latin typeface="Arial"/>
                <a:ea typeface="+mn-ea"/>
                <a:cs typeface="+mn-cs"/>
              </a:rPr>
              <a:t>47%</a:t>
            </a:r>
          </a:p>
        </p:txBody>
      </p:sp>
      <p:sp>
        <p:nvSpPr>
          <p:cNvPr id="12" name="Arrow: Down 11">
            <a:extLst>
              <a:ext uri="{FF2B5EF4-FFF2-40B4-BE49-F238E27FC236}">
                <a16:creationId xmlns:a16="http://schemas.microsoft.com/office/drawing/2014/main" id="{68963006-7265-94FC-8C7D-A6B940743A14}"/>
              </a:ext>
              <a:ext uri="{C183D7F6-B498-43B3-948B-1728B52AA6E4}">
                <adec:decorative xmlns:adec="http://schemas.microsoft.com/office/drawing/2017/decorative" val="1"/>
              </a:ext>
            </a:extLst>
          </p:cNvPr>
          <p:cNvSpPr/>
          <p:nvPr/>
        </p:nvSpPr>
        <p:spPr>
          <a:xfrm rot="10800000">
            <a:off x="5241798" y="3977685"/>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C5B5A"/>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13008243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276CDE-5912-4FA2-866A-6E5EC2BEE47A}"/>
              </a:ext>
            </a:extLst>
          </p:cNvPr>
          <p:cNvSpPr>
            <a:spLocks noGrp="1"/>
          </p:cNvSpPr>
          <p:nvPr>
            <p:ph type="title"/>
          </p:nvPr>
        </p:nvSpPr>
        <p:spPr>
          <a:xfrm>
            <a:off x="421997" y="148436"/>
            <a:ext cx="11373128" cy="793632"/>
          </a:xfrm>
        </p:spPr>
        <p:txBody>
          <a:bodyPr anchor="t">
            <a:noAutofit/>
          </a:bodyPr>
          <a:lstStyle/>
          <a:p>
            <a:r>
              <a:rPr lang="en-GB" sz="1800" b="1" dirty="0">
                <a:solidFill>
                  <a:srgbClr val="5C5B5A"/>
                </a:solidFill>
                <a:latin typeface="Arial"/>
                <a:ea typeface="+mn-ea"/>
                <a:cs typeface="+mn-cs"/>
              </a:rPr>
              <a:t>The proportion of mortgage holders and renters finding it </a:t>
            </a:r>
            <a:r>
              <a:rPr lang="en-GB" sz="1800" b="1" dirty="0">
                <a:solidFill>
                  <a:srgbClr val="009690"/>
                </a:solidFill>
                <a:latin typeface="Arial"/>
                <a:ea typeface="+mn-ea"/>
                <a:cs typeface="+mn-cs"/>
              </a:rPr>
              <a:t>difficult to afford their mortgage and rental payments </a:t>
            </a:r>
            <a:r>
              <a:rPr lang="en-GB" sz="1800" b="1" dirty="0">
                <a:solidFill>
                  <a:srgbClr val="5C5B5A"/>
                </a:solidFill>
                <a:latin typeface="Arial"/>
                <a:ea typeface="+mn-ea"/>
                <a:cs typeface="+mn-cs"/>
              </a:rPr>
              <a:t>have both increased since May</a:t>
            </a:r>
          </a:p>
        </p:txBody>
      </p:sp>
      <p:sp>
        <p:nvSpPr>
          <p:cNvPr id="22" name="Text Placeholder 4">
            <a:extLst>
              <a:ext uri="{FF2B5EF4-FFF2-40B4-BE49-F238E27FC236}">
                <a16:creationId xmlns:a16="http://schemas.microsoft.com/office/drawing/2014/main" id="{222BEAFA-68FF-41DA-A48D-364CA6B82846}"/>
              </a:ext>
            </a:extLst>
          </p:cNvPr>
          <p:cNvSpPr txBox="1">
            <a:spLocks/>
          </p:cNvSpPr>
          <p:nvPr/>
        </p:nvSpPr>
        <p:spPr>
          <a:xfrm>
            <a:off x="1921932" y="1105802"/>
            <a:ext cx="4051574" cy="215444"/>
          </a:xfrm>
          <a:prstGeom prst="rect">
            <a:avLst/>
          </a:prstGeom>
          <a:noFill/>
        </p:spPr>
        <p:txBody>
          <a:bodyPr wrap="square" lIns="0" tIns="0" rIns="0" bIns="0" rtlCol="0">
            <a:sp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rgbClr val="5C5B5A"/>
                </a:solidFill>
                <a:effectLst/>
                <a:uLnTx/>
                <a:uFillTx/>
                <a:latin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5C5B5A"/>
                </a:solidFill>
                <a:effectLst/>
                <a:uLnTx/>
                <a:uFillTx/>
                <a:latin typeface="Arial"/>
                <a:ea typeface="+mn-ea"/>
                <a:cs typeface="+mn-cs"/>
              </a:rPr>
              <a:t>Ease of affording rent or mortgage payments </a:t>
            </a:r>
          </a:p>
        </p:txBody>
      </p:sp>
      <p:graphicFrame>
        <p:nvGraphicFramePr>
          <p:cNvPr id="16" name="Chart 15" descr="Stacked bar chart showing proportion of respondents who say it is difficult to afford their rent or mortgage payments. 39% of Greater Manchester mortgage holders say it is difficult to afford their payments. 53% of GM renters say it is difficult to afford their rent. ">
            <a:extLst>
              <a:ext uri="{FF2B5EF4-FFF2-40B4-BE49-F238E27FC236}">
                <a16:creationId xmlns:a16="http://schemas.microsoft.com/office/drawing/2014/main" id="{5C2E3CFE-F394-62DD-C685-68A8CF60D00D}"/>
              </a:ext>
            </a:extLst>
          </p:cNvPr>
          <p:cNvGraphicFramePr/>
          <p:nvPr>
            <p:extLst>
              <p:ext uri="{D42A27DB-BD31-4B8C-83A1-F6EECF244321}">
                <p14:modId xmlns:p14="http://schemas.microsoft.com/office/powerpoint/2010/main" val="4257586291"/>
              </p:ext>
            </p:extLst>
          </p:nvPr>
        </p:nvGraphicFramePr>
        <p:xfrm>
          <a:off x="80725" y="1503799"/>
          <a:ext cx="7412024" cy="4711686"/>
        </p:xfrm>
        <a:graphic>
          <a:graphicData uri="http://schemas.openxmlformats.org/drawingml/2006/chart">
            <c:chart xmlns:c="http://schemas.openxmlformats.org/drawingml/2006/chart" xmlns:r="http://schemas.openxmlformats.org/officeDocument/2006/relationships" r:id="rId4"/>
          </a:graphicData>
        </a:graphic>
      </p:graphicFrame>
      <p:sp>
        <p:nvSpPr>
          <p:cNvPr id="60" name="TextBox 59">
            <a:extLst>
              <a:ext uri="{FF2B5EF4-FFF2-40B4-BE49-F238E27FC236}">
                <a16:creationId xmlns:a16="http://schemas.microsoft.com/office/drawing/2014/main" id="{BD325578-E75F-4F02-E708-7CAD52222D07}"/>
              </a:ext>
              <a:ext uri="{C183D7F6-B498-43B3-948B-1728B52AA6E4}">
                <adec:decorative xmlns:adec="http://schemas.microsoft.com/office/drawing/2017/decorative" val="1"/>
              </a:ext>
            </a:extLst>
          </p:cNvPr>
          <p:cNvSpPr txBox="1"/>
          <p:nvPr/>
        </p:nvSpPr>
        <p:spPr>
          <a:xfrm>
            <a:off x="75654" y="4183828"/>
            <a:ext cx="781636" cy="43088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5C5B5A"/>
                </a:solidFill>
                <a:effectLst/>
                <a:uLnTx/>
                <a:uFillTx/>
                <a:latin typeface="Arial"/>
                <a:ea typeface="+mn-ea"/>
                <a:cs typeface="+mn-cs"/>
              </a:rPr>
              <a:t>39%</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rgbClr val="5C5B5A"/>
                </a:solidFill>
                <a:latin typeface="Arial"/>
              </a:rPr>
              <a:t>(+6pp)</a:t>
            </a:r>
            <a:endParaRPr kumimoji="0" lang="en-GB" sz="1400" b="1" i="0" u="none" strike="noStrike" kern="1200" cap="none" spc="0" normalizeH="0" baseline="0" noProof="0" dirty="0">
              <a:ln>
                <a:noFill/>
              </a:ln>
              <a:solidFill>
                <a:srgbClr val="5C5B5A"/>
              </a:solidFill>
              <a:effectLst/>
              <a:uLnTx/>
              <a:uFillTx/>
              <a:latin typeface="Arial"/>
              <a:ea typeface="+mn-ea"/>
              <a:cs typeface="+mn-cs"/>
            </a:endParaRPr>
          </a:p>
        </p:txBody>
      </p:sp>
      <p:sp>
        <p:nvSpPr>
          <p:cNvPr id="61" name="Right Brace 60">
            <a:extLst>
              <a:ext uri="{FF2B5EF4-FFF2-40B4-BE49-F238E27FC236}">
                <a16:creationId xmlns:a16="http://schemas.microsoft.com/office/drawing/2014/main" id="{ABF6C9C5-92B3-D563-4BF5-FF72A9AA06AB}"/>
              </a:ext>
              <a:ext uri="{C183D7F6-B498-43B3-948B-1728B52AA6E4}">
                <adec:decorative xmlns:adec="http://schemas.microsoft.com/office/drawing/2017/decorative" val="1"/>
              </a:ext>
            </a:extLst>
          </p:cNvPr>
          <p:cNvSpPr/>
          <p:nvPr/>
        </p:nvSpPr>
        <p:spPr>
          <a:xfrm rot="10800000">
            <a:off x="779024" y="3817655"/>
            <a:ext cx="163179" cy="1138966"/>
          </a:xfrm>
          <a:prstGeom prst="rightBrace">
            <a:avLst>
              <a:gd name="adj1" fmla="val 54487"/>
              <a:gd name="adj2" fmla="val 49265"/>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a:p>
        </p:txBody>
      </p:sp>
      <p:sp>
        <p:nvSpPr>
          <p:cNvPr id="55" name="TextBox 54">
            <a:extLst>
              <a:ext uri="{FF2B5EF4-FFF2-40B4-BE49-F238E27FC236}">
                <a16:creationId xmlns:a16="http://schemas.microsoft.com/office/drawing/2014/main" id="{B4155AD0-9FB0-DD0D-0D88-7F28F3BFCFDB}"/>
              </a:ext>
              <a:ext uri="{C183D7F6-B498-43B3-948B-1728B52AA6E4}">
                <adec:decorative xmlns:adec="http://schemas.microsoft.com/office/drawing/2017/decorative" val="1"/>
              </a:ext>
            </a:extLst>
          </p:cNvPr>
          <p:cNvSpPr txBox="1"/>
          <p:nvPr/>
        </p:nvSpPr>
        <p:spPr>
          <a:xfrm>
            <a:off x="1699305" y="1715278"/>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chemeClr val="bg1"/>
                </a:solidFill>
                <a:effectLst/>
                <a:uLnTx/>
                <a:uFillTx/>
                <a:latin typeface="Arial" panose="020B0604020202020204"/>
                <a:ea typeface="+mn-ea"/>
                <a:cs typeface="+mn-cs"/>
              </a:rPr>
              <a:t>(-6pp)</a:t>
            </a:r>
          </a:p>
        </p:txBody>
      </p:sp>
      <p:sp>
        <p:nvSpPr>
          <p:cNvPr id="56" name="TextBox 55">
            <a:extLst>
              <a:ext uri="{FF2B5EF4-FFF2-40B4-BE49-F238E27FC236}">
                <a16:creationId xmlns:a16="http://schemas.microsoft.com/office/drawing/2014/main" id="{562B61F8-6391-BC99-4237-FC50029C93D6}"/>
              </a:ext>
              <a:ext uri="{C183D7F6-B498-43B3-948B-1728B52AA6E4}">
                <adec:decorative xmlns:adec="http://schemas.microsoft.com/office/drawing/2017/decorative" val="1"/>
              </a:ext>
            </a:extLst>
          </p:cNvPr>
          <p:cNvSpPr txBox="1"/>
          <p:nvPr/>
        </p:nvSpPr>
        <p:spPr>
          <a:xfrm>
            <a:off x="1634946" y="3011926"/>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5C5B5A"/>
                </a:solidFill>
                <a:effectLst/>
                <a:uLnTx/>
                <a:uFillTx/>
                <a:latin typeface="Arial" panose="020B0604020202020204"/>
                <a:ea typeface="+mn-ea"/>
                <a:cs typeface="+mn-cs"/>
              </a:rPr>
              <a:t>(</a:t>
            </a:r>
            <a:r>
              <a:rPr lang="en-GB" sz="1100" dirty="0">
                <a:solidFill>
                  <a:srgbClr val="5C5B5A"/>
                </a:solidFill>
                <a:latin typeface="Arial" panose="020B0604020202020204"/>
              </a:rPr>
              <a:t>+/-0</a:t>
            </a:r>
            <a:r>
              <a:rPr kumimoji="0" lang="en-GB" sz="1100" b="0" i="0" u="none" strike="noStrike" kern="1200" cap="none" spc="0" normalizeH="0" baseline="0" noProof="0" dirty="0">
                <a:ln>
                  <a:noFill/>
                </a:ln>
                <a:solidFill>
                  <a:srgbClr val="5C5B5A"/>
                </a:solidFill>
                <a:effectLst/>
                <a:uLnTx/>
                <a:uFillTx/>
                <a:latin typeface="Arial" panose="020B0604020202020204"/>
                <a:ea typeface="+mn-ea"/>
                <a:cs typeface="+mn-cs"/>
              </a:rPr>
              <a:t>pp)</a:t>
            </a:r>
          </a:p>
        </p:txBody>
      </p:sp>
      <p:sp>
        <p:nvSpPr>
          <p:cNvPr id="57" name="TextBox 56">
            <a:extLst>
              <a:ext uri="{FF2B5EF4-FFF2-40B4-BE49-F238E27FC236}">
                <a16:creationId xmlns:a16="http://schemas.microsoft.com/office/drawing/2014/main" id="{5AF15528-0B00-FA1D-F031-AB20A5C0557A}"/>
              </a:ext>
              <a:ext uri="{C183D7F6-B498-43B3-948B-1728B52AA6E4}">
                <adec:decorative xmlns:adec="http://schemas.microsoft.com/office/drawing/2017/decorative" val="1"/>
              </a:ext>
            </a:extLst>
          </p:cNvPr>
          <p:cNvSpPr txBox="1"/>
          <p:nvPr/>
        </p:nvSpPr>
        <p:spPr>
          <a:xfrm>
            <a:off x="1657598" y="4191358"/>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chemeClr val="bg1"/>
                </a:solidFill>
                <a:effectLst/>
                <a:uLnTx/>
                <a:uFillTx/>
                <a:latin typeface="Arial" panose="020B0604020202020204"/>
                <a:ea typeface="+mn-ea"/>
                <a:cs typeface="+mn-cs"/>
              </a:rPr>
              <a:t>(+2pp)</a:t>
            </a:r>
          </a:p>
        </p:txBody>
      </p:sp>
      <p:sp>
        <p:nvSpPr>
          <p:cNvPr id="58" name="TextBox 57">
            <a:extLst>
              <a:ext uri="{FF2B5EF4-FFF2-40B4-BE49-F238E27FC236}">
                <a16:creationId xmlns:a16="http://schemas.microsoft.com/office/drawing/2014/main" id="{A9A78361-18BE-D9C2-F617-3343E9B2A1D4}"/>
              </a:ext>
              <a:ext uri="{C183D7F6-B498-43B3-948B-1728B52AA6E4}">
                <adec:decorative xmlns:adec="http://schemas.microsoft.com/office/drawing/2017/decorative" val="1"/>
              </a:ext>
            </a:extLst>
          </p:cNvPr>
          <p:cNvSpPr txBox="1"/>
          <p:nvPr/>
        </p:nvSpPr>
        <p:spPr>
          <a:xfrm>
            <a:off x="2059403" y="4640128"/>
            <a:ext cx="579005" cy="2539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chemeClr val="bg1"/>
                </a:solidFill>
                <a:effectLst/>
                <a:uLnTx/>
                <a:uFillTx/>
                <a:latin typeface="Arial" panose="020B0604020202020204"/>
                <a:ea typeface="+mn-ea"/>
                <a:cs typeface="+mn-cs"/>
              </a:rPr>
              <a:t>(+3pp)</a:t>
            </a:r>
          </a:p>
        </p:txBody>
      </p:sp>
      <p:sp>
        <p:nvSpPr>
          <p:cNvPr id="59" name="TextBox 58">
            <a:extLst>
              <a:ext uri="{FF2B5EF4-FFF2-40B4-BE49-F238E27FC236}">
                <a16:creationId xmlns:a16="http://schemas.microsoft.com/office/drawing/2014/main" id="{D6C15663-5EB8-E481-2825-A1FE050A8F93}"/>
              </a:ext>
              <a:ext uri="{C183D7F6-B498-43B3-948B-1728B52AA6E4}">
                <adec:decorative xmlns:adec="http://schemas.microsoft.com/office/drawing/2017/decorative" val="1"/>
              </a:ext>
            </a:extLst>
          </p:cNvPr>
          <p:cNvSpPr txBox="1"/>
          <p:nvPr/>
        </p:nvSpPr>
        <p:spPr>
          <a:xfrm>
            <a:off x="2068145" y="4870869"/>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5C5B5A"/>
                </a:solidFill>
                <a:effectLst/>
                <a:uLnTx/>
                <a:uFillTx/>
                <a:latin typeface="Arial" panose="020B0604020202020204"/>
                <a:ea typeface="+mn-ea"/>
                <a:cs typeface="+mn-cs"/>
              </a:rPr>
              <a:t>(+/-0pp)</a:t>
            </a:r>
          </a:p>
        </p:txBody>
      </p:sp>
      <p:cxnSp>
        <p:nvCxnSpPr>
          <p:cNvPr id="17" name="Straight Connector 16">
            <a:extLst>
              <a:ext uri="{FF2B5EF4-FFF2-40B4-BE49-F238E27FC236}">
                <a16:creationId xmlns:a16="http://schemas.microsoft.com/office/drawing/2014/main" id="{4DF5E50A-C9AB-7330-1412-1D75C0F66EFB}"/>
              </a:ext>
              <a:ext uri="{C183D7F6-B498-43B3-948B-1728B52AA6E4}">
                <adec:decorative xmlns:adec="http://schemas.microsoft.com/office/drawing/2017/decorative" val="1"/>
              </a:ext>
            </a:extLst>
          </p:cNvPr>
          <p:cNvCxnSpPr>
            <a:cxnSpLocks/>
          </p:cNvCxnSpPr>
          <p:nvPr/>
        </p:nvCxnSpPr>
        <p:spPr>
          <a:xfrm>
            <a:off x="3784201" y="1486834"/>
            <a:ext cx="0" cy="3671872"/>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62" name="TextBox 61">
            <a:extLst>
              <a:ext uri="{FF2B5EF4-FFF2-40B4-BE49-F238E27FC236}">
                <a16:creationId xmlns:a16="http://schemas.microsoft.com/office/drawing/2014/main" id="{89ECFE98-E7E2-3E65-7F86-B6B4419EAB11}"/>
              </a:ext>
              <a:ext uri="{C183D7F6-B498-43B3-948B-1728B52AA6E4}">
                <adec:decorative xmlns:adec="http://schemas.microsoft.com/office/drawing/2017/decorative" val="1"/>
              </a:ext>
            </a:extLst>
          </p:cNvPr>
          <p:cNvSpPr txBox="1"/>
          <p:nvPr/>
        </p:nvSpPr>
        <p:spPr>
          <a:xfrm>
            <a:off x="3753856" y="3982558"/>
            <a:ext cx="661040" cy="43088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rgbClr val="5C5B5A"/>
                </a:solidFill>
                <a:latin typeface="Arial"/>
              </a:rPr>
              <a:t>53</a:t>
            </a:r>
            <a:r>
              <a:rPr kumimoji="0" lang="en-GB" sz="1400" b="1" i="0" u="none" strike="noStrike" kern="1200" cap="none" spc="0" normalizeH="0" baseline="0" noProof="0" dirty="0">
                <a:ln>
                  <a:noFill/>
                </a:ln>
                <a:solidFill>
                  <a:srgbClr val="5C5B5A"/>
                </a:solidFill>
                <a:effectLst/>
                <a:uLnTx/>
                <a:uFillTx/>
                <a:latin typeface="Arial"/>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rgbClr val="5C5B5A"/>
                </a:solidFill>
                <a:latin typeface="Arial"/>
              </a:rPr>
              <a:t>(+7pp)</a:t>
            </a:r>
            <a:endParaRPr kumimoji="0" lang="en-GB" sz="1400" b="1" i="0" u="none" strike="noStrike" kern="1200" cap="none" spc="0" normalizeH="0" baseline="0" noProof="0" dirty="0">
              <a:ln>
                <a:noFill/>
              </a:ln>
              <a:solidFill>
                <a:srgbClr val="5C5B5A"/>
              </a:solidFill>
              <a:effectLst/>
              <a:uLnTx/>
              <a:uFillTx/>
              <a:latin typeface="Arial"/>
              <a:ea typeface="+mn-ea"/>
              <a:cs typeface="+mn-cs"/>
            </a:endParaRPr>
          </a:p>
        </p:txBody>
      </p:sp>
      <p:sp>
        <p:nvSpPr>
          <p:cNvPr id="68" name="Right Brace 67">
            <a:extLst>
              <a:ext uri="{FF2B5EF4-FFF2-40B4-BE49-F238E27FC236}">
                <a16:creationId xmlns:a16="http://schemas.microsoft.com/office/drawing/2014/main" id="{DB4D7CD1-C828-E959-D341-A54ED69F82DF}"/>
              </a:ext>
              <a:ext uri="{C183D7F6-B498-43B3-948B-1728B52AA6E4}">
                <adec:decorative xmlns:adec="http://schemas.microsoft.com/office/drawing/2017/decorative" val="1"/>
              </a:ext>
            </a:extLst>
          </p:cNvPr>
          <p:cNvSpPr/>
          <p:nvPr/>
        </p:nvSpPr>
        <p:spPr>
          <a:xfrm rot="10800000">
            <a:off x="4377468" y="3378009"/>
            <a:ext cx="185967" cy="1562624"/>
          </a:xfrm>
          <a:prstGeom prst="rightBrace">
            <a:avLst>
              <a:gd name="adj1" fmla="val 54487"/>
              <a:gd name="adj2" fmla="val 49265"/>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a:p>
        </p:txBody>
      </p:sp>
      <p:sp>
        <p:nvSpPr>
          <p:cNvPr id="63" name="TextBox 62">
            <a:extLst>
              <a:ext uri="{FF2B5EF4-FFF2-40B4-BE49-F238E27FC236}">
                <a16:creationId xmlns:a16="http://schemas.microsoft.com/office/drawing/2014/main" id="{07535BC2-8F69-9E7E-1D47-AF571F11D52C}"/>
              </a:ext>
              <a:ext uri="{C183D7F6-B498-43B3-948B-1728B52AA6E4}">
                <adec:decorative xmlns:adec="http://schemas.microsoft.com/office/drawing/2017/decorative" val="1"/>
              </a:ext>
            </a:extLst>
          </p:cNvPr>
          <p:cNvSpPr txBox="1"/>
          <p:nvPr/>
        </p:nvSpPr>
        <p:spPr>
          <a:xfrm>
            <a:off x="5309329" y="1715278"/>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chemeClr val="bg1"/>
                </a:solidFill>
                <a:effectLst/>
                <a:uLnTx/>
                <a:uFillTx/>
                <a:latin typeface="Arial" panose="020B0604020202020204"/>
                <a:ea typeface="+mn-ea"/>
                <a:cs typeface="+mn-cs"/>
              </a:rPr>
              <a:t>(-1pp)</a:t>
            </a:r>
          </a:p>
        </p:txBody>
      </p:sp>
      <p:sp>
        <p:nvSpPr>
          <p:cNvPr id="64" name="TextBox 63">
            <a:extLst>
              <a:ext uri="{FF2B5EF4-FFF2-40B4-BE49-F238E27FC236}">
                <a16:creationId xmlns:a16="http://schemas.microsoft.com/office/drawing/2014/main" id="{80FBFC6C-AA47-F1DA-B458-907C25FFA991}"/>
              </a:ext>
              <a:ext uri="{C183D7F6-B498-43B3-948B-1728B52AA6E4}">
                <adec:decorative xmlns:adec="http://schemas.microsoft.com/office/drawing/2017/decorative" val="1"/>
              </a:ext>
            </a:extLst>
          </p:cNvPr>
          <p:cNvSpPr txBox="1"/>
          <p:nvPr/>
        </p:nvSpPr>
        <p:spPr>
          <a:xfrm>
            <a:off x="5309329" y="2553180"/>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5C5B5A"/>
                </a:solidFill>
                <a:effectLst/>
                <a:uLnTx/>
                <a:uFillTx/>
                <a:latin typeface="Arial" panose="020B0604020202020204"/>
                <a:ea typeface="+mn-ea"/>
                <a:cs typeface="+mn-cs"/>
              </a:rPr>
              <a:t>(-6pp)</a:t>
            </a:r>
          </a:p>
        </p:txBody>
      </p:sp>
      <p:sp>
        <p:nvSpPr>
          <p:cNvPr id="65" name="TextBox 64">
            <a:extLst>
              <a:ext uri="{FF2B5EF4-FFF2-40B4-BE49-F238E27FC236}">
                <a16:creationId xmlns:a16="http://schemas.microsoft.com/office/drawing/2014/main" id="{F5AFB6AA-0533-A638-1B21-C6A6EFF3FA0E}"/>
              </a:ext>
              <a:ext uri="{C183D7F6-B498-43B3-948B-1728B52AA6E4}">
                <adec:decorative xmlns:adec="http://schemas.microsoft.com/office/drawing/2017/decorative" val="1"/>
              </a:ext>
            </a:extLst>
          </p:cNvPr>
          <p:cNvSpPr txBox="1"/>
          <p:nvPr/>
        </p:nvSpPr>
        <p:spPr>
          <a:xfrm>
            <a:off x="5284517" y="3801171"/>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chemeClr val="bg1"/>
                </a:solidFill>
                <a:effectLst/>
                <a:uLnTx/>
                <a:uFillTx/>
                <a:latin typeface="Arial" panose="020B0604020202020204"/>
                <a:ea typeface="+mn-ea"/>
                <a:cs typeface="+mn-cs"/>
              </a:rPr>
              <a:t>(+3pp)</a:t>
            </a:r>
          </a:p>
        </p:txBody>
      </p:sp>
      <p:sp>
        <p:nvSpPr>
          <p:cNvPr id="66" name="TextBox 65">
            <a:extLst>
              <a:ext uri="{FF2B5EF4-FFF2-40B4-BE49-F238E27FC236}">
                <a16:creationId xmlns:a16="http://schemas.microsoft.com/office/drawing/2014/main" id="{81B0A7EC-5DA2-33E0-31B9-369758557D74}"/>
              </a:ext>
              <a:ext uri="{C183D7F6-B498-43B3-948B-1728B52AA6E4}">
                <adec:decorative xmlns:adec="http://schemas.microsoft.com/office/drawing/2017/decorative" val="1"/>
              </a:ext>
            </a:extLst>
          </p:cNvPr>
          <p:cNvSpPr txBox="1"/>
          <p:nvPr/>
        </p:nvSpPr>
        <p:spPr>
          <a:xfrm>
            <a:off x="5304461" y="4643796"/>
            <a:ext cx="579005" cy="2539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chemeClr val="bg1"/>
                </a:solidFill>
                <a:effectLst/>
                <a:uLnTx/>
                <a:uFillTx/>
                <a:latin typeface="Arial" panose="020B0604020202020204"/>
                <a:ea typeface="+mn-ea"/>
                <a:cs typeface="+mn-cs"/>
              </a:rPr>
              <a:t>(+4pp)</a:t>
            </a:r>
          </a:p>
        </p:txBody>
      </p:sp>
      <p:sp>
        <p:nvSpPr>
          <p:cNvPr id="67" name="TextBox 66">
            <a:extLst>
              <a:ext uri="{FF2B5EF4-FFF2-40B4-BE49-F238E27FC236}">
                <a16:creationId xmlns:a16="http://schemas.microsoft.com/office/drawing/2014/main" id="{F9C6F9F6-90F4-C729-FFD4-AE752620BB65}"/>
              </a:ext>
              <a:ext uri="{C183D7F6-B498-43B3-948B-1728B52AA6E4}">
                <adec:decorative xmlns:adec="http://schemas.microsoft.com/office/drawing/2017/decorative" val="1"/>
              </a:ext>
            </a:extLst>
          </p:cNvPr>
          <p:cNvSpPr txBox="1"/>
          <p:nvPr/>
        </p:nvSpPr>
        <p:spPr>
          <a:xfrm>
            <a:off x="5772654" y="4897096"/>
            <a:ext cx="679994" cy="261610"/>
          </a:xfrm>
          <a:prstGeom prst="rect">
            <a:avLst/>
          </a:prstGeom>
          <a:noFill/>
        </p:spPr>
        <p:txBody>
          <a:bodyPr wrap="non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rgbClr val="5C5B5A"/>
                </a:solidFill>
                <a:latin typeface="Arial" panose="020B0604020202020204"/>
              </a:rPr>
              <a:t>(+/-0pp</a:t>
            </a:r>
            <a:r>
              <a:rPr kumimoji="0" lang="en-GB" sz="1100" b="0" i="0" u="none" strike="noStrike" kern="1200" cap="none" spc="0" normalizeH="0" baseline="0" noProof="0" dirty="0">
                <a:ln>
                  <a:noFill/>
                </a:ln>
                <a:solidFill>
                  <a:srgbClr val="5C5B5A"/>
                </a:solidFill>
                <a:effectLst/>
                <a:uLnTx/>
                <a:uFillTx/>
                <a:latin typeface="Arial" panose="020B0604020202020204"/>
                <a:ea typeface="+mn-ea"/>
                <a:cs typeface="+mn-cs"/>
              </a:rPr>
              <a:t>)</a:t>
            </a:r>
          </a:p>
        </p:txBody>
      </p:sp>
      <p:sp>
        <p:nvSpPr>
          <p:cNvPr id="24" name="TextBox 23">
            <a:extLst>
              <a:ext uri="{FF2B5EF4-FFF2-40B4-BE49-F238E27FC236}">
                <a16:creationId xmlns:a16="http://schemas.microsoft.com/office/drawing/2014/main" id="{A8928607-EDD2-7A5B-0125-BE0B4414BCC0}"/>
              </a:ext>
            </a:extLst>
          </p:cNvPr>
          <p:cNvSpPr txBox="1"/>
          <p:nvPr/>
        </p:nvSpPr>
        <p:spPr>
          <a:xfrm>
            <a:off x="860977" y="5553354"/>
            <a:ext cx="6173485"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1" u="none" strike="noStrike" kern="1200" cap="none" spc="0" normalizeH="0" baseline="0" noProof="0">
                <a:ln>
                  <a:noFill/>
                </a:ln>
                <a:solidFill>
                  <a:srgbClr val="515151"/>
                </a:solidFill>
                <a:effectLst/>
                <a:uLnTx/>
                <a:uFillTx/>
                <a:latin typeface="Arial" panose="020B0604020202020204"/>
                <a:ea typeface="+mn-ea"/>
                <a:cs typeface="+mn-cs"/>
              </a:rPr>
              <a:t>(Results may be being impacted by a large difference between the proportion of respondents answering “don’t know”)</a:t>
            </a:r>
          </a:p>
        </p:txBody>
      </p:sp>
      <p:sp>
        <p:nvSpPr>
          <p:cNvPr id="2" name="TextBox 1">
            <a:extLst>
              <a:ext uri="{FF2B5EF4-FFF2-40B4-BE49-F238E27FC236}">
                <a16:creationId xmlns:a16="http://schemas.microsoft.com/office/drawing/2014/main" id="{2353E6E6-2CE2-2C1F-540C-86DDC24DA1F9}"/>
              </a:ext>
              <a:ext uri="{C183D7F6-B498-43B3-948B-1728B52AA6E4}">
                <adec:decorative xmlns:adec="http://schemas.microsoft.com/office/drawing/2017/decorative" val="0"/>
              </a:ext>
            </a:extLst>
          </p:cNvPr>
          <p:cNvSpPr txBox="1"/>
          <p:nvPr/>
        </p:nvSpPr>
        <p:spPr>
          <a:xfrm>
            <a:off x="2332074" y="6040757"/>
            <a:ext cx="3148918" cy="153888"/>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solidFill>
                  <a:srgbClr val="5C5B5A"/>
                </a:solidFill>
                <a:latin typeface="Arial"/>
              </a:rPr>
              <a:t>Figures in brackets show change since May (S12)</a:t>
            </a:r>
            <a:endParaRPr kumimoji="0" lang="en-GB" sz="1000" i="0" u="none" strike="noStrike" kern="1200" cap="none" spc="0" normalizeH="0" baseline="0" noProof="0" dirty="0">
              <a:ln>
                <a:noFill/>
              </a:ln>
              <a:solidFill>
                <a:srgbClr val="5C5B5A"/>
              </a:solidFill>
              <a:effectLst/>
              <a:uLnTx/>
              <a:uFillTx/>
              <a:latin typeface="Arial"/>
              <a:ea typeface="+mn-ea"/>
              <a:cs typeface="+mn-cs"/>
            </a:endParaRPr>
          </a:p>
        </p:txBody>
      </p:sp>
      <p:sp>
        <p:nvSpPr>
          <p:cNvPr id="3" name="Text Placeholder 30">
            <a:extLst>
              <a:ext uri="{FF2B5EF4-FFF2-40B4-BE49-F238E27FC236}">
                <a16:creationId xmlns:a16="http://schemas.microsoft.com/office/drawing/2014/main" id="{07A9A60E-DCE0-300D-90DC-93D842E427FA}"/>
              </a:ext>
            </a:extLst>
          </p:cNvPr>
          <p:cNvSpPr txBox="1">
            <a:spLocks/>
          </p:cNvSpPr>
          <p:nvPr/>
        </p:nvSpPr>
        <p:spPr>
          <a:xfrm>
            <a:off x="7643664" y="1074087"/>
            <a:ext cx="4466323" cy="521572"/>
          </a:xfrm>
          <a:prstGeom prst="rect">
            <a:avLst/>
          </a:prstGeom>
          <a:solidFill>
            <a:srgbClr val="5C5B5A">
              <a:alpha val="21000"/>
            </a:srgbClr>
          </a:solidFill>
          <a:ln>
            <a:solidFill>
              <a:srgbClr val="5C5B5A"/>
            </a:solidFill>
          </a:ln>
        </p:spPr>
        <p:txBody>
          <a:bodyPr anchor="ct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200" b="1"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 who are significantly more likely to find it difficult to afford mortgage payments compared to the GM average (36%):</a:t>
            </a:r>
            <a:endParaRPr kumimoji="0" lang="en-GB" sz="1200" b="1" i="0" u="none" strike="noStrike" kern="1200" cap="none" spc="0" normalizeH="0" baseline="0" noProof="0" dirty="0">
              <a:ln>
                <a:noFill/>
              </a:ln>
              <a:solidFill>
                <a:srgbClr val="5C5B5A"/>
              </a:solidFill>
              <a:effectLst/>
              <a:uLnTx/>
              <a:uFillTx/>
              <a:latin typeface="Arial"/>
              <a:ea typeface="+mn-ea"/>
              <a:cs typeface="+mn-cs"/>
            </a:endParaRPr>
          </a:p>
        </p:txBody>
      </p:sp>
      <p:sp>
        <p:nvSpPr>
          <p:cNvPr id="6" name="Content Placeholder 32">
            <a:extLst>
              <a:ext uri="{FF2B5EF4-FFF2-40B4-BE49-F238E27FC236}">
                <a16:creationId xmlns:a16="http://schemas.microsoft.com/office/drawing/2014/main" id="{6053CB89-0C3A-02D6-CF37-251BA2C86A78}"/>
              </a:ext>
            </a:extLst>
          </p:cNvPr>
          <p:cNvSpPr txBox="1">
            <a:spLocks/>
          </p:cNvSpPr>
          <p:nvPr/>
        </p:nvSpPr>
        <p:spPr>
          <a:xfrm>
            <a:off x="7635143" y="1503799"/>
            <a:ext cx="4471132" cy="1592446"/>
          </a:xfrm>
          <a:prstGeom prst="rect">
            <a:avLst/>
          </a:prstGeom>
          <a:solidFill>
            <a:schemeClr val="bg1"/>
          </a:solidFill>
          <a:ln>
            <a:solidFill>
              <a:srgbClr val="5C5B5A"/>
            </a:solidFill>
          </a:ln>
        </p:spPr>
        <p:txBody>
          <a:bodyPr wrap="square" lIns="90000" tIns="90000" rIns="90000" bIns="9000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200"/>
              </a:spcAft>
              <a:defRPr/>
            </a:pPr>
            <a:r>
              <a:rPr lang="en-GB" sz="1100" dirty="0">
                <a:solidFill>
                  <a:srgbClr val="5C5B5A"/>
                </a:solidFill>
                <a:latin typeface="Arial" panose="020B0604020202020204" pitchFamily="34" charset="0"/>
                <a:cs typeface="Arial" panose="020B0604020202020204" pitchFamily="34" charset="0"/>
              </a:rPr>
              <a:t>Those from within racially minoritised communities </a:t>
            </a:r>
            <a:r>
              <a:rPr kumimoji="0" lang="en-GB" sz="1100" b="0"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(55%), including Asian or Asian British respondents (</a:t>
            </a:r>
            <a:r>
              <a:rPr lang="en-GB" sz="1100" dirty="0">
                <a:solidFill>
                  <a:srgbClr val="5C5B5A"/>
                </a:solidFill>
                <a:latin typeface="Arial" panose="020B0604020202020204" pitchFamily="34" charset="0"/>
                <a:cs typeface="Arial" panose="020B0604020202020204" pitchFamily="34" charset="0"/>
              </a:rPr>
              <a:t>59</a:t>
            </a:r>
            <a:r>
              <a:rPr kumimoji="0" lang="en-GB" sz="1100" b="0"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a:t>
            </a:r>
          </a:p>
          <a:p>
            <a:pPr>
              <a:lnSpc>
                <a:spcPct val="100000"/>
              </a:lnSpc>
              <a:spcBef>
                <a:spcPts val="0"/>
              </a:spcBef>
              <a:spcAft>
                <a:spcPts val="200"/>
              </a:spcAft>
              <a:defRPr/>
            </a:pPr>
            <a:r>
              <a:rPr kumimoji="0" lang="en-GB" sz="1100" b="0"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Those who</a:t>
            </a:r>
            <a:r>
              <a:rPr lang="en-GB" sz="1100" dirty="0">
                <a:solidFill>
                  <a:srgbClr val="5C5B5A"/>
                </a:solidFill>
                <a:latin typeface="Arial" panose="020B0604020202020204" pitchFamily="34" charset="0"/>
                <a:cs typeface="Arial" panose="020B0604020202020204" pitchFamily="34" charset="0"/>
              </a:rPr>
              <a:t> have had to borrow more money or use more credit in the last month (54%)</a:t>
            </a:r>
            <a:endParaRPr kumimoji="0" lang="en-GB" sz="1100" b="0"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endParaRPr>
          </a:p>
          <a:p>
            <a:pPr>
              <a:lnSpc>
                <a:spcPct val="100000"/>
              </a:lnSpc>
              <a:spcBef>
                <a:spcPts val="0"/>
              </a:spcBef>
              <a:spcAft>
                <a:spcPts val="200"/>
              </a:spcAft>
              <a:defRPr/>
            </a:pPr>
            <a:r>
              <a:rPr kumimoji="0" lang="en-GB" sz="1100" b="0"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Those earning below the Real Living Wage (51%)</a:t>
            </a:r>
          </a:p>
          <a:p>
            <a:pPr>
              <a:lnSpc>
                <a:spcPct val="100000"/>
              </a:lnSpc>
              <a:spcBef>
                <a:spcPts val="0"/>
              </a:spcBef>
              <a:spcAft>
                <a:spcPts val="200"/>
              </a:spcAft>
              <a:defRPr/>
            </a:pPr>
            <a:r>
              <a:rPr lang="en-GB" sz="1100" dirty="0">
                <a:solidFill>
                  <a:srgbClr val="5C5B5A"/>
                </a:solidFill>
                <a:latin typeface="Arial" panose="020B0604020202020204" pitchFamily="34" charset="0"/>
                <a:cs typeface="Arial" panose="020B0604020202020204" pitchFamily="34" charset="0"/>
              </a:rPr>
              <a:t>Those aged between 16-24 (50%)</a:t>
            </a:r>
          </a:p>
          <a:p>
            <a:pPr>
              <a:lnSpc>
                <a:spcPct val="100000"/>
              </a:lnSpc>
              <a:spcBef>
                <a:spcPts val="0"/>
              </a:spcBef>
              <a:spcAft>
                <a:spcPts val="200"/>
              </a:spcAft>
              <a:defRPr/>
            </a:pPr>
            <a:r>
              <a:rPr kumimoji="0" lang="en-GB" sz="1100" b="0"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4 person households (48%)</a:t>
            </a:r>
          </a:p>
          <a:p>
            <a:pPr>
              <a:lnSpc>
                <a:spcPct val="100000"/>
              </a:lnSpc>
              <a:spcBef>
                <a:spcPts val="0"/>
              </a:spcBef>
              <a:spcAft>
                <a:spcPts val="200"/>
              </a:spcAft>
              <a:defRPr/>
            </a:pPr>
            <a:r>
              <a:rPr lang="en-GB" sz="1100" dirty="0">
                <a:solidFill>
                  <a:srgbClr val="5C5B5A"/>
                </a:solidFill>
                <a:latin typeface="Arial" panose="020B0604020202020204" pitchFamily="34" charset="0"/>
                <a:cs typeface="Arial" panose="020B0604020202020204" pitchFamily="34" charset="0"/>
              </a:rPr>
              <a:t>Those with high anxiety (47%)</a:t>
            </a:r>
          </a:p>
          <a:p>
            <a:pPr>
              <a:lnSpc>
                <a:spcPct val="100000"/>
              </a:lnSpc>
              <a:spcBef>
                <a:spcPts val="0"/>
              </a:spcBef>
              <a:spcAft>
                <a:spcPts val="400"/>
              </a:spcAft>
              <a:defRPr/>
            </a:pPr>
            <a:endParaRPr kumimoji="0" lang="en-GB" sz="1100" b="0"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endParaRPr lang="en-GB" sz="1100" dirty="0">
              <a:solidFill>
                <a:srgbClr val="5C5B5A"/>
              </a:solidFill>
              <a:latin typeface="Arial" panose="020B0604020202020204" pitchFamily="34" charset="0"/>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endParaRPr kumimoji="0" lang="en-GB" sz="1100" b="0"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endParaRPr kumimoji="0" lang="en-GB" sz="1100" b="0"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endParaRPr>
          </a:p>
        </p:txBody>
      </p:sp>
      <p:sp>
        <p:nvSpPr>
          <p:cNvPr id="10" name="Text Placeholder 30">
            <a:extLst>
              <a:ext uri="{FF2B5EF4-FFF2-40B4-BE49-F238E27FC236}">
                <a16:creationId xmlns:a16="http://schemas.microsoft.com/office/drawing/2014/main" id="{FCB6FF02-64CB-E84B-1CEF-C3A23AD4826D}"/>
              </a:ext>
            </a:extLst>
          </p:cNvPr>
          <p:cNvSpPr txBox="1">
            <a:spLocks/>
          </p:cNvSpPr>
          <p:nvPr/>
        </p:nvSpPr>
        <p:spPr>
          <a:xfrm>
            <a:off x="7643664" y="3095358"/>
            <a:ext cx="4471132" cy="490191"/>
          </a:xfrm>
          <a:prstGeom prst="rect">
            <a:avLst/>
          </a:prstGeom>
          <a:solidFill>
            <a:srgbClr val="5C5B5A">
              <a:alpha val="21000"/>
            </a:srgbClr>
          </a:solidFill>
          <a:ln>
            <a:solidFill>
              <a:srgbClr val="5C5B5A"/>
            </a:solidFill>
          </a:ln>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200" b="1"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 who are significantly more likely to find it difficult to afford rent compared to the GM average (</a:t>
            </a:r>
            <a:r>
              <a:rPr lang="en-GB" sz="1200" b="1" dirty="0">
                <a:solidFill>
                  <a:srgbClr val="5C5B5A"/>
                </a:solidFill>
                <a:latin typeface="Arial" panose="020B0604020202020204" pitchFamily="34" charset="0"/>
                <a:cs typeface="Arial" panose="020B0604020202020204" pitchFamily="34" charset="0"/>
              </a:rPr>
              <a:t>49</a:t>
            </a:r>
            <a:r>
              <a:rPr kumimoji="0" lang="en-GB" sz="1200" b="1"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a:t>
            </a:r>
            <a:endParaRPr kumimoji="0" lang="en-GB" sz="1200" b="1" i="0" u="none" strike="noStrike" kern="1200" cap="none" spc="0" normalizeH="0" baseline="0" noProof="0" dirty="0">
              <a:ln>
                <a:noFill/>
              </a:ln>
              <a:solidFill>
                <a:srgbClr val="5C5B5A"/>
              </a:solidFill>
              <a:effectLst/>
              <a:uLnTx/>
              <a:uFillTx/>
              <a:latin typeface="Arial"/>
              <a:ea typeface="+mn-ea"/>
              <a:cs typeface="+mn-cs"/>
            </a:endParaRPr>
          </a:p>
        </p:txBody>
      </p:sp>
      <p:sp>
        <p:nvSpPr>
          <p:cNvPr id="12" name="Content Placeholder 32">
            <a:extLst>
              <a:ext uri="{FF2B5EF4-FFF2-40B4-BE49-F238E27FC236}">
                <a16:creationId xmlns:a16="http://schemas.microsoft.com/office/drawing/2014/main" id="{81EEFF10-FA94-8599-E73F-BE24B145B3F3}"/>
              </a:ext>
            </a:extLst>
          </p:cNvPr>
          <p:cNvSpPr txBox="1">
            <a:spLocks/>
          </p:cNvSpPr>
          <p:nvPr/>
        </p:nvSpPr>
        <p:spPr>
          <a:xfrm>
            <a:off x="7643664" y="3575183"/>
            <a:ext cx="4471132" cy="1887993"/>
          </a:xfrm>
          <a:prstGeom prst="rect">
            <a:avLst/>
          </a:prstGeom>
          <a:solidFill>
            <a:schemeClr val="bg1"/>
          </a:solidFill>
          <a:ln>
            <a:solidFill>
              <a:srgbClr val="5C5B5A"/>
            </a:solidFill>
          </a:ln>
        </p:spPr>
        <p:txBody>
          <a:bodyPr wrap="square" lIns="90000" tIns="90000" rIns="90000" bIns="9000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200"/>
              </a:spcAft>
              <a:defRPr/>
            </a:pPr>
            <a:r>
              <a:rPr lang="en-GB" sz="1100" dirty="0">
                <a:solidFill>
                  <a:srgbClr val="5C5B5A"/>
                </a:solidFill>
                <a:latin typeface="Arial" panose="020B0604020202020204" pitchFamily="34" charset="0"/>
                <a:cs typeface="Arial" panose="020B0604020202020204" pitchFamily="34" charset="0"/>
              </a:rPr>
              <a:t>Muslim respondents (62%)</a:t>
            </a:r>
          </a:p>
          <a:p>
            <a:pPr>
              <a:lnSpc>
                <a:spcPct val="100000"/>
              </a:lnSpc>
              <a:spcBef>
                <a:spcPts val="0"/>
              </a:spcBef>
              <a:spcAft>
                <a:spcPts val="200"/>
              </a:spcAft>
              <a:defRPr/>
            </a:pPr>
            <a:r>
              <a:rPr kumimoji="0" lang="en-GB" sz="1100" b="0"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Those who</a:t>
            </a:r>
            <a:r>
              <a:rPr lang="en-GB" sz="1100" dirty="0">
                <a:solidFill>
                  <a:srgbClr val="5C5B5A"/>
                </a:solidFill>
                <a:latin typeface="Arial" panose="020B0604020202020204" pitchFamily="34" charset="0"/>
                <a:cs typeface="Arial" panose="020B0604020202020204" pitchFamily="34" charset="0"/>
              </a:rPr>
              <a:t> have had to borrow more money or use more credit in the last month (62%)</a:t>
            </a:r>
            <a:endParaRPr kumimoji="0" lang="en-GB" sz="1100" b="0"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endParaRPr>
          </a:p>
          <a:p>
            <a:pPr>
              <a:lnSpc>
                <a:spcPct val="100000"/>
              </a:lnSpc>
              <a:spcBef>
                <a:spcPts val="0"/>
              </a:spcBef>
              <a:spcAft>
                <a:spcPts val="200"/>
              </a:spcAft>
              <a:defRPr/>
            </a:pPr>
            <a:r>
              <a:rPr lang="en-GB" sz="1100" dirty="0">
                <a:solidFill>
                  <a:srgbClr val="5C5B5A"/>
                </a:solidFill>
                <a:latin typeface="Arial" panose="020B0604020202020204" pitchFamily="34" charset="0"/>
                <a:cs typeface="Arial" panose="020B0604020202020204" pitchFamily="34" charset="0"/>
              </a:rPr>
              <a:t>Those with children aged 19-25 (61%)</a:t>
            </a:r>
          </a:p>
          <a:p>
            <a:pPr>
              <a:lnSpc>
                <a:spcPct val="100000"/>
              </a:lnSpc>
              <a:spcBef>
                <a:spcPts val="0"/>
              </a:spcBef>
              <a:spcAft>
                <a:spcPts val="200"/>
              </a:spcAft>
              <a:defRPr/>
            </a:pPr>
            <a:r>
              <a:rPr lang="en-GB" sz="1100" dirty="0">
                <a:solidFill>
                  <a:srgbClr val="5C5B5A"/>
                </a:solidFill>
                <a:latin typeface="Arial" panose="020B0604020202020204" pitchFamily="34" charset="0"/>
                <a:cs typeface="Arial" panose="020B0604020202020204" pitchFamily="34" charset="0"/>
              </a:rPr>
              <a:t>Those in Rochdale (61%)</a:t>
            </a:r>
          </a:p>
          <a:p>
            <a:pPr>
              <a:lnSpc>
                <a:spcPct val="100000"/>
              </a:lnSpc>
              <a:spcBef>
                <a:spcPts val="0"/>
              </a:spcBef>
              <a:spcAft>
                <a:spcPts val="200"/>
              </a:spcAft>
              <a:defRPr/>
            </a:pPr>
            <a:r>
              <a:rPr lang="en-GB" sz="1100" dirty="0">
                <a:solidFill>
                  <a:srgbClr val="5C5B5A"/>
                </a:solidFill>
                <a:latin typeface="Arial" panose="020B0604020202020204" pitchFamily="34" charset="0"/>
                <a:cs typeface="Arial" panose="020B0604020202020204" pitchFamily="34" charset="0"/>
              </a:rPr>
              <a:t>Those who say their cost of living has increased in the past month (58%)</a:t>
            </a:r>
          </a:p>
          <a:p>
            <a:pPr>
              <a:lnSpc>
                <a:spcPct val="100000"/>
              </a:lnSpc>
              <a:spcBef>
                <a:spcPts val="0"/>
              </a:spcBef>
              <a:spcAft>
                <a:spcPts val="200"/>
              </a:spcAft>
              <a:defRPr/>
            </a:pPr>
            <a:r>
              <a:rPr lang="en-GB" sz="1100" dirty="0">
                <a:solidFill>
                  <a:srgbClr val="5C5B5A"/>
                </a:solidFill>
                <a:latin typeface="Arial" panose="020B0604020202020204" pitchFamily="34" charset="0"/>
                <a:cs typeface="Arial" panose="020B0604020202020204" pitchFamily="34" charset="0"/>
              </a:rPr>
              <a:t>Those in part time employment (59%)</a:t>
            </a:r>
          </a:p>
          <a:p>
            <a:pPr>
              <a:lnSpc>
                <a:spcPct val="100000"/>
              </a:lnSpc>
              <a:spcBef>
                <a:spcPts val="0"/>
              </a:spcBef>
              <a:spcAft>
                <a:spcPts val="200"/>
              </a:spcAft>
              <a:defRPr/>
            </a:pPr>
            <a:endParaRPr lang="en-GB" sz="1100" dirty="0">
              <a:solidFill>
                <a:srgbClr val="5C5B5A"/>
              </a:solidFill>
              <a:latin typeface="Arial" panose="020B0604020202020204" pitchFamily="34" charset="0"/>
              <a:cs typeface="Arial" panose="020B0604020202020204" pitchFamily="34" charset="0"/>
            </a:endParaRPr>
          </a:p>
          <a:p>
            <a:pPr>
              <a:lnSpc>
                <a:spcPct val="100000"/>
              </a:lnSpc>
              <a:spcBef>
                <a:spcPts val="0"/>
              </a:spcBef>
              <a:spcAft>
                <a:spcPts val="200"/>
              </a:spcAft>
              <a:defRPr/>
            </a:pPr>
            <a:endParaRPr lang="en-GB" sz="1100" dirty="0">
              <a:solidFill>
                <a:srgbClr val="5C5B5A"/>
              </a:solidFill>
              <a:latin typeface="Arial" panose="020B0604020202020204" pitchFamily="34" charset="0"/>
              <a:cs typeface="Arial" panose="020B0604020202020204" pitchFamily="34" charset="0"/>
            </a:endParaRPr>
          </a:p>
          <a:p>
            <a:pPr>
              <a:lnSpc>
                <a:spcPct val="100000"/>
              </a:lnSpc>
              <a:spcBef>
                <a:spcPts val="0"/>
              </a:spcBef>
              <a:spcAft>
                <a:spcPts val="400"/>
              </a:spcAft>
              <a:defRPr/>
            </a:pPr>
            <a:endParaRPr lang="en-GB" sz="1100" dirty="0">
              <a:solidFill>
                <a:srgbClr val="5C5B5A"/>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58CCF456-890F-0A8C-596D-4B31370FC374}"/>
              </a:ext>
            </a:extLst>
          </p:cNvPr>
          <p:cNvSpPr txBox="1"/>
          <p:nvPr/>
        </p:nvSpPr>
        <p:spPr>
          <a:xfrm>
            <a:off x="8503357" y="5518259"/>
            <a:ext cx="2751746" cy="261610"/>
          </a:xfrm>
          <a:prstGeom prst="rect">
            <a:avLst/>
          </a:prstGeom>
          <a:noFill/>
        </p:spPr>
        <p:txBody>
          <a:bodyPr wrap="square" rtlCol="0">
            <a:spAutoFit/>
          </a:bodyPr>
          <a:lstStyle/>
          <a:p>
            <a:r>
              <a:rPr lang="en-GB" sz="1100" dirty="0">
                <a:solidFill>
                  <a:srgbClr val="5C5B5A"/>
                </a:solidFill>
                <a:latin typeface="Arial" panose="020B0604020202020204" pitchFamily="34" charset="0"/>
                <a:cs typeface="Arial" panose="020B0604020202020204" pitchFamily="34" charset="0"/>
              </a:rPr>
              <a:t>*subgroup analysis uses S11-13 data</a:t>
            </a:r>
          </a:p>
        </p:txBody>
      </p:sp>
      <p:sp>
        <p:nvSpPr>
          <p:cNvPr id="11" name="Footer Placeholder 4">
            <a:extLst>
              <a:ext uri="{FF2B5EF4-FFF2-40B4-BE49-F238E27FC236}">
                <a16:creationId xmlns:a16="http://schemas.microsoft.com/office/drawing/2014/main" id="{4CE35C92-2B85-4A92-A8E4-951AE7DE3D96}"/>
              </a:ext>
            </a:extLst>
          </p:cNvPr>
          <p:cNvSpPr txBox="1">
            <a:spLocks/>
          </p:cNvSpPr>
          <p:nvPr/>
        </p:nvSpPr>
        <p:spPr>
          <a:xfrm>
            <a:off x="576033" y="6327692"/>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CL9. How easy or difficult is it to afford your...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Base: </a:t>
            </a:r>
            <a:r>
              <a:rPr lang="en-GB" sz="1000" dirty="0">
                <a:solidFill>
                  <a:srgbClr val="FFFFFF">
                    <a:lumMod val="50000"/>
                  </a:srgbClr>
                </a:solidFill>
                <a:latin typeface="Arial"/>
                <a:cs typeface="Arial" panose="020B0604020202020204" pitchFamily="34" charset="0"/>
              </a:rPr>
              <a:t>383</a:t>
            </a: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 (All who do not own their home outright – except those that don’t pay this); 497 (All who rent their home – except those that don’t pay this)  </a:t>
            </a:r>
          </a:p>
        </p:txBody>
      </p:sp>
      <p:sp>
        <p:nvSpPr>
          <p:cNvPr id="25" name="Slide Number Placeholder 4">
            <a:extLst>
              <a:ext uri="{FF2B5EF4-FFF2-40B4-BE49-F238E27FC236}">
                <a16:creationId xmlns:a16="http://schemas.microsoft.com/office/drawing/2014/main" id="{67748F33-BF14-414E-8BB8-BBFD9475F855}"/>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61</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grpSp>
        <p:nvGrpSpPr>
          <p:cNvPr id="7" name="Group 6">
            <a:extLst>
              <a:ext uri="{FF2B5EF4-FFF2-40B4-BE49-F238E27FC236}">
                <a16:creationId xmlns:a16="http://schemas.microsoft.com/office/drawing/2014/main" id="{FF3744D0-698C-9830-D80A-99B23E947B5D}"/>
              </a:ext>
              <a:ext uri="{C183D7F6-B498-43B3-948B-1728B52AA6E4}">
                <adec:decorative xmlns:adec="http://schemas.microsoft.com/office/drawing/2017/decorative" val="1"/>
              </a:ext>
            </a:extLst>
          </p:cNvPr>
          <p:cNvGrpSpPr/>
          <p:nvPr/>
        </p:nvGrpSpPr>
        <p:grpSpPr>
          <a:xfrm>
            <a:off x="8987010" y="5995381"/>
            <a:ext cx="2808115" cy="269304"/>
            <a:chOff x="229117" y="5927615"/>
            <a:chExt cx="2808115" cy="269304"/>
          </a:xfrm>
        </p:grpSpPr>
        <p:grpSp>
          <p:nvGrpSpPr>
            <p:cNvPr id="8" name="Group 7" descr="Green and Red arrows to signify when a statistic is significantly higher or lower than the previous survey.">
              <a:extLst>
                <a:ext uri="{FF2B5EF4-FFF2-40B4-BE49-F238E27FC236}">
                  <a16:creationId xmlns:a16="http://schemas.microsoft.com/office/drawing/2014/main" id="{32BCF7A2-60F4-D090-7A3C-68555EC29E79}"/>
                </a:ext>
              </a:extLst>
            </p:cNvPr>
            <p:cNvGrpSpPr/>
            <p:nvPr/>
          </p:nvGrpSpPr>
          <p:grpSpPr>
            <a:xfrm>
              <a:off x="229117" y="5927615"/>
              <a:ext cx="2808115" cy="269304"/>
              <a:chOff x="520117" y="5772736"/>
              <a:chExt cx="2808115" cy="269304"/>
            </a:xfrm>
          </p:grpSpPr>
          <p:sp>
            <p:nvSpPr>
              <p:cNvPr id="13" name="Arrow: Down 12">
                <a:extLst>
                  <a:ext uri="{FF2B5EF4-FFF2-40B4-BE49-F238E27FC236}">
                    <a16:creationId xmlns:a16="http://schemas.microsoft.com/office/drawing/2014/main" id="{33126DD3-42A8-1CF9-5C71-50CB093F79B2}"/>
                  </a:ext>
                </a:extLst>
              </p:cNvPr>
              <p:cNvSpPr/>
              <p:nvPr/>
            </p:nvSpPr>
            <p:spPr>
              <a:xfrm rot="10800000">
                <a:off x="520117" y="5838560"/>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4" name="TextBox 13">
                <a:extLst>
                  <a:ext uri="{FF2B5EF4-FFF2-40B4-BE49-F238E27FC236}">
                    <a16:creationId xmlns:a16="http://schemas.microsoft.com/office/drawing/2014/main" id="{A3687C7E-7890-8B77-407E-ECD62484502A}"/>
                  </a:ext>
                </a:extLst>
              </p:cNvPr>
              <p:cNvSpPr txBox="1"/>
              <p:nvPr/>
            </p:nvSpPr>
            <p:spPr>
              <a:xfrm>
                <a:off x="884934" y="5772736"/>
                <a:ext cx="2443298" cy="26930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50" b="0" i="0" u="none" strike="noStrike" kern="1200" cap="none" spc="0" normalizeH="0" baseline="0" noProof="0" dirty="0">
                    <a:ln>
                      <a:noFill/>
                    </a:ln>
                    <a:solidFill>
                      <a:srgbClr val="5C5B5A"/>
                    </a:solidFill>
                    <a:effectLst/>
                    <a:uLnTx/>
                    <a:uFillTx/>
                    <a:latin typeface="Arial"/>
                    <a:ea typeface="+mn-ea"/>
                    <a:cs typeface="+mn-cs"/>
                  </a:rPr>
                  <a:t>Significantly higher/</a:t>
                </a:r>
                <a:r>
                  <a:rPr lang="en-GB" sz="1150" dirty="0">
                    <a:solidFill>
                      <a:srgbClr val="5C5B5A"/>
                    </a:solidFill>
                    <a:latin typeface="Arial"/>
                  </a:rPr>
                  <a:t>lower than S12</a:t>
                </a:r>
                <a:endParaRPr kumimoji="0" lang="en-GB" sz="1150" b="0" i="0" u="none" strike="noStrike" kern="1200" cap="none" spc="0" normalizeH="0" baseline="0" noProof="0" dirty="0">
                  <a:ln>
                    <a:noFill/>
                  </a:ln>
                  <a:solidFill>
                    <a:srgbClr val="5C5B5A"/>
                  </a:solidFill>
                  <a:effectLst/>
                  <a:uLnTx/>
                  <a:uFillTx/>
                  <a:latin typeface="Arial"/>
                  <a:ea typeface="+mn-ea"/>
                  <a:cs typeface="+mn-cs"/>
                </a:endParaRPr>
              </a:p>
            </p:txBody>
          </p:sp>
        </p:grpSp>
        <p:sp>
          <p:nvSpPr>
            <p:cNvPr id="9" name="Arrow: Down 8">
              <a:extLst>
                <a:ext uri="{FF2B5EF4-FFF2-40B4-BE49-F238E27FC236}">
                  <a16:creationId xmlns:a16="http://schemas.microsoft.com/office/drawing/2014/main" id="{7ABA22F5-329D-0307-6656-3B0F80228E57}"/>
                </a:ext>
              </a:extLst>
            </p:cNvPr>
            <p:cNvSpPr/>
            <p:nvPr/>
          </p:nvSpPr>
          <p:spPr>
            <a:xfrm>
              <a:off x="443886" y="6007517"/>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sp>
        <p:nvSpPr>
          <p:cNvPr id="15" name="Arrow: Down 14">
            <a:extLst>
              <a:ext uri="{FF2B5EF4-FFF2-40B4-BE49-F238E27FC236}">
                <a16:creationId xmlns:a16="http://schemas.microsoft.com/office/drawing/2014/main" id="{89D99E8D-6458-9575-48A3-DA1D16717D0D}"/>
              </a:ext>
            </a:extLst>
          </p:cNvPr>
          <p:cNvSpPr/>
          <p:nvPr/>
        </p:nvSpPr>
        <p:spPr>
          <a:xfrm>
            <a:off x="2189514" y="1665406"/>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8" name="Arrow: Down 17">
            <a:extLst>
              <a:ext uri="{FF2B5EF4-FFF2-40B4-BE49-F238E27FC236}">
                <a16:creationId xmlns:a16="http://schemas.microsoft.com/office/drawing/2014/main" id="{FCD22D96-BD02-62BF-4223-B858F0DAB7CE}"/>
              </a:ext>
            </a:extLst>
          </p:cNvPr>
          <p:cNvSpPr/>
          <p:nvPr/>
        </p:nvSpPr>
        <p:spPr>
          <a:xfrm>
            <a:off x="5850593" y="2372219"/>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9" name="Arrow: Down 18">
            <a:extLst>
              <a:ext uri="{FF2B5EF4-FFF2-40B4-BE49-F238E27FC236}">
                <a16:creationId xmlns:a16="http://schemas.microsoft.com/office/drawing/2014/main" id="{F0EFABF8-94EC-08BC-40C0-13B02DAE7989}"/>
              </a:ext>
            </a:extLst>
          </p:cNvPr>
          <p:cNvSpPr/>
          <p:nvPr/>
        </p:nvSpPr>
        <p:spPr>
          <a:xfrm rot="10800000">
            <a:off x="5849542" y="4541130"/>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0" name="Arrow: Down 19">
            <a:extLst>
              <a:ext uri="{FF2B5EF4-FFF2-40B4-BE49-F238E27FC236}">
                <a16:creationId xmlns:a16="http://schemas.microsoft.com/office/drawing/2014/main" id="{7F08415F-AB42-F2FF-53AF-75B06739B475}"/>
              </a:ext>
            </a:extLst>
          </p:cNvPr>
          <p:cNvSpPr/>
          <p:nvPr/>
        </p:nvSpPr>
        <p:spPr>
          <a:xfrm rot="10800000">
            <a:off x="4023369" y="4471917"/>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180650091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276CDE-5912-4FA2-866A-6E5EC2BEE47A}"/>
              </a:ext>
            </a:extLst>
          </p:cNvPr>
          <p:cNvSpPr>
            <a:spLocks noGrp="1"/>
          </p:cNvSpPr>
          <p:nvPr>
            <p:ph type="title"/>
          </p:nvPr>
        </p:nvSpPr>
        <p:spPr>
          <a:xfrm>
            <a:off x="405014" y="261903"/>
            <a:ext cx="11501235" cy="739200"/>
          </a:xfrm>
        </p:spPr>
        <p:txBody>
          <a:bodyPr vert="horz" anchor="t">
            <a:noAutofit/>
          </a:bodyPr>
          <a:lstStyle/>
          <a:p>
            <a:r>
              <a:rPr lang="en-GB" sz="1800" b="1" dirty="0">
                <a:solidFill>
                  <a:srgbClr val="5C5B5A"/>
                </a:solidFill>
                <a:latin typeface="Arial"/>
                <a:ea typeface="+mn-ea"/>
                <a:cs typeface="+mn-cs"/>
              </a:rPr>
              <a:t>Using merged data across the past three surveys, almost half of renters have said they find it </a:t>
            </a:r>
            <a:r>
              <a:rPr lang="en-GB" sz="1800" b="1" dirty="0">
                <a:solidFill>
                  <a:srgbClr val="009690"/>
                </a:solidFill>
                <a:latin typeface="Arial"/>
                <a:ea typeface="+mn-ea"/>
                <a:cs typeface="+mn-cs"/>
              </a:rPr>
              <a:t>difficult to afford rental costs</a:t>
            </a:r>
            <a:r>
              <a:rPr lang="en-GB" sz="1800" b="1" dirty="0">
                <a:solidFill>
                  <a:srgbClr val="5C5B5A"/>
                </a:solidFill>
                <a:latin typeface="Arial"/>
                <a:ea typeface="+mn-ea"/>
                <a:cs typeface="+mn-cs"/>
              </a:rPr>
              <a:t>. Those renting from Local Authorities or Councils continue to report more difficulties than renters overall.</a:t>
            </a:r>
          </a:p>
        </p:txBody>
      </p:sp>
      <p:graphicFrame>
        <p:nvGraphicFramePr>
          <p:cNvPr id="32" name="think-cell data - do not delete" hidden="1">
            <a:extLst>
              <a:ext uri="{FF2B5EF4-FFF2-40B4-BE49-F238E27FC236}">
                <a16:creationId xmlns:a16="http://schemas.microsoft.com/office/drawing/2014/main" id="{7888DF35-3AD2-94ED-6BEB-BE0B2FDF7230}"/>
              </a:ext>
              <a:ext uri="{C183D7F6-B498-43B3-948B-1728B52AA6E4}">
                <adec:decorative xmlns:adec="http://schemas.microsoft.com/office/drawing/2017/decorative" val="1"/>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95" imgH="394" progId="TCLayout.ActiveDocument.1">
                  <p:embed/>
                </p:oleObj>
              </mc:Choice>
              <mc:Fallback>
                <p:oleObj name="think-cell Slide" r:id="rId5" imgW="395" imgH="394" progId="TCLayout.ActiveDocument.1">
                  <p:embed/>
                  <p:pic>
                    <p:nvPicPr>
                      <p:cNvPr id="32" name="think-cell data - do not delete" hidden="1">
                        <a:extLst>
                          <a:ext uri="{FF2B5EF4-FFF2-40B4-BE49-F238E27FC236}">
                            <a16:creationId xmlns:a16="http://schemas.microsoft.com/office/drawing/2014/main" id="{7888DF35-3AD2-94ED-6BEB-BE0B2FDF7230}"/>
                          </a:ext>
                          <a:ext uri="{C183D7F6-B498-43B3-948B-1728B52AA6E4}">
                            <adec:decorative xmlns:adec="http://schemas.microsoft.com/office/drawing/2017/decorative" val="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2" name="Text Placeholder 4">
            <a:extLst>
              <a:ext uri="{FF2B5EF4-FFF2-40B4-BE49-F238E27FC236}">
                <a16:creationId xmlns:a16="http://schemas.microsoft.com/office/drawing/2014/main" id="{222BEAFA-68FF-41DA-A48D-364CA6B82846}"/>
              </a:ext>
            </a:extLst>
          </p:cNvPr>
          <p:cNvSpPr txBox="1">
            <a:spLocks/>
          </p:cNvSpPr>
          <p:nvPr/>
        </p:nvSpPr>
        <p:spPr>
          <a:xfrm>
            <a:off x="3591297" y="1220177"/>
            <a:ext cx="5253249" cy="215444"/>
          </a:xfrm>
          <a:prstGeom prst="rect">
            <a:avLst/>
          </a:prstGeom>
          <a:noFill/>
        </p:spPr>
        <p:txBody>
          <a:bodyPr wrap="square" lIns="0" tIns="0" rIns="0" bIns="0" rtlCol="0" anchor="t">
            <a:sp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rgbClr val="5C5B5A"/>
                </a:solidFill>
                <a:effectLst/>
                <a:uLnTx/>
                <a:uFillTx/>
                <a:latin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kumimoji="0" lang="en-GB" sz="1400" b="1" i="0" u="none" strike="noStrike" kern="1200" cap="none" spc="0" normalizeH="0" baseline="0" noProof="0" dirty="0">
                <a:ln>
                  <a:noFill/>
                </a:ln>
                <a:solidFill>
                  <a:srgbClr val="5C5B5A"/>
                </a:solidFill>
                <a:effectLst/>
                <a:uLnTx/>
                <a:uFillTx/>
                <a:latin typeface="Arial"/>
                <a:ea typeface="+mn-ea"/>
                <a:cs typeface="+mn-cs"/>
              </a:rPr>
              <a:t>Ease of affording </a:t>
            </a:r>
            <a:r>
              <a:rPr lang="en-GB" dirty="0"/>
              <a:t>rental</a:t>
            </a:r>
            <a:r>
              <a:rPr kumimoji="0" lang="en-GB" sz="1400" b="1" i="0" u="none" strike="noStrike" kern="1200" cap="none" spc="0" normalizeH="0" baseline="0" noProof="0" dirty="0">
                <a:ln>
                  <a:noFill/>
                </a:ln>
                <a:solidFill>
                  <a:srgbClr val="5C5B5A"/>
                </a:solidFill>
                <a:effectLst/>
                <a:uLnTx/>
                <a:uFillTx/>
                <a:latin typeface="Arial"/>
                <a:ea typeface="+mn-ea"/>
                <a:cs typeface="+mn-cs"/>
              </a:rPr>
              <a:t> payments (February – July)</a:t>
            </a:r>
            <a:r>
              <a:rPr lang="en-GB" dirty="0"/>
              <a:t> </a:t>
            </a:r>
            <a:endParaRPr kumimoji="0" lang="en-GB" sz="1400" b="1" i="0" u="none" strike="noStrike" kern="1200" cap="none" spc="0" normalizeH="0" baseline="0" noProof="0" dirty="0">
              <a:ln>
                <a:noFill/>
              </a:ln>
              <a:solidFill>
                <a:srgbClr val="5C5B5A"/>
              </a:solidFill>
              <a:effectLst/>
              <a:uLnTx/>
              <a:uFillTx/>
              <a:latin typeface="Arial"/>
              <a:ea typeface="+mn-ea"/>
              <a:cs typeface="+mn-cs"/>
            </a:endParaRPr>
          </a:p>
        </p:txBody>
      </p:sp>
      <p:graphicFrame>
        <p:nvGraphicFramePr>
          <p:cNvPr id="5" name="Chart 4" descr="Stacked bar chart showing proportion of respondents who think it is difficult to afford their rent. 51% of those renting from local authority or council in Greater Manchester say it is difficult to afford their rent. 46% of those renting from a housing association or a trust in Greater Manchester say it is difficult to afford their rent. 49% of those renting privately in Greater Manchester say it is difficult to afford their rent.">
            <a:extLst>
              <a:ext uri="{FF2B5EF4-FFF2-40B4-BE49-F238E27FC236}">
                <a16:creationId xmlns:a16="http://schemas.microsoft.com/office/drawing/2014/main" id="{197B64DF-36E8-3CBA-C12D-3D068825B377}"/>
              </a:ext>
            </a:extLst>
          </p:cNvPr>
          <p:cNvGraphicFramePr/>
          <p:nvPr>
            <p:extLst>
              <p:ext uri="{D42A27DB-BD31-4B8C-83A1-F6EECF244321}">
                <p14:modId xmlns:p14="http://schemas.microsoft.com/office/powerpoint/2010/main" val="2250726338"/>
              </p:ext>
            </p:extLst>
          </p:nvPr>
        </p:nvGraphicFramePr>
        <p:xfrm>
          <a:off x="619494" y="1601517"/>
          <a:ext cx="10953012" cy="4765506"/>
        </p:xfrm>
        <a:graphic>
          <a:graphicData uri="http://schemas.openxmlformats.org/drawingml/2006/chart">
            <c:chart xmlns:c="http://schemas.openxmlformats.org/drawingml/2006/chart" xmlns:r="http://schemas.openxmlformats.org/officeDocument/2006/relationships" r:id="rId7"/>
          </a:graphicData>
        </a:graphic>
      </p:graphicFrame>
      <p:sp>
        <p:nvSpPr>
          <p:cNvPr id="16" name="Right Brace 15">
            <a:extLst>
              <a:ext uri="{FF2B5EF4-FFF2-40B4-BE49-F238E27FC236}">
                <a16:creationId xmlns:a16="http://schemas.microsoft.com/office/drawing/2014/main" id="{11B06202-D215-1A57-7076-0A5DDB5C4C4E}"/>
              </a:ext>
              <a:ext uri="{C183D7F6-B498-43B3-948B-1728B52AA6E4}">
                <adec:decorative xmlns:adec="http://schemas.microsoft.com/office/drawing/2017/decorative" val="1"/>
              </a:ext>
            </a:extLst>
          </p:cNvPr>
          <p:cNvSpPr/>
          <p:nvPr/>
        </p:nvSpPr>
        <p:spPr>
          <a:xfrm>
            <a:off x="2801160" y="3332059"/>
            <a:ext cx="208436" cy="1681692"/>
          </a:xfrm>
          <a:prstGeom prst="rightBrace">
            <a:avLst>
              <a:gd name="adj1" fmla="val 54487"/>
              <a:gd name="adj2" fmla="val 49265"/>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5" name="TextBox 54">
            <a:extLst>
              <a:ext uri="{FF2B5EF4-FFF2-40B4-BE49-F238E27FC236}">
                <a16:creationId xmlns:a16="http://schemas.microsoft.com/office/drawing/2014/main" id="{B138CA27-29A8-D067-FEA0-612E2A499AB3}"/>
              </a:ext>
              <a:ext uri="{C183D7F6-B498-43B3-948B-1728B52AA6E4}">
                <adec:decorative xmlns:adec="http://schemas.microsoft.com/office/drawing/2017/decorative" val="1"/>
              </a:ext>
            </a:extLst>
          </p:cNvPr>
          <p:cNvSpPr txBox="1"/>
          <p:nvPr/>
        </p:nvSpPr>
        <p:spPr>
          <a:xfrm>
            <a:off x="2930257" y="4052708"/>
            <a:ext cx="661040"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5C5B5A"/>
                </a:solidFill>
                <a:effectLst/>
                <a:uLnTx/>
                <a:uFillTx/>
                <a:latin typeface="Arial"/>
                <a:ea typeface="+mn-ea"/>
                <a:cs typeface="+mn-cs"/>
              </a:rPr>
              <a:t>49%</a:t>
            </a:r>
          </a:p>
        </p:txBody>
      </p:sp>
      <p:sp>
        <p:nvSpPr>
          <p:cNvPr id="56" name="Right Brace 55">
            <a:extLst>
              <a:ext uri="{FF2B5EF4-FFF2-40B4-BE49-F238E27FC236}">
                <a16:creationId xmlns:a16="http://schemas.microsoft.com/office/drawing/2014/main" id="{2669AB05-6D33-A6D9-604B-6C151AC8F770}"/>
              </a:ext>
              <a:ext uri="{C183D7F6-B498-43B3-948B-1728B52AA6E4}">
                <adec:decorative xmlns:adec="http://schemas.microsoft.com/office/drawing/2017/decorative" val="1"/>
              </a:ext>
            </a:extLst>
          </p:cNvPr>
          <p:cNvSpPr/>
          <p:nvPr/>
        </p:nvSpPr>
        <p:spPr>
          <a:xfrm>
            <a:off x="5472682" y="3290034"/>
            <a:ext cx="208436" cy="1769983"/>
          </a:xfrm>
          <a:prstGeom prst="rightBrace">
            <a:avLst>
              <a:gd name="adj1" fmla="val 54487"/>
              <a:gd name="adj2" fmla="val 49265"/>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7" name="TextBox 56">
            <a:extLst>
              <a:ext uri="{FF2B5EF4-FFF2-40B4-BE49-F238E27FC236}">
                <a16:creationId xmlns:a16="http://schemas.microsoft.com/office/drawing/2014/main" id="{777AAD71-F3C5-9A02-D7E2-6C39F5D8D627}"/>
              </a:ext>
              <a:ext uri="{C183D7F6-B498-43B3-948B-1728B52AA6E4}">
                <adec:decorative xmlns:adec="http://schemas.microsoft.com/office/drawing/2017/decorative" val="1"/>
              </a:ext>
            </a:extLst>
          </p:cNvPr>
          <p:cNvSpPr txBox="1"/>
          <p:nvPr/>
        </p:nvSpPr>
        <p:spPr>
          <a:xfrm>
            <a:off x="5605132" y="4129386"/>
            <a:ext cx="661040"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5C5B5A"/>
                </a:solidFill>
                <a:effectLst/>
                <a:uLnTx/>
                <a:uFillTx/>
                <a:latin typeface="Arial"/>
                <a:ea typeface="+mn-ea"/>
                <a:cs typeface="+mn-cs"/>
              </a:rPr>
              <a:t>51%</a:t>
            </a:r>
          </a:p>
        </p:txBody>
      </p:sp>
      <p:sp>
        <p:nvSpPr>
          <p:cNvPr id="58" name="Right Brace 57">
            <a:extLst>
              <a:ext uri="{FF2B5EF4-FFF2-40B4-BE49-F238E27FC236}">
                <a16:creationId xmlns:a16="http://schemas.microsoft.com/office/drawing/2014/main" id="{EF621E97-F814-062C-6114-F86FF6C525AB}"/>
              </a:ext>
              <a:ext uri="{C183D7F6-B498-43B3-948B-1728B52AA6E4}">
                <adec:decorative xmlns:adec="http://schemas.microsoft.com/office/drawing/2017/decorative" val="1"/>
              </a:ext>
            </a:extLst>
          </p:cNvPr>
          <p:cNvSpPr/>
          <p:nvPr/>
        </p:nvSpPr>
        <p:spPr>
          <a:xfrm>
            <a:off x="8183262" y="3418483"/>
            <a:ext cx="171762" cy="1534517"/>
          </a:xfrm>
          <a:prstGeom prst="rightBrace">
            <a:avLst>
              <a:gd name="adj1" fmla="val 54487"/>
              <a:gd name="adj2" fmla="val 49265"/>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9" name="TextBox 58">
            <a:extLst>
              <a:ext uri="{FF2B5EF4-FFF2-40B4-BE49-F238E27FC236}">
                <a16:creationId xmlns:a16="http://schemas.microsoft.com/office/drawing/2014/main" id="{CD2C9197-B199-C358-2867-F8E2D51E049D}"/>
              </a:ext>
              <a:ext uri="{C183D7F6-B498-43B3-948B-1728B52AA6E4}">
                <adec:decorative xmlns:adec="http://schemas.microsoft.com/office/drawing/2017/decorative" val="1"/>
              </a:ext>
            </a:extLst>
          </p:cNvPr>
          <p:cNvSpPr txBox="1"/>
          <p:nvPr/>
        </p:nvSpPr>
        <p:spPr>
          <a:xfrm>
            <a:off x="8297426" y="4069352"/>
            <a:ext cx="661040"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5C5B5A"/>
                </a:solidFill>
                <a:effectLst/>
                <a:uLnTx/>
                <a:uFillTx/>
                <a:latin typeface="Arial"/>
                <a:ea typeface="+mn-ea"/>
                <a:cs typeface="+mn-cs"/>
              </a:rPr>
              <a:t>46%</a:t>
            </a:r>
          </a:p>
        </p:txBody>
      </p:sp>
      <p:sp>
        <p:nvSpPr>
          <p:cNvPr id="60" name="Right Brace 59">
            <a:extLst>
              <a:ext uri="{FF2B5EF4-FFF2-40B4-BE49-F238E27FC236}">
                <a16:creationId xmlns:a16="http://schemas.microsoft.com/office/drawing/2014/main" id="{ACE2ECE0-3769-65D7-07E4-7CD71DD368A1}"/>
              </a:ext>
              <a:ext uri="{C183D7F6-B498-43B3-948B-1728B52AA6E4}">
                <adec:decorative xmlns:adec="http://schemas.microsoft.com/office/drawing/2017/decorative" val="1"/>
              </a:ext>
            </a:extLst>
          </p:cNvPr>
          <p:cNvSpPr/>
          <p:nvPr/>
        </p:nvSpPr>
        <p:spPr>
          <a:xfrm>
            <a:off x="10851377" y="3332059"/>
            <a:ext cx="171762" cy="1727957"/>
          </a:xfrm>
          <a:prstGeom prst="rightBrace">
            <a:avLst>
              <a:gd name="adj1" fmla="val 54487"/>
              <a:gd name="adj2" fmla="val 49265"/>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1" name="TextBox 60">
            <a:extLst>
              <a:ext uri="{FF2B5EF4-FFF2-40B4-BE49-F238E27FC236}">
                <a16:creationId xmlns:a16="http://schemas.microsoft.com/office/drawing/2014/main" id="{C3669393-D7CC-1B8A-1491-475186FE6DA3}"/>
              </a:ext>
              <a:ext uri="{C183D7F6-B498-43B3-948B-1728B52AA6E4}">
                <adec:decorative xmlns:adec="http://schemas.microsoft.com/office/drawing/2017/decorative" val="1"/>
              </a:ext>
            </a:extLst>
          </p:cNvPr>
          <p:cNvSpPr txBox="1"/>
          <p:nvPr/>
        </p:nvSpPr>
        <p:spPr>
          <a:xfrm>
            <a:off x="11025630" y="4086844"/>
            <a:ext cx="661040"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5C5B5A"/>
                </a:solidFill>
                <a:effectLst/>
                <a:uLnTx/>
                <a:uFillTx/>
                <a:latin typeface="Arial"/>
                <a:ea typeface="+mn-ea"/>
                <a:cs typeface="+mn-cs"/>
              </a:rPr>
              <a:t>4</a:t>
            </a:r>
            <a:r>
              <a:rPr lang="en-GB" sz="1400" b="1" dirty="0">
                <a:solidFill>
                  <a:srgbClr val="5C5B5A"/>
                </a:solidFill>
                <a:latin typeface="Arial"/>
              </a:rPr>
              <a:t>9</a:t>
            </a:r>
            <a:r>
              <a:rPr kumimoji="0" lang="en-GB" sz="1400" b="1" i="0" u="none" strike="noStrike" kern="1200" cap="none" spc="0" normalizeH="0" baseline="0" noProof="0" dirty="0">
                <a:ln>
                  <a:noFill/>
                </a:ln>
                <a:solidFill>
                  <a:srgbClr val="5C5B5A"/>
                </a:solidFill>
                <a:effectLst/>
                <a:uLnTx/>
                <a:uFillTx/>
                <a:latin typeface="Arial"/>
                <a:ea typeface="+mn-ea"/>
                <a:cs typeface="+mn-cs"/>
              </a:rPr>
              <a:t>%</a:t>
            </a:r>
          </a:p>
        </p:txBody>
      </p:sp>
      <p:sp>
        <p:nvSpPr>
          <p:cNvPr id="11" name="Footer Placeholder 4">
            <a:extLst>
              <a:ext uri="{FF2B5EF4-FFF2-40B4-BE49-F238E27FC236}">
                <a16:creationId xmlns:a16="http://schemas.microsoft.com/office/drawing/2014/main" id="{4CE35C92-2B85-4A92-A8E4-951AE7DE3D96}"/>
              </a:ext>
            </a:extLst>
          </p:cNvPr>
          <p:cNvSpPr txBox="1">
            <a:spLocks/>
          </p:cNvSpPr>
          <p:nvPr/>
        </p:nvSpPr>
        <p:spPr>
          <a:xfrm>
            <a:off x="576033" y="6327692"/>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CL9. How easy or difficult is it to afford your...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Base: Surveys 11+12+13= 1354 (Respondents who rent)</a:t>
            </a:r>
          </a:p>
        </p:txBody>
      </p:sp>
      <p:sp>
        <p:nvSpPr>
          <p:cNvPr id="25" name="Slide Number Placeholder 4">
            <a:extLst>
              <a:ext uri="{FF2B5EF4-FFF2-40B4-BE49-F238E27FC236}">
                <a16:creationId xmlns:a16="http://schemas.microsoft.com/office/drawing/2014/main" id="{67748F33-BF14-414E-8BB8-BBFD9475F855}"/>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62</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387464648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276CDE-5912-4FA2-866A-6E5EC2BEE47A}"/>
              </a:ext>
            </a:extLst>
          </p:cNvPr>
          <p:cNvSpPr>
            <a:spLocks noGrp="1"/>
          </p:cNvSpPr>
          <p:nvPr>
            <p:ph type="title"/>
          </p:nvPr>
        </p:nvSpPr>
        <p:spPr>
          <a:xfrm>
            <a:off x="405015" y="261903"/>
            <a:ext cx="11373128" cy="739200"/>
          </a:xfrm>
        </p:spPr>
        <p:txBody>
          <a:bodyPr vert="horz" anchor="t">
            <a:noAutofit/>
          </a:bodyPr>
          <a:lstStyle/>
          <a:p>
            <a:r>
              <a:rPr lang="en-GB" sz="1800" b="1" dirty="0">
                <a:solidFill>
                  <a:srgbClr val="5C5B5A"/>
                </a:solidFill>
                <a:latin typeface="Arial"/>
                <a:ea typeface="+mn-ea"/>
                <a:cs typeface="+mn-cs"/>
              </a:rPr>
              <a:t>The significant rise in difficulty in affording rent is being driven in increases in difficulties paying rent across all rental types – particularly housing associations and trusts. There has been a significant increase in private renters finding it very difficult to afford their rent. </a:t>
            </a:r>
          </a:p>
        </p:txBody>
      </p:sp>
      <p:graphicFrame>
        <p:nvGraphicFramePr>
          <p:cNvPr id="32" name="think-cell data - do not delete">
            <a:extLst>
              <a:ext uri="{FF2B5EF4-FFF2-40B4-BE49-F238E27FC236}">
                <a16:creationId xmlns:a16="http://schemas.microsoft.com/office/drawing/2014/main" id="{7888DF35-3AD2-94ED-6BEB-BE0B2FDF7230}"/>
              </a:ext>
              <a:ext uri="{C183D7F6-B498-43B3-948B-1728B52AA6E4}">
                <adec:decorative xmlns:adec="http://schemas.microsoft.com/office/drawing/2017/decorative" val="1"/>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95" imgH="394" progId="TCLayout.ActiveDocument.1">
                  <p:embed/>
                </p:oleObj>
              </mc:Choice>
              <mc:Fallback>
                <p:oleObj name="think-cell Slide" r:id="rId5" imgW="395" imgH="394" progId="TCLayout.ActiveDocument.1">
                  <p:embed/>
                  <p:pic>
                    <p:nvPicPr>
                      <p:cNvPr id="32" name="think-cell data - do not delete">
                        <a:extLst>
                          <a:ext uri="{FF2B5EF4-FFF2-40B4-BE49-F238E27FC236}">
                            <a16:creationId xmlns:a16="http://schemas.microsoft.com/office/drawing/2014/main" id="{7888DF35-3AD2-94ED-6BEB-BE0B2FDF7230}"/>
                          </a:ext>
                          <a:ext uri="{C183D7F6-B498-43B3-948B-1728B52AA6E4}">
                            <adec:decorative xmlns:adec="http://schemas.microsoft.com/office/drawing/2017/decorative" val="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2" name="Text Placeholder 4">
            <a:extLst>
              <a:ext uri="{FF2B5EF4-FFF2-40B4-BE49-F238E27FC236}">
                <a16:creationId xmlns:a16="http://schemas.microsoft.com/office/drawing/2014/main" id="{222BEAFA-68FF-41DA-A48D-364CA6B82846}"/>
              </a:ext>
            </a:extLst>
          </p:cNvPr>
          <p:cNvSpPr txBox="1">
            <a:spLocks/>
          </p:cNvSpPr>
          <p:nvPr/>
        </p:nvSpPr>
        <p:spPr>
          <a:xfrm>
            <a:off x="4070213" y="1279978"/>
            <a:ext cx="4051574" cy="215444"/>
          </a:xfrm>
          <a:prstGeom prst="rect">
            <a:avLst/>
          </a:prstGeom>
          <a:noFill/>
        </p:spPr>
        <p:txBody>
          <a:bodyPr wrap="square" lIns="0" tIns="0" rIns="0" bIns="0" rtlCol="0" anchor="t">
            <a:sp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rgbClr val="5C5B5A"/>
                </a:solidFill>
                <a:effectLst/>
                <a:uLnTx/>
                <a:uFillTx/>
                <a:latin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kumimoji="0" lang="en-GB" sz="1400" b="1" i="0" u="none" strike="noStrike" kern="1200" cap="none" spc="0" normalizeH="0" baseline="0" noProof="0">
                <a:ln>
                  <a:noFill/>
                </a:ln>
                <a:solidFill>
                  <a:srgbClr val="5C5B5A"/>
                </a:solidFill>
                <a:effectLst/>
                <a:uLnTx/>
                <a:uFillTx/>
                <a:latin typeface="Arial"/>
                <a:ea typeface="+mn-ea"/>
                <a:cs typeface="+mn-cs"/>
              </a:rPr>
              <a:t>Ease of affording </a:t>
            </a:r>
            <a:r>
              <a:rPr lang="en-GB"/>
              <a:t>rental</a:t>
            </a:r>
            <a:r>
              <a:rPr kumimoji="0" lang="en-GB" sz="1400" b="1" i="0" u="none" strike="noStrike" kern="1200" cap="none" spc="0" normalizeH="0" baseline="0" noProof="0">
                <a:ln>
                  <a:noFill/>
                </a:ln>
                <a:solidFill>
                  <a:srgbClr val="5C5B5A"/>
                </a:solidFill>
                <a:effectLst/>
                <a:uLnTx/>
                <a:uFillTx/>
                <a:latin typeface="Arial"/>
                <a:ea typeface="+mn-ea"/>
                <a:cs typeface="+mn-cs"/>
              </a:rPr>
              <a:t> payments</a:t>
            </a:r>
            <a:r>
              <a:rPr lang="en-GB"/>
              <a:t> </a:t>
            </a:r>
            <a:endParaRPr kumimoji="0" lang="en-GB" sz="1400" b="1" i="0" u="none" strike="noStrike" kern="1200" cap="none" spc="0" normalizeH="0" baseline="0" noProof="0">
              <a:ln>
                <a:noFill/>
              </a:ln>
              <a:solidFill>
                <a:srgbClr val="5C5B5A"/>
              </a:solidFill>
              <a:effectLst/>
              <a:uLnTx/>
              <a:uFillTx/>
              <a:latin typeface="Arial"/>
              <a:ea typeface="+mn-ea"/>
              <a:cs typeface="+mn-cs"/>
            </a:endParaRPr>
          </a:p>
        </p:txBody>
      </p:sp>
      <p:graphicFrame>
        <p:nvGraphicFramePr>
          <p:cNvPr id="5" name="Chart 4" descr="Stacked bar chart showing proportion of respondents who think it is difficult to afford their rent. 53% of renters, find it difficult to afford their rent. 53% of those renting from local authority or council in Greater Manchester say it is difficult to afford their rent. 50% of those renting from a housing association or a trust in Greater Manchester say it is difficult to afford their rent. 54% of those renting privately in Greater Manchester say it is difficult to afford their rent.">
            <a:extLst>
              <a:ext uri="{FF2B5EF4-FFF2-40B4-BE49-F238E27FC236}">
                <a16:creationId xmlns:a16="http://schemas.microsoft.com/office/drawing/2014/main" id="{197B64DF-36E8-3CBA-C12D-3D068825B377}"/>
              </a:ext>
            </a:extLst>
          </p:cNvPr>
          <p:cNvGraphicFramePr/>
          <p:nvPr>
            <p:extLst>
              <p:ext uri="{D42A27DB-BD31-4B8C-83A1-F6EECF244321}">
                <p14:modId xmlns:p14="http://schemas.microsoft.com/office/powerpoint/2010/main" val="2402263504"/>
              </p:ext>
            </p:extLst>
          </p:nvPr>
        </p:nvGraphicFramePr>
        <p:xfrm>
          <a:off x="619494" y="1601517"/>
          <a:ext cx="10953012" cy="4765506"/>
        </p:xfrm>
        <a:graphic>
          <a:graphicData uri="http://schemas.openxmlformats.org/drawingml/2006/chart">
            <c:chart xmlns:c="http://schemas.openxmlformats.org/drawingml/2006/chart" xmlns:r="http://schemas.openxmlformats.org/officeDocument/2006/relationships" r:id="rId7"/>
          </a:graphicData>
        </a:graphic>
      </p:graphicFrame>
      <p:sp>
        <p:nvSpPr>
          <p:cNvPr id="2" name="TextBox 1">
            <a:extLst>
              <a:ext uri="{FF2B5EF4-FFF2-40B4-BE49-F238E27FC236}">
                <a16:creationId xmlns:a16="http://schemas.microsoft.com/office/drawing/2014/main" id="{3F7E9599-8E32-2BC5-BB7C-FBF0370ED4B6}"/>
              </a:ext>
              <a:ext uri="{C183D7F6-B498-43B3-948B-1728B52AA6E4}">
                <adec:decorative xmlns:adec="http://schemas.microsoft.com/office/drawing/2017/decorative" val="1"/>
              </a:ext>
            </a:extLst>
          </p:cNvPr>
          <p:cNvSpPr txBox="1"/>
          <p:nvPr/>
        </p:nvSpPr>
        <p:spPr>
          <a:xfrm>
            <a:off x="1742381" y="1844156"/>
            <a:ext cx="562975" cy="276999"/>
          </a:xfrm>
          <a:prstGeom prst="rect">
            <a:avLst/>
          </a:prstGeom>
          <a:noFill/>
        </p:spPr>
        <p:txBody>
          <a:bodyPr wrap="none" rtlCol="0">
            <a:spAutoFit/>
          </a:bodyPr>
          <a:lstStyle/>
          <a:p>
            <a:r>
              <a:rPr lang="en-GB" sz="1200" dirty="0">
                <a:solidFill>
                  <a:schemeClr val="bg1"/>
                </a:solidFill>
              </a:rPr>
              <a:t>(-1pp)</a:t>
            </a:r>
          </a:p>
        </p:txBody>
      </p:sp>
      <p:sp>
        <p:nvSpPr>
          <p:cNvPr id="3" name="TextBox 2">
            <a:extLst>
              <a:ext uri="{FF2B5EF4-FFF2-40B4-BE49-F238E27FC236}">
                <a16:creationId xmlns:a16="http://schemas.microsoft.com/office/drawing/2014/main" id="{79A8790E-C0A8-5E6E-B011-A4863DBF56C2}"/>
              </a:ext>
              <a:ext uri="{C183D7F6-B498-43B3-948B-1728B52AA6E4}">
                <adec:decorative xmlns:adec="http://schemas.microsoft.com/office/drawing/2017/decorative" val="1"/>
              </a:ext>
            </a:extLst>
          </p:cNvPr>
          <p:cNvSpPr txBox="1"/>
          <p:nvPr/>
        </p:nvSpPr>
        <p:spPr>
          <a:xfrm>
            <a:off x="1742381" y="2791867"/>
            <a:ext cx="562975" cy="276999"/>
          </a:xfrm>
          <a:prstGeom prst="rect">
            <a:avLst/>
          </a:prstGeom>
          <a:noFill/>
        </p:spPr>
        <p:txBody>
          <a:bodyPr wrap="none" rtlCol="0">
            <a:spAutoFit/>
          </a:bodyPr>
          <a:lstStyle/>
          <a:p>
            <a:r>
              <a:rPr lang="en-GB" sz="1200" dirty="0">
                <a:solidFill>
                  <a:srgbClr val="5C5B5A"/>
                </a:solidFill>
              </a:rPr>
              <a:t>(-6pp)</a:t>
            </a:r>
          </a:p>
        </p:txBody>
      </p:sp>
      <p:sp>
        <p:nvSpPr>
          <p:cNvPr id="6" name="TextBox 5">
            <a:extLst>
              <a:ext uri="{FF2B5EF4-FFF2-40B4-BE49-F238E27FC236}">
                <a16:creationId xmlns:a16="http://schemas.microsoft.com/office/drawing/2014/main" id="{5983BAC8-6A67-EAAC-D530-272564D711AC}"/>
              </a:ext>
              <a:ext uri="{C183D7F6-B498-43B3-948B-1728B52AA6E4}">
                <adec:decorative xmlns:adec="http://schemas.microsoft.com/office/drawing/2017/decorative" val="1"/>
              </a:ext>
            </a:extLst>
          </p:cNvPr>
          <p:cNvSpPr txBox="1"/>
          <p:nvPr/>
        </p:nvSpPr>
        <p:spPr>
          <a:xfrm>
            <a:off x="1675857" y="4087587"/>
            <a:ext cx="593432" cy="276999"/>
          </a:xfrm>
          <a:prstGeom prst="rect">
            <a:avLst/>
          </a:prstGeom>
          <a:noFill/>
        </p:spPr>
        <p:txBody>
          <a:bodyPr wrap="none" rtlCol="0">
            <a:spAutoFit/>
          </a:bodyPr>
          <a:lstStyle/>
          <a:p>
            <a:r>
              <a:rPr lang="en-GB" sz="1200" dirty="0">
                <a:solidFill>
                  <a:schemeClr val="bg1"/>
                </a:solidFill>
              </a:rPr>
              <a:t>(+3pp)</a:t>
            </a:r>
          </a:p>
        </p:txBody>
      </p:sp>
      <p:sp>
        <p:nvSpPr>
          <p:cNvPr id="7" name="TextBox 6">
            <a:extLst>
              <a:ext uri="{FF2B5EF4-FFF2-40B4-BE49-F238E27FC236}">
                <a16:creationId xmlns:a16="http://schemas.microsoft.com/office/drawing/2014/main" id="{4D050BF4-3FF6-A39F-FDB3-D04027152A8C}"/>
              </a:ext>
              <a:ext uri="{C183D7F6-B498-43B3-948B-1728B52AA6E4}">
                <adec:decorative xmlns:adec="http://schemas.microsoft.com/office/drawing/2017/decorative" val="1"/>
              </a:ext>
            </a:extLst>
          </p:cNvPr>
          <p:cNvSpPr txBox="1"/>
          <p:nvPr/>
        </p:nvSpPr>
        <p:spPr>
          <a:xfrm>
            <a:off x="1723145" y="4809456"/>
            <a:ext cx="593432" cy="276999"/>
          </a:xfrm>
          <a:prstGeom prst="rect">
            <a:avLst/>
          </a:prstGeom>
          <a:noFill/>
        </p:spPr>
        <p:txBody>
          <a:bodyPr wrap="none" rtlCol="0">
            <a:spAutoFit/>
          </a:bodyPr>
          <a:lstStyle/>
          <a:p>
            <a:r>
              <a:rPr lang="en-GB" sz="1200" dirty="0">
                <a:solidFill>
                  <a:schemeClr val="bg1"/>
                </a:solidFill>
              </a:rPr>
              <a:t>(+4pp)</a:t>
            </a:r>
          </a:p>
        </p:txBody>
      </p:sp>
      <p:sp>
        <p:nvSpPr>
          <p:cNvPr id="8" name="TextBox 7">
            <a:extLst>
              <a:ext uri="{FF2B5EF4-FFF2-40B4-BE49-F238E27FC236}">
                <a16:creationId xmlns:a16="http://schemas.microsoft.com/office/drawing/2014/main" id="{05063469-E186-96F7-A7C6-4C7FE0C1196C}"/>
              </a:ext>
              <a:ext uri="{C183D7F6-B498-43B3-948B-1728B52AA6E4}">
                <adec:decorative xmlns:adec="http://schemas.microsoft.com/office/drawing/2017/decorative" val="1"/>
              </a:ext>
            </a:extLst>
          </p:cNvPr>
          <p:cNvSpPr txBox="1"/>
          <p:nvPr/>
        </p:nvSpPr>
        <p:spPr>
          <a:xfrm>
            <a:off x="2166580" y="5001027"/>
            <a:ext cx="699230" cy="276999"/>
          </a:xfrm>
          <a:prstGeom prst="rect">
            <a:avLst/>
          </a:prstGeom>
          <a:noFill/>
        </p:spPr>
        <p:txBody>
          <a:bodyPr wrap="none" rtlCol="0">
            <a:spAutoFit/>
          </a:bodyPr>
          <a:lstStyle/>
          <a:p>
            <a:r>
              <a:rPr lang="en-GB" sz="1200">
                <a:solidFill>
                  <a:srgbClr val="5C5B5A"/>
                </a:solidFill>
              </a:rPr>
              <a:t>(+/-0pp)</a:t>
            </a:r>
          </a:p>
        </p:txBody>
      </p:sp>
      <p:sp>
        <p:nvSpPr>
          <p:cNvPr id="9" name="TextBox 8">
            <a:extLst>
              <a:ext uri="{FF2B5EF4-FFF2-40B4-BE49-F238E27FC236}">
                <a16:creationId xmlns:a16="http://schemas.microsoft.com/office/drawing/2014/main" id="{8978F0E9-0012-B10F-778A-EE039C80CDFB}"/>
              </a:ext>
              <a:ext uri="{C183D7F6-B498-43B3-948B-1728B52AA6E4}">
                <adec:decorative xmlns:adec="http://schemas.microsoft.com/office/drawing/2017/decorative" val="1"/>
              </a:ext>
            </a:extLst>
          </p:cNvPr>
          <p:cNvSpPr txBox="1"/>
          <p:nvPr/>
        </p:nvSpPr>
        <p:spPr>
          <a:xfrm>
            <a:off x="4413945" y="1774297"/>
            <a:ext cx="593432" cy="276999"/>
          </a:xfrm>
          <a:prstGeom prst="rect">
            <a:avLst/>
          </a:prstGeom>
          <a:noFill/>
        </p:spPr>
        <p:txBody>
          <a:bodyPr wrap="none" lIns="91440" tIns="45720" rIns="91440" bIns="45720" rtlCol="0" anchor="t">
            <a:spAutoFit/>
          </a:bodyPr>
          <a:lstStyle/>
          <a:p>
            <a:r>
              <a:rPr lang="en-GB" sz="1200" dirty="0">
                <a:solidFill>
                  <a:schemeClr val="bg1"/>
                </a:solidFill>
              </a:rPr>
              <a:t>(+1pp)</a:t>
            </a:r>
          </a:p>
        </p:txBody>
      </p:sp>
      <p:sp>
        <p:nvSpPr>
          <p:cNvPr id="10" name="TextBox 9">
            <a:extLst>
              <a:ext uri="{FF2B5EF4-FFF2-40B4-BE49-F238E27FC236}">
                <a16:creationId xmlns:a16="http://schemas.microsoft.com/office/drawing/2014/main" id="{92522FB3-B858-7CBC-5999-F59E226D4898}"/>
              </a:ext>
              <a:ext uri="{C183D7F6-B498-43B3-948B-1728B52AA6E4}">
                <adec:decorative xmlns:adec="http://schemas.microsoft.com/office/drawing/2017/decorative" val="1"/>
              </a:ext>
            </a:extLst>
          </p:cNvPr>
          <p:cNvSpPr txBox="1"/>
          <p:nvPr/>
        </p:nvSpPr>
        <p:spPr>
          <a:xfrm>
            <a:off x="4398526" y="2763860"/>
            <a:ext cx="562975" cy="276999"/>
          </a:xfrm>
          <a:prstGeom prst="rect">
            <a:avLst/>
          </a:prstGeom>
          <a:noFill/>
        </p:spPr>
        <p:txBody>
          <a:bodyPr wrap="none" rtlCol="0">
            <a:spAutoFit/>
          </a:bodyPr>
          <a:lstStyle/>
          <a:p>
            <a:r>
              <a:rPr lang="en-GB" sz="1200" dirty="0">
                <a:solidFill>
                  <a:srgbClr val="5C5B5A"/>
                </a:solidFill>
              </a:rPr>
              <a:t>(-8pp)</a:t>
            </a:r>
          </a:p>
        </p:txBody>
      </p:sp>
      <p:sp>
        <p:nvSpPr>
          <p:cNvPr id="12" name="TextBox 11">
            <a:extLst>
              <a:ext uri="{FF2B5EF4-FFF2-40B4-BE49-F238E27FC236}">
                <a16:creationId xmlns:a16="http://schemas.microsoft.com/office/drawing/2014/main" id="{6EA81347-2930-1F7F-EF75-2B53C432C406}"/>
              </a:ext>
              <a:ext uri="{C183D7F6-B498-43B3-948B-1728B52AA6E4}">
                <adec:decorative xmlns:adec="http://schemas.microsoft.com/office/drawing/2017/decorative" val="1"/>
              </a:ext>
            </a:extLst>
          </p:cNvPr>
          <p:cNvSpPr txBox="1"/>
          <p:nvPr/>
        </p:nvSpPr>
        <p:spPr>
          <a:xfrm>
            <a:off x="4387550" y="4048228"/>
            <a:ext cx="671979" cy="276999"/>
          </a:xfrm>
          <a:prstGeom prst="rect">
            <a:avLst/>
          </a:prstGeom>
          <a:noFill/>
        </p:spPr>
        <p:txBody>
          <a:bodyPr wrap="none" rtlCol="0">
            <a:spAutoFit/>
          </a:bodyPr>
          <a:lstStyle/>
          <a:p>
            <a:r>
              <a:rPr lang="en-GB" sz="1200" dirty="0">
                <a:solidFill>
                  <a:schemeClr val="bg1"/>
                </a:solidFill>
              </a:rPr>
              <a:t>(+11pp)</a:t>
            </a:r>
          </a:p>
        </p:txBody>
      </p:sp>
      <p:sp>
        <p:nvSpPr>
          <p:cNvPr id="13" name="TextBox 12">
            <a:extLst>
              <a:ext uri="{FF2B5EF4-FFF2-40B4-BE49-F238E27FC236}">
                <a16:creationId xmlns:a16="http://schemas.microsoft.com/office/drawing/2014/main" id="{13FA704A-5937-BF55-3B43-A3779D71EADD}"/>
              </a:ext>
              <a:ext uri="{C183D7F6-B498-43B3-948B-1728B52AA6E4}">
                <adec:decorative xmlns:adec="http://schemas.microsoft.com/office/drawing/2017/decorative" val="1"/>
              </a:ext>
            </a:extLst>
          </p:cNvPr>
          <p:cNvSpPr txBox="1"/>
          <p:nvPr/>
        </p:nvSpPr>
        <p:spPr>
          <a:xfrm>
            <a:off x="4417590" y="4840244"/>
            <a:ext cx="562975" cy="276999"/>
          </a:xfrm>
          <a:prstGeom prst="rect">
            <a:avLst/>
          </a:prstGeom>
          <a:noFill/>
        </p:spPr>
        <p:txBody>
          <a:bodyPr wrap="none" rtlCol="0">
            <a:spAutoFit/>
          </a:bodyPr>
          <a:lstStyle/>
          <a:p>
            <a:r>
              <a:rPr lang="en-GB" sz="1200" dirty="0">
                <a:solidFill>
                  <a:schemeClr val="bg1"/>
                </a:solidFill>
              </a:rPr>
              <a:t>(-6pp)</a:t>
            </a:r>
          </a:p>
        </p:txBody>
      </p:sp>
      <p:sp>
        <p:nvSpPr>
          <p:cNvPr id="14" name="TextBox 13">
            <a:extLst>
              <a:ext uri="{FF2B5EF4-FFF2-40B4-BE49-F238E27FC236}">
                <a16:creationId xmlns:a16="http://schemas.microsoft.com/office/drawing/2014/main" id="{C9BD0676-F840-F136-01A5-B3A1ABDCBC33}"/>
              </a:ext>
              <a:ext uri="{C183D7F6-B498-43B3-948B-1728B52AA6E4}">
                <adec:decorative xmlns:adec="http://schemas.microsoft.com/office/drawing/2017/decorative" val="1"/>
              </a:ext>
            </a:extLst>
          </p:cNvPr>
          <p:cNvSpPr txBox="1"/>
          <p:nvPr/>
        </p:nvSpPr>
        <p:spPr>
          <a:xfrm>
            <a:off x="4792095" y="5038976"/>
            <a:ext cx="639919" cy="276999"/>
          </a:xfrm>
          <a:prstGeom prst="rect">
            <a:avLst/>
          </a:prstGeom>
          <a:noFill/>
        </p:spPr>
        <p:txBody>
          <a:bodyPr wrap="none" rtlCol="0">
            <a:spAutoFit/>
          </a:bodyPr>
          <a:lstStyle/>
          <a:p>
            <a:r>
              <a:rPr lang="en-GB" sz="1200" dirty="0">
                <a:solidFill>
                  <a:srgbClr val="5C5B5A"/>
                </a:solidFill>
              </a:rPr>
              <a:t>(-+3pp)</a:t>
            </a:r>
          </a:p>
        </p:txBody>
      </p:sp>
      <p:sp>
        <p:nvSpPr>
          <p:cNvPr id="15" name="TextBox 14">
            <a:extLst>
              <a:ext uri="{FF2B5EF4-FFF2-40B4-BE49-F238E27FC236}">
                <a16:creationId xmlns:a16="http://schemas.microsoft.com/office/drawing/2014/main" id="{EB9A5034-C1C8-39FD-772A-307561370324}"/>
              </a:ext>
              <a:ext uri="{C183D7F6-B498-43B3-948B-1728B52AA6E4}">
                <adec:decorative xmlns:adec="http://schemas.microsoft.com/office/drawing/2017/decorative" val="1"/>
              </a:ext>
            </a:extLst>
          </p:cNvPr>
          <p:cNvSpPr txBox="1"/>
          <p:nvPr/>
        </p:nvSpPr>
        <p:spPr>
          <a:xfrm>
            <a:off x="7109994" y="1770029"/>
            <a:ext cx="562975" cy="276999"/>
          </a:xfrm>
          <a:prstGeom prst="rect">
            <a:avLst/>
          </a:prstGeom>
          <a:noFill/>
        </p:spPr>
        <p:txBody>
          <a:bodyPr wrap="none" rtlCol="0">
            <a:spAutoFit/>
          </a:bodyPr>
          <a:lstStyle/>
          <a:p>
            <a:r>
              <a:rPr lang="en-GB" sz="1200" dirty="0">
                <a:solidFill>
                  <a:schemeClr val="bg1"/>
                </a:solidFill>
              </a:rPr>
              <a:t>(-8pp)</a:t>
            </a:r>
          </a:p>
        </p:txBody>
      </p:sp>
      <p:sp>
        <p:nvSpPr>
          <p:cNvPr id="17" name="TextBox 16">
            <a:extLst>
              <a:ext uri="{FF2B5EF4-FFF2-40B4-BE49-F238E27FC236}">
                <a16:creationId xmlns:a16="http://schemas.microsoft.com/office/drawing/2014/main" id="{EA187E6C-ACBA-BBBB-4FC4-537F57A28086}"/>
              </a:ext>
              <a:ext uri="{C183D7F6-B498-43B3-948B-1728B52AA6E4}">
                <adec:decorative xmlns:adec="http://schemas.microsoft.com/office/drawing/2017/decorative" val="1"/>
              </a:ext>
            </a:extLst>
          </p:cNvPr>
          <p:cNvSpPr txBox="1"/>
          <p:nvPr/>
        </p:nvSpPr>
        <p:spPr>
          <a:xfrm>
            <a:off x="7077342" y="2923985"/>
            <a:ext cx="562975" cy="276999"/>
          </a:xfrm>
          <a:prstGeom prst="rect">
            <a:avLst/>
          </a:prstGeom>
          <a:noFill/>
        </p:spPr>
        <p:txBody>
          <a:bodyPr wrap="none" rtlCol="0">
            <a:spAutoFit/>
          </a:bodyPr>
          <a:lstStyle/>
          <a:p>
            <a:r>
              <a:rPr lang="en-GB" sz="1200" dirty="0">
                <a:solidFill>
                  <a:srgbClr val="5C5B5A"/>
                </a:solidFill>
              </a:rPr>
              <a:t>(-3pp)</a:t>
            </a:r>
          </a:p>
        </p:txBody>
      </p:sp>
      <p:sp>
        <p:nvSpPr>
          <p:cNvPr id="18" name="TextBox 17">
            <a:extLst>
              <a:ext uri="{FF2B5EF4-FFF2-40B4-BE49-F238E27FC236}">
                <a16:creationId xmlns:a16="http://schemas.microsoft.com/office/drawing/2014/main" id="{13EA7DB8-7043-5547-E6BA-F8185288D358}"/>
              </a:ext>
              <a:ext uri="{C183D7F6-B498-43B3-948B-1728B52AA6E4}">
                <adec:decorative xmlns:adec="http://schemas.microsoft.com/office/drawing/2017/decorative" val="1"/>
              </a:ext>
            </a:extLst>
          </p:cNvPr>
          <p:cNvSpPr txBox="1"/>
          <p:nvPr/>
        </p:nvSpPr>
        <p:spPr>
          <a:xfrm>
            <a:off x="7105205" y="4155981"/>
            <a:ext cx="593432" cy="276999"/>
          </a:xfrm>
          <a:prstGeom prst="rect">
            <a:avLst/>
          </a:prstGeom>
          <a:noFill/>
        </p:spPr>
        <p:txBody>
          <a:bodyPr wrap="none" rtlCol="0">
            <a:spAutoFit/>
          </a:bodyPr>
          <a:lstStyle/>
          <a:p>
            <a:r>
              <a:rPr lang="en-GB" sz="1200" dirty="0">
                <a:solidFill>
                  <a:schemeClr val="bg1"/>
                </a:solidFill>
              </a:rPr>
              <a:t>(+7pp)</a:t>
            </a:r>
          </a:p>
        </p:txBody>
      </p:sp>
      <p:sp>
        <p:nvSpPr>
          <p:cNvPr id="19" name="TextBox 18">
            <a:extLst>
              <a:ext uri="{FF2B5EF4-FFF2-40B4-BE49-F238E27FC236}">
                <a16:creationId xmlns:a16="http://schemas.microsoft.com/office/drawing/2014/main" id="{AEA4AD87-A02A-DA3B-AAE7-996199587158}"/>
              </a:ext>
              <a:ext uri="{C183D7F6-B498-43B3-948B-1728B52AA6E4}">
                <adec:decorative xmlns:adec="http://schemas.microsoft.com/office/drawing/2017/decorative" val="1"/>
              </a:ext>
            </a:extLst>
          </p:cNvPr>
          <p:cNvSpPr txBox="1"/>
          <p:nvPr/>
        </p:nvSpPr>
        <p:spPr>
          <a:xfrm>
            <a:off x="7090758" y="4809455"/>
            <a:ext cx="593432" cy="276999"/>
          </a:xfrm>
          <a:prstGeom prst="rect">
            <a:avLst/>
          </a:prstGeom>
          <a:noFill/>
        </p:spPr>
        <p:txBody>
          <a:bodyPr wrap="none" rtlCol="0">
            <a:spAutoFit/>
          </a:bodyPr>
          <a:lstStyle/>
          <a:p>
            <a:r>
              <a:rPr lang="en-GB" sz="1200" dirty="0">
                <a:solidFill>
                  <a:schemeClr val="bg1"/>
                </a:solidFill>
              </a:rPr>
              <a:t>(+3pp)</a:t>
            </a:r>
          </a:p>
        </p:txBody>
      </p:sp>
      <p:sp>
        <p:nvSpPr>
          <p:cNvPr id="20" name="TextBox 19">
            <a:extLst>
              <a:ext uri="{FF2B5EF4-FFF2-40B4-BE49-F238E27FC236}">
                <a16:creationId xmlns:a16="http://schemas.microsoft.com/office/drawing/2014/main" id="{87C0AC81-8A73-ED25-0D17-C5D7F5F26CA0}"/>
              </a:ext>
              <a:ext uri="{C183D7F6-B498-43B3-948B-1728B52AA6E4}">
                <adec:decorative xmlns:adec="http://schemas.microsoft.com/office/drawing/2017/decorative" val="1"/>
              </a:ext>
            </a:extLst>
          </p:cNvPr>
          <p:cNvSpPr txBox="1"/>
          <p:nvPr/>
        </p:nvSpPr>
        <p:spPr>
          <a:xfrm>
            <a:off x="7524176" y="4973763"/>
            <a:ext cx="699230" cy="276999"/>
          </a:xfrm>
          <a:prstGeom prst="rect">
            <a:avLst/>
          </a:prstGeom>
          <a:noFill/>
        </p:spPr>
        <p:txBody>
          <a:bodyPr wrap="none" rtlCol="0">
            <a:spAutoFit/>
          </a:bodyPr>
          <a:lstStyle/>
          <a:p>
            <a:r>
              <a:rPr lang="en-GB" sz="1200" dirty="0">
                <a:solidFill>
                  <a:srgbClr val="5C5B5A"/>
                </a:solidFill>
              </a:rPr>
              <a:t>(+/-0pp)</a:t>
            </a:r>
          </a:p>
        </p:txBody>
      </p:sp>
      <p:sp>
        <p:nvSpPr>
          <p:cNvPr id="21" name="TextBox 20">
            <a:extLst>
              <a:ext uri="{FF2B5EF4-FFF2-40B4-BE49-F238E27FC236}">
                <a16:creationId xmlns:a16="http://schemas.microsoft.com/office/drawing/2014/main" id="{AD06ADD2-55E0-26BA-1DE0-AFF10636E8CC}"/>
              </a:ext>
              <a:ext uri="{C183D7F6-B498-43B3-948B-1728B52AA6E4}">
                <adec:decorative xmlns:adec="http://schemas.microsoft.com/office/drawing/2017/decorative" val="1"/>
              </a:ext>
            </a:extLst>
          </p:cNvPr>
          <p:cNvSpPr txBox="1"/>
          <p:nvPr/>
        </p:nvSpPr>
        <p:spPr>
          <a:xfrm>
            <a:off x="10189488" y="1650882"/>
            <a:ext cx="593432" cy="276999"/>
          </a:xfrm>
          <a:prstGeom prst="rect">
            <a:avLst/>
          </a:prstGeom>
          <a:noFill/>
        </p:spPr>
        <p:txBody>
          <a:bodyPr wrap="none" rtlCol="0">
            <a:spAutoFit/>
          </a:bodyPr>
          <a:lstStyle/>
          <a:p>
            <a:r>
              <a:rPr lang="en-GB" sz="1200" dirty="0">
                <a:solidFill>
                  <a:schemeClr val="bg1"/>
                </a:solidFill>
              </a:rPr>
              <a:t>(+1pp)</a:t>
            </a:r>
          </a:p>
        </p:txBody>
      </p:sp>
      <p:sp>
        <p:nvSpPr>
          <p:cNvPr id="23" name="TextBox 22">
            <a:extLst>
              <a:ext uri="{FF2B5EF4-FFF2-40B4-BE49-F238E27FC236}">
                <a16:creationId xmlns:a16="http://schemas.microsoft.com/office/drawing/2014/main" id="{EEA2AD91-5545-1C08-EDCB-ED15922154A6}"/>
              </a:ext>
              <a:ext uri="{C183D7F6-B498-43B3-948B-1728B52AA6E4}">
                <adec:decorative xmlns:adec="http://schemas.microsoft.com/office/drawing/2017/decorative" val="1"/>
              </a:ext>
            </a:extLst>
          </p:cNvPr>
          <p:cNvSpPr txBox="1"/>
          <p:nvPr/>
        </p:nvSpPr>
        <p:spPr>
          <a:xfrm>
            <a:off x="9822992" y="2660852"/>
            <a:ext cx="562975" cy="276999"/>
          </a:xfrm>
          <a:prstGeom prst="rect">
            <a:avLst/>
          </a:prstGeom>
          <a:noFill/>
        </p:spPr>
        <p:txBody>
          <a:bodyPr wrap="none" rtlCol="0">
            <a:spAutoFit/>
          </a:bodyPr>
          <a:lstStyle/>
          <a:p>
            <a:r>
              <a:rPr lang="en-GB" sz="1200" dirty="0">
                <a:solidFill>
                  <a:srgbClr val="5C5B5A"/>
                </a:solidFill>
              </a:rPr>
              <a:t>(-7pp)</a:t>
            </a:r>
          </a:p>
        </p:txBody>
      </p:sp>
      <p:sp>
        <p:nvSpPr>
          <p:cNvPr id="26" name="TextBox 25">
            <a:extLst>
              <a:ext uri="{FF2B5EF4-FFF2-40B4-BE49-F238E27FC236}">
                <a16:creationId xmlns:a16="http://schemas.microsoft.com/office/drawing/2014/main" id="{3872C42E-8BC5-80E0-A4C8-E851D57051A2}"/>
              </a:ext>
              <a:ext uri="{C183D7F6-B498-43B3-948B-1728B52AA6E4}">
                <adec:decorative xmlns:adec="http://schemas.microsoft.com/office/drawing/2017/decorative" val="1"/>
              </a:ext>
            </a:extLst>
          </p:cNvPr>
          <p:cNvSpPr txBox="1"/>
          <p:nvPr/>
        </p:nvSpPr>
        <p:spPr>
          <a:xfrm>
            <a:off x="9759317" y="4113945"/>
            <a:ext cx="562975" cy="276999"/>
          </a:xfrm>
          <a:prstGeom prst="rect">
            <a:avLst/>
          </a:prstGeom>
          <a:noFill/>
        </p:spPr>
        <p:txBody>
          <a:bodyPr wrap="none" rtlCol="0">
            <a:spAutoFit/>
          </a:bodyPr>
          <a:lstStyle/>
          <a:p>
            <a:r>
              <a:rPr lang="en-GB" sz="1200" dirty="0">
                <a:solidFill>
                  <a:schemeClr val="bg1"/>
                </a:solidFill>
              </a:rPr>
              <a:t>(-3pp)</a:t>
            </a:r>
          </a:p>
        </p:txBody>
      </p:sp>
      <p:sp>
        <p:nvSpPr>
          <p:cNvPr id="27" name="TextBox 26">
            <a:extLst>
              <a:ext uri="{FF2B5EF4-FFF2-40B4-BE49-F238E27FC236}">
                <a16:creationId xmlns:a16="http://schemas.microsoft.com/office/drawing/2014/main" id="{9E2ABC45-97A8-5368-272C-DF6A186ACC62}"/>
              </a:ext>
              <a:ext uri="{C183D7F6-B498-43B3-948B-1728B52AA6E4}">
                <adec:decorative xmlns:adec="http://schemas.microsoft.com/office/drawing/2017/decorative" val="1"/>
              </a:ext>
            </a:extLst>
          </p:cNvPr>
          <p:cNvSpPr txBox="1"/>
          <p:nvPr/>
        </p:nvSpPr>
        <p:spPr>
          <a:xfrm>
            <a:off x="9789774" y="4807672"/>
            <a:ext cx="593432" cy="276999"/>
          </a:xfrm>
          <a:prstGeom prst="rect">
            <a:avLst/>
          </a:prstGeom>
          <a:noFill/>
        </p:spPr>
        <p:txBody>
          <a:bodyPr wrap="none" rtlCol="0">
            <a:spAutoFit/>
          </a:bodyPr>
          <a:lstStyle/>
          <a:p>
            <a:r>
              <a:rPr lang="en-GB" sz="1200" dirty="0">
                <a:solidFill>
                  <a:schemeClr val="bg1"/>
                </a:solidFill>
              </a:rPr>
              <a:t>(+9pp)</a:t>
            </a:r>
          </a:p>
        </p:txBody>
      </p:sp>
      <p:sp>
        <p:nvSpPr>
          <p:cNvPr id="28" name="TextBox 27">
            <a:extLst>
              <a:ext uri="{FF2B5EF4-FFF2-40B4-BE49-F238E27FC236}">
                <a16:creationId xmlns:a16="http://schemas.microsoft.com/office/drawing/2014/main" id="{1FDF37BA-1D5B-28FF-1AA8-34E0593444FA}"/>
              </a:ext>
              <a:ext uri="{C183D7F6-B498-43B3-948B-1728B52AA6E4}">
                <adec:decorative xmlns:adec="http://schemas.microsoft.com/office/drawing/2017/decorative" val="1"/>
              </a:ext>
            </a:extLst>
          </p:cNvPr>
          <p:cNvSpPr txBox="1"/>
          <p:nvPr/>
        </p:nvSpPr>
        <p:spPr>
          <a:xfrm>
            <a:off x="10205545" y="5038977"/>
            <a:ext cx="699230" cy="276999"/>
          </a:xfrm>
          <a:prstGeom prst="rect">
            <a:avLst/>
          </a:prstGeom>
          <a:noFill/>
        </p:spPr>
        <p:txBody>
          <a:bodyPr wrap="none" rtlCol="0">
            <a:spAutoFit/>
          </a:bodyPr>
          <a:lstStyle/>
          <a:p>
            <a:r>
              <a:rPr lang="en-GB" sz="1200" dirty="0">
                <a:solidFill>
                  <a:srgbClr val="5C5B5A"/>
                </a:solidFill>
              </a:rPr>
              <a:t>(+/-0pp)</a:t>
            </a:r>
          </a:p>
        </p:txBody>
      </p:sp>
      <p:sp>
        <p:nvSpPr>
          <p:cNvPr id="16" name="Right Brace 15">
            <a:extLst>
              <a:ext uri="{FF2B5EF4-FFF2-40B4-BE49-F238E27FC236}">
                <a16:creationId xmlns:a16="http://schemas.microsoft.com/office/drawing/2014/main" id="{11B06202-D215-1A57-7076-0A5DDB5C4C4E}"/>
              </a:ext>
              <a:ext uri="{C183D7F6-B498-43B3-948B-1728B52AA6E4}">
                <adec:decorative xmlns:adec="http://schemas.microsoft.com/office/drawing/2017/decorative" val="1"/>
              </a:ext>
            </a:extLst>
          </p:cNvPr>
          <p:cNvSpPr/>
          <p:nvPr/>
        </p:nvSpPr>
        <p:spPr>
          <a:xfrm>
            <a:off x="2790332" y="3200984"/>
            <a:ext cx="210713" cy="1812767"/>
          </a:xfrm>
          <a:prstGeom prst="rightBrace">
            <a:avLst>
              <a:gd name="adj1" fmla="val 54487"/>
              <a:gd name="adj2" fmla="val 49265"/>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5" name="TextBox 54">
            <a:extLst>
              <a:ext uri="{FF2B5EF4-FFF2-40B4-BE49-F238E27FC236}">
                <a16:creationId xmlns:a16="http://schemas.microsoft.com/office/drawing/2014/main" id="{B138CA27-29A8-D067-FEA0-612E2A499AB3}"/>
              </a:ext>
              <a:ext uri="{C183D7F6-B498-43B3-948B-1728B52AA6E4}">
                <adec:decorative xmlns:adec="http://schemas.microsoft.com/office/drawing/2017/decorative" val="1"/>
              </a:ext>
            </a:extLst>
          </p:cNvPr>
          <p:cNvSpPr txBox="1"/>
          <p:nvPr/>
        </p:nvSpPr>
        <p:spPr>
          <a:xfrm>
            <a:off x="2930257" y="3966983"/>
            <a:ext cx="661040" cy="43088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rgbClr val="5C5B5A"/>
                </a:solidFill>
                <a:latin typeface="Arial"/>
              </a:rPr>
              <a:t>53</a:t>
            </a:r>
            <a:r>
              <a:rPr kumimoji="0" lang="en-GB" sz="1400" b="1" i="0" u="none" strike="noStrike" kern="1200" cap="none" spc="0" normalizeH="0" baseline="0" noProof="0" dirty="0">
                <a:ln>
                  <a:noFill/>
                </a:ln>
                <a:solidFill>
                  <a:srgbClr val="5C5B5A"/>
                </a:solidFill>
                <a:effectLst/>
                <a:uLnTx/>
                <a:uFillTx/>
                <a:latin typeface="Arial"/>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rgbClr val="5C5B5A"/>
                </a:solidFill>
                <a:latin typeface="Arial"/>
              </a:rPr>
              <a:t>(+7pp)</a:t>
            </a:r>
            <a:endParaRPr kumimoji="0" lang="en-GB" sz="1400" b="1" i="0" u="none" strike="noStrike" kern="1200" cap="none" spc="0" normalizeH="0" baseline="0" noProof="0" dirty="0">
              <a:ln>
                <a:noFill/>
              </a:ln>
              <a:solidFill>
                <a:srgbClr val="5C5B5A"/>
              </a:solidFill>
              <a:effectLst/>
              <a:uLnTx/>
              <a:uFillTx/>
              <a:latin typeface="Arial"/>
              <a:ea typeface="+mn-ea"/>
              <a:cs typeface="+mn-cs"/>
            </a:endParaRPr>
          </a:p>
        </p:txBody>
      </p:sp>
      <p:sp>
        <p:nvSpPr>
          <p:cNvPr id="56" name="Right Brace 55">
            <a:extLst>
              <a:ext uri="{FF2B5EF4-FFF2-40B4-BE49-F238E27FC236}">
                <a16:creationId xmlns:a16="http://schemas.microsoft.com/office/drawing/2014/main" id="{2669AB05-6D33-A6D9-604B-6C151AC8F770}"/>
              </a:ext>
              <a:ext uri="{C183D7F6-B498-43B3-948B-1728B52AA6E4}">
                <adec:decorative xmlns:adec="http://schemas.microsoft.com/office/drawing/2017/decorative" val="1"/>
              </a:ext>
            </a:extLst>
          </p:cNvPr>
          <p:cNvSpPr/>
          <p:nvPr/>
        </p:nvSpPr>
        <p:spPr>
          <a:xfrm>
            <a:off x="5490305" y="3123844"/>
            <a:ext cx="208436" cy="1912036"/>
          </a:xfrm>
          <a:prstGeom prst="rightBrace">
            <a:avLst>
              <a:gd name="adj1" fmla="val 54487"/>
              <a:gd name="adj2" fmla="val 49265"/>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7" name="TextBox 56">
            <a:extLst>
              <a:ext uri="{FF2B5EF4-FFF2-40B4-BE49-F238E27FC236}">
                <a16:creationId xmlns:a16="http://schemas.microsoft.com/office/drawing/2014/main" id="{777AAD71-F3C5-9A02-D7E2-6C39F5D8D627}"/>
              </a:ext>
              <a:ext uri="{C183D7F6-B498-43B3-948B-1728B52AA6E4}">
                <adec:decorative xmlns:adec="http://schemas.microsoft.com/office/drawing/2017/decorative" val="1"/>
              </a:ext>
            </a:extLst>
          </p:cNvPr>
          <p:cNvSpPr txBox="1"/>
          <p:nvPr/>
        </p:nvSpPr>
        <p:spPr>
          <a:xfrm>
            <a:off x="5659397" y="4010644"/>
            <a:ext cx="661040" cy="43088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5C5B5A"/>
                </a:solidFill>
                <a:effectLst/>
                <a:uLnTx/>
                <a:uFillTx/>
                <a:latin typeface="Arial"/>
                <a:ea typeface="+mn-ea"/>
                <a:cs typeface="+mn-cs"/>
              </a:rPr>
              <a:t>53%</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rgbClr val="5C5B5A"/>
                </a:solidFill>
                <a:latin typeface="Arial"/>
              </a:rPr>
              <a:t>(+5pp)</a:t>
            </a:r>
            <a:endParaRPr kumimoji="0" lang="en-GB" sz="1400" b="1" i="0" u="none" strike="noStrike" kern="1200" cap="none" spc="0" normalizeH="0" baseline="0" noProof="0" dirty="0">
              <a:ln>
                <a:noFill/>
              </a:ln>
              <a:solidFill>
                <a:srgbClr val="5C5B5A"/>
              </a:solidFill>
              <a:effectLst/>
              <a:uLnTx/>
              <a:uFillTx/>
              <a:latin typeface="Arial"/>
              <a:ea typeface="+mn-ea"/>
              <a:cs typeface="+mn-cs"/>
            </a:endParaRPr>
          </a:p>
        </p:txBody>
      </p:sp>
      <p:sp>
        <p:nvSpPr>
          <p:cNvPr id="58" name="Right Brace 57">
            <a:extLst>
              <a:ext uri="{FF2B5EF4-FFF2-40B4-BE49-F238E27FC236}">
                <a16:creationId xmlns:a16="http://schemas.microsoft.com/office/drawing/2014/main" id="{EF621E97-F814-062C-6114-F86FF6C525AB}"/>
              </a:ext>
              <a:ext uri="{C183D7F6-B498-43B3-948B-1728B52AA6E4}">
                <adec:decorative xmlns:adec="http://schemas.microsoft.com/office/drawing/2017/decorative" val="1"/>
              </a:ext>
            </a:extLst>
          </p:cNvPr>
          <p:cNvSpPr/>
          <p:nvPr/>
        </p:nvSpPr>
        <p:spPr>
          <a:xfrm>
            <a:off x="8165248" y="3200984"/>
            <a:ext cx="208436" cy="1834896"/>
          </a:xfrm>
          <a:prstGeom prst="rightBrace">
            <a:avLst>
              <a:gd name="adj1" fmla="val 54487"/>
              <a:gd name="adj2" fmla="val 49265"/>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9" name="TextBox 58">
            <a:extLst>
              <a:ext uri="{FF2B5EF4-FFF2-40B4-BE49-F238E27FC236}">
                <a16:creationId xmlns:a16="http://schemas.microsoft.com/office/drawing/2014/main" id="{CD2C9197-B199-C358-2867-F8E2D51E049D}"/>
              </a:ext>
              <a:ext uri="{C183D7F6-B498-43B3-948B-1728B52AA6E4}">
                <adec:decorative xmlns:adec="http://schemas.microsoft.com/office/drawing/2017/decorative" val="1"/>
              </a:ext>
            </a:extLst>
          </p:cNvPr>
          <p:cNvSpPr txBox="1"/>
          <p:nvPr/>
        </p:nvSpPr>
        <p:spPr>
          <a:xfrm>
            <a:off x="8378172" y="3990275"/>
            <a:ext cx="661040" cy="43088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rgbClr val="5C5B5A"/>
                </a:solidFill>
                <a:latin typeface="Arial"/>
              </a:rPr>
              <a:t>50</a:t>
            </a:r>
            <a:r>
              <a:rPr kumimoji="0" lang="en-GB" sz="1400" b="1" i="0" u="none" strike="noStrike" kern="1200" cap="none" spc="0" normalizeH="0" baseline="0" noProof="0" dirty="0">
                <a:ln>
                  <a:noFill/>
                </a:ln>
                <a:solidFill>
                  <a:srgbClr val="5C5B5A"/>
                </a:solidFill>
                <a:effectLst/>
                <a:uLnTx/>
                <a:uFillTx/>
                <a:latin typeface="Arial"/>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rgbClr val="5C5B5A"/>
                </a:solidFill>
                <a:latin typeface="Arial"/>
              </a:rPr>
              <a:t>(+11pp)</a:t>
            </a:r>
            <a:endParaRPr kumimoji="0" lang="en-GB" sz="1400" b="1" i="0" u="none" strike="noStrike" kern="1200" cap="none" spc="0" normalizeH="0" baseline="0" noProof="0" dirty="0">
              <a:ln>
                <a:noFill/>
              </a:ln>
              <a:solidFill>
                <a:srgbClr val="5C5B5A"/>
              </a:solidFill>
              <a:effectLst/>
              <a:uLnTx/>
              <a:uFillTx/>
              <a:latin typeface="Arial"/>
              <a:ea typeface="+mn-ea"/>
              <a:cs typeface="+mn-cs"/>
            </a:endParaRPr>
          </a:p>
        </p:txBody>
      </p:sp>
      <p:sp>
        <p:nvSpPr>
          <p:cNvPr id="60" name="Right Brace 59">
            <a:extLst>
              <a:ext uri="{FF2B5EF4-FFF2-40B4-BE49-F238E27FC236}">
                <a16:creationId xmlns:a16="http://schemas.microsoft.com/office/drawing/2014/main" id="{ACE2ECE0-3769-65D7-07E4-7CD71DD368A1}"/>
              </a:ext>
              <a:ext uri="{C183D7F6-B498-43B3-948B-1728B52AA6E4}">
                <adec:decorative xmlns:adec="http://schemas.microsoft.com/office/drawing/2017/decorative" val="1"/>
              </a:ext>
            </a:extLst>
          </p:cNvPr>
          <p:cNvSpPr/>
          <p:nvPr/>
        </p:nvSpPr>
        <p:spPr>
          <a:xfrm>
            <a:off x="10860902" y="3123844"/>
            <a:ext cx="208436" cy="1889907"/>
          </a:xfrm>
          <a:prstGeom prst="rightBrace">
            <a:avLst>
              <a:gd name="adj1" fmla="val 54487"/>
              <a:gd name="adj2" fmla="val 49265"/>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1" name="TextBox 60">
            <a:extLst>
              <a:ext uri="{FF2B5EF4-FFF2-40B4-BE49-F238E27FC236}">
                <a16:creationId xmlns:a16="http://schemas.microsoft.com/office/drawing/2014/main" id="{C3669393-D7CC-1B8A-1491-475186FE6DA3}"/>
              </a:ext>
              <a:ext uri="{C183D7F6-B498-43B3-948B-1728B52AA6E4}">
                <adec:decorative xmlns:adec="http://schemas.microsoft.com/office/drawing/2017/decorative" val="1"/>
              </a:ext>
            </a:extLst>
          </p:cNvPr>
          <p:cNvSpPr txBox="1"/>
          <p:nvPr/>
        </p:nvSpPr>
        <p:spPr>
          <a:xfrm>
            <a:off x="11035155" y="4010644"/>
            <a:ext cx="661040" cy="43088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rgbClr val="5C5B5A"/>
                </a:solidFill>
                <a:latin typeface="Arial"/>
              </a:rPr>
              <a:t>54</a:t>
            </a:r>
            <a:r>
              <a:rPr kumimoji="0" lang="en-GB" sz="1400" b="1" i="0" u="none" strike="noStrike" kern="1200" cap="none" spc="0" normalizeH="0" baseline="0" noProof="0" dirty="0">
                <a:ln>
                  <a:noFill/>
                </a:ln>
                <a:solidFill>
                  <a:srgbClr val="5C5B5A"/>
                </a:solidFill>
                <a:effectLst/>
                <a:uLnTx/>
                <a:uFillTx/>
                <a:latin typeface="Arial"/>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rgbClr val="5C5B5A"/>
                </a:solidFill>
                <a:latin typeface="Arial"/>
              </a:rPr>
              <a:t>(+6pp)</a:t>
            </a:r>
            <a:endParaRPr kumimoji="0" lang="en-GB" sz="1400" b="1" i="0" u="none" strike="noStrike" kern="1200" cap="none" spc="0" normalizeH="0" baseline="0" noProof="0" dirty="0">
              <a:ln>
                <a:noFill/>
              </a:ln>
              <a:solidFill>
                <a:srgbClr val="5C5B5A"/>
              </a:solidFill>
              <a:effectLst/>
              <a:uLnTx/>
              <a:uFillTx/>
              <a:latin typeface="Arial"/>
              <a:ea typeface="+mn-ea"/>
              <a:cs typeface="+mn-cs"/>
            </a:endParaRPr>
          </a:p>
        </p:txBody>
      </p:sp>
      <p:sp>
        <p:nvSpPr>
          <p:cNvPr id="24" name="TextBox 23">
            <a:extLst>
              <a:ext uri="{FF2B5EF4-FFF2-40B4-BE49-F238E27FC236}">
                <a16:creationId xmlns:a16="http://schemas.microsoft.com/office/drawing/2014/main" id="{15708FAE-2257-DC29-831B-8CEE51332D36}"/>
              </a:ext>
              <a:ext uri="{C183D7F6-B498-43B3-948B-1728B52AA6E4}">
                <adec:decorative xmlns:adec="http://schemas.microsoft.com/office/drawing/2017/decorative" val="0"/>
              </a:ext>
            </a:extLst>
          </p:cNvPr>
          <p:cNvSpPr txBox="1"/>
          <p:nvPr/>
        </p:nvSpPr>
        <p:spPr>
          <a:xfrm>
            <a:off x="4379437" y="6069953"/>
            <a:ext cx="3148918" cy="153888"/>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a:solidFill>
                  <a:srgbClr val="5C5B5A"/>
                </a:solidFill>
                <a:latin typeface="Arial"/>
              </a:rPr>
              <a:t>Figures in brackets show change since February (S11)</a:t>
            </a:r>
            <a:endParaRPr kumimoji="0" lang="en-GB" sz="1000" i="0" u="none" strike="noStrike" kern="1200" cap="none" spc="0" normalizeH="0" baseline="0" noProof="0">
              <a:ln>
                <a:noFill/>
              </a:ln>
              <a:solidFill>
                <a:srgbClr val="5C5B5A"/>
              </a:solidFill>
              <a:effectLst/>
              <a:uLnTx/>
              <a:uFillTx/>
              <a:latin typeface="Arial"/>
              <a:ea typeface="+mn-ea"/>
              <a:cs typeface="+mn-cs"/>
            </a:endParaRPr>
          </a:p>
        </p:txBody>
      </p:sp>
      <p:sp>
        <p:nvSpPr>
          <p:cNvPr id="11" name="Footer Placeholder 4">
            <a:extLst>
              <a:ext uri="{FF2B5EF4-FFF2-40B4-BE49-F238E27FC236}">
                <a16:creationId xmlns:a16="http://schemas.microsoft.com/office/drawing/2014/main" id="{4CE35C92-2B85-4A92-A8E4-951AE7DE3D96}"/>
              </a:ext>
            </a:extLst>
          </p:cNvPr>
          <p:cNvSpPr txBox="1">
            <a:spLocks/>
          </p:cNvSpPr>
          <p:nvPr/>
        </p:nvSpPr>
        <p:spPr>
          <a:xfrm>
            <a:off x="576033" y="6327692"/>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CL9. How easy or difficult is it to afford your...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Base:</a:t>
            </a:r>
            <a:r>
              <a:rPr lang="en-GB" sz="1000" dirty="0">
                <a:solidFill>
                  <a:srgbClr val="FFFFFF">
                    <a:lumMod val="50000"/>
                  </a:srgbClr>
                </a:solidFill>
                <a:latin typeface="Arial"/>
                <a:cs typeface="Arial" panose="020B0604020202020204" pitchFamily="34" charset="0"/>
              </a:rPr>
              <a:t> 497</a:t>
            </a: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 (All renters); 124 (Rented (Local Authority / Council)); </a:t>
            </a:r>
            <a:r>
              <a:rPr lang="en-GB" sz="1000" dirty="0">
                <a:solidFill>
                  <a:srgbClr val="FFFFFF">
                    <a:lumMod val="50000"/>
                  </a:srgbClr>
                </a:solidFill>
                <a:latin typeface="Arial"/>
                <a:cs typeface="Arial" panose="020B0604020202020204" pitchFamily="34" charset="0"/>
              </a:rPr>
              <a:t>114</a:t>
            </a: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 (Rented (Housing Association/Trust)); 259 (Rented (Private))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endParaRPr>
          </a:p>
        </p:txBody>
      </p:sp>
      <p:sp>
        <p:nvSpPr>
          <p:cNvPr id="25" name="Slide Number Placeholder 4">
            <a:extLst>
              <a:ext uri="{FF2B5EF4-FFF2-40B4-BE49-F238E27FC236}">
                <a16:creationId xmlns:a16="http://schemas.microsoft.com/office/drawing/2014/main" id="{67748F33-BF14-414E-8BB8-BBFD9475F855}"/>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63</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grpSp>
        <p:nvGrpSpPr>
          <p:cNvPr id="29" name="Group 28">
            <a:extLst>
              <a:ext uri="{FF2B5EF4-FFF2-40B4-BE49-F238E27FC236}">
                <a16:creationId xmlns:a16="http://schemas.microsoft.com/office/drawing/2014/main" id="{A7A196D8-637F-B1A2-B394-D3D696212264}"/>
              </a:ext>
              <a:ext uri="{C183D7F6-B498-43B3-948B-1728B52AA6E4}">
                <adec:decorative xmlns:adec="http://schemas.microsoft.com/office/drawing/2017/decorative" val="1"/>
              </a:ext>
            </a:extLst>
          </p:cNvPr>
          <p:cNvGrpSpPr/>
          <p:nvPr/>
        </p:nvGrpSpPr>
        <p:grpSpPr>
          <a:xfrm>
            <a:off x="8987010" y="5995381"/>
            <a:ext cx="2808115" cy="269304"/>
            <a:chOff x="229117" y="5927615"/>
            <a:chExt cx="2808115" cy="269304"/>
          </a:xfrm>
        </p:grpSpPr>
        <p:grpSp>
          <p:nvGrpSpPr>
            <p:cNvPr id="30" name="Group 29" descr="Green and Red arrows to signify when a statistic is significantly higher or lower than the previous survey.">
              <a:extLst>
                <a:ext uri="{FF2B5EF4-FFF2-40B4-BE49-F238E27FC236}">
                  <a16:creationId xmlns:a16="http://schemas.microsoft.com/office/drawing/2014/main" id="{7FADEA9B-B0C8-D42B-21CD-86BBDAB0A167}"/>
                </a:ext>
              </a:extLst>
            </p:cNvPr>
            <p:cNvGrpSpPr/>
            <p:nvPr/>
          </p:nvGrpSpPr>
          <p:grpSpPr>
            <a:xfrm>
              <a:off x="229117" y="5927615"/>
              <a:ext cx="2808115" cy="269304"/>
              <a:chOff x="520117" y="5772736"/>
              <a:chExt cx="2808115" cy="269304"/>
            </a:xfrm>
          </p:grpSpPr>
          <p:sp>
            <p:nvSpPr>
              <p:cNvPr id="33" name="Arrow: Down 32">
                <a:extLst>
                  <a:ext uri="{FF2B5EF4-FFF2-40B4-BE49-F238E27FC236}">
                    <a16:creationId xmlns:a16="http://schemas.microsoft.com/office/drawing/2014/main" id="{60600195-E7AB-3DB4-9558-4E1EECC982F6}"/>
                  </a:ext>
                </a:extLst>
              </p:cNvPr>
              <p:cNvSpPr/>
              <p:nvPr/>
            </p:nvSpPr>
            <p:spPr>
              <a:xfrm rot="10800000">
                <a:off x="520117" y="5838560"/>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34" name="TextBox 33">
                <a:extLst>
                  <a:ext uri="{FF2B5EF4-FFF2-40B4-BE49-F238E27FC236}">
                    <a16:creationId xmlns:a16="http://schemas.microsoft.com/office/drawing/2014/main" id="{E45D698F-64C8-4552-F717-F919A0BE557B}"/>
                  </a:ext>
                </a:extLst>
              </p:cNvPr>
              <p:cNvSpPr txBox="1"/>
              <p:nvPr/>
            </p:nvSpPr>
            <p:spPr>
              <a:xfrm>
                <a:off x="884934" y="5772736"/>
                <a:ext cx="2443298" cy="26930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50" b="0" i="0" u="none" strike="noStrike" kern="1200" cap="none" spc="0" normalizeH="0" baseline="0" noProof="0" dirty="0">
                    <a:ln>
                      <a:noFill/>
                    </a:ln>
                    <a:solidFill>
                      <a:srgbClr val="5C5B5A"/>
                    </a:solidFill>
                    <a:effectLst/>
                    <a:uLnTx/>
                    <a:uFillTx/>
                    <a:latin typeface="Arial"/>
                    <a:ea typeface="+mn-ea"/>
                    <a:cs typeface="+mn-cs"/>
                  </a:rPr>
                  <a:t>Significantly higher/</a:t>
                </a:r>
                <a:r>
                  <a:rPr lang="en-GB" sz="1150" dirty="0">
                    <a:solidFill>
                      <a:srgbClr val="5C5B5A"/>
                    </a:solidFill>
                    <a:latin typeface="Arial"/>
                  </a:rPr>
                  <a:t>lower than S12</a:t>
                </a:r>
                <a:endParaRPr kumimoji="0" lang="en-GB" sz="1150" b="0" i="0" u="none" strike="noStrike" kern="1200" cap="none" spc="0" normalizeH="0" baseline="0" noProof="0" dirty="0">
                  <a:ln>
                    <a:noFill/>
                  </a:ln>
                  <a:solidFill>
                    <a:srgbClr val="5C5B5A"/>
                  </a:solidFill>
                  <a:effectLst/>
                  <a:uLnTx/>
                  <a:uFillTx/>
                  <a:latin typeface="Arial"/>
                  <a:ea typeface="+mn-ea"/>
                  <a:cs typeface="+mn-cs"/>
                </a:endParaRPr>
              </a:p>
            </p:txBody>
          </p:sp>
        </p:grpSp>
        <p:sp>
          <p:nvSpPr>
            <p:cNvPr id="31" name="Arrow: Down 30">
              <a:extLst>
                <a:ext uri="{FF2B5EF4-FFF2-40B4-BE49-F238E27FC236}">
                  <a16:creationId xmlns:a16="http://schemas.microsoft.com/office/drawing/2014/main" id="{1489A12C-1F0D-E016-CDA2-BA7454D09890}"/>
                </a:ext>
              </a:extLst>
            </p:cNvPr>
            <p:cNvSpPr/>
            <p:nvPr/>
          </p:nvSpPr>
          <p:spPr>
            <a:xfrm>
              <a:off x="443886" y="6007517"/>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sp>
        <p:nvSpPr>
          <p:cNvPr id="35" name="Arrow: Down 34">
            <a:extLst>
              <a:ext uri="{FF2B5EF4-FFF2-40B4-BE49-F238E27FC236}">
                <a16:creationId xmlns:a16="http://schemas.microsoft.com/office/drawing/2014/main" id="{3BE6D642-50E7-CA0E-4D2C-F61D2164F857}"/>
              </a:ext>
            </a:extLst>
          </p:cNvPr>
          <p:cNvSpPr/>
          <p:nvPr/>
        </p:nvSpPr>
        <p:spPr>
          <a:xfrm rot="10800000">
            <a:off x="2239126" y="4626711"/>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36" name="Arrow: Down 35">
            <a:extLst>
              <a:ext uri="{FF2B5EF4-FFF2-40B4-BE49-F238E27FC236}">
                <a16:creationId xmlns:a16="http://schemas.microsoft.com/office/drawing/2014/main" id="{7F14FB38-2D77-CEA8-DB52-9D1730EDE539}"/>
              </a:ext>
            </a:extLst>
          </p:cNvPr>
          <p:cNvSpPr/>
          <p:nvPr/>
        </p:nvSpPr>
        <p:spPr>
          <a:xfrm>
            <a:off x="2257128" y="2496862"/>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37" name="Arrow: Down 36">
            <a:extLst>
              <a:ext uri="{FF2B5EF4-FFF2-40B4-BE49-F238E27FC236}">
                <a16:creationId xmlns:a16="http://schemas.microsoft.com/office/drawing/2014/main" id="{589B065B-545D-A5CA-DC50-0EEDD7722695}"/>
              </a:ext>
            </a:extLst>
          </p:cNvPr>
          <p:cNvSpPr/>
          <p:nvPr/>
        </p:nvSpPr>
        <p:spPr>
          <a:xfrm rot="10800000">
            <a:off x="3157259" y="4432980"/>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38" name="Arrow: Down 37">
            <a:extLst>
              <a:ext uri="{FF2B5EF4-FFF2-40B4-BE49-F238E27FC236}">
                <a16:creationId xmlns:a16="http://schemas.microsoft.com/office/drawing/2014/main" id="{388F0ADA-E01B-5BC5-A005-9EEE4328A60C}"/>
              </a:ext>
            </a:extLst>
          </p:cNvPr>
          <p:cNvSpPr/>
          <p:nvPr/>
        </p:nvSpPr>
        <p:spPr>
          <a:xfrm rot="10800000">
            <a:off x="10326813" y="4542288"/>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89343197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A5E78C8D-40AF-93C4-95E9-903C38052382}"/>
              </a:ext>
            </a:extLst>
          </p:cNvPr>
          <p:cNvSpPr txBox="1">
            <a:spLocks noGrp="1"/>
          </p:cNvSpPr>
          <p:nvPr>
            <p:ph type="title" idx="4294967295"/>
          </p:nvPr>
        </p:nvSpPr>
        <p:spPr>
          <a:xfrm>
            <a:off x="279101" y="289985"/>
            <a:ext cx="11683777" cy="830997"/>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lvl1pPr>
              <a:lnSpc>
                <a:spcPct val="100000"/>
              </a:lnSpc>
              <a:spcBef>
                <a:spcPts val="0"/>
              </a:spcBef>
              <a:buNone/>
              <a:defRPr sz="2000" b="1">
                <a:solidFill>
                  <a:srgbClr val="5C5B5A"/>
                </a:solidFill>
                <a:latin typeface="Arial"/>
              </a:defRPr>
            </a:lvl1pPr>
          </a:lstStyle>
          <a:p>
            <a:r>
              <a:rPr lang="en-GB" sz="1800" dirty="0">
                <a:solidFill>
                  <a:srgbClr val="5C5B5A"/>
                </a:solidFill>
                <a:latin typeface="Arial"/>
              </a:rPr>
              <a:t>There has been an increase since May in GM respondents saying they have, at any point in the last 12 months, experienced </a:t>
            </a:r>
            <a:r>
              <a:rPr lang="en-GB" sz="1800" dirty="0">
                <a:solidFill>
                  <a:srgbClr val="009690"/>
                </a:solidFill>
                <a:latin typeface="Arial"/>
              </a:rPr>
              <a:t>food security issues. </a:t>
            </a:r>
            <a:r>
              <a:rPr lang="en-GB" sz="1800" dirty="0"/>
              <a:t>Across all statements, more respondents are saying they experience food security issues at least sometimes or often </a:t>
            </a:r>
          </a:p>
        </p:txBody>
      </p:sp>
      <p:sp>
        <p:nvSpPr>
          <p:cNvPr id="18" name="TextBox 17">
            <a:extLst>
              <a:ext uri="{FF2B5EF4-FFF2-40B4-BE49-F238E27FC236}">
                <a16:creationId xmlns:a16="http://schemas.microsoft.com/office/drawing/2014/main" id="{F81D6ECB-DDDE-990E-E17E-6C6B32ABC377}"/>
              </a:ext>
              <a:ext uri="{C183D7F6-B498-43B3-948B-1728B52AA6E4}">
                <adec:decorative xmlns:adec="http://schemas.microsoft.com/office/drawing/2017/decorative" val="1"/>
              </a:ext>
            </a:extLst>
          </p:cNvPr>
          <p:cNvSpPr txBox="1"/>
          <p:nvPr/>
        </p:nvSpPr>
        <p:spPr>
          <a:xfrm>
            <a:off x="3011339" y="1541317"/>
            <a:ext cx="6169323" cy="193899"/>
          </a:xfrm>
          <a:prstGeom prst="rect">
            <a:avLst/>
          </a:prstGeom>
          <a:noFill/>
        </p:spPr>
        <p:txBody>
          <a:bodyPr wrap="square" lIns="0" tIns="0" rIns="0" bIns="0" rtlCol="0">
            <a:sp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400" b="1" i="0" u="none" strike="noStrike" kern="1200" cap="none" spc="0" normalizeH="0" baseline="0" noProof="0">
                <a:ln>
                  <a:noFill/>
                </a:ln>
                <a:solidFill>
                  <a:srgbClr val="5C5B5A"/>
                </a:solidFill>
                <a:effectLst/>
                <a:uLnTx/>
                <a:uFillTx/>
                <a:latin typeface="Arial"/>
                <a:ea typeface="+mn-ea"/>
                <a:cs typeface="+mn-cs"/>
              </a:rPr>
              <a:t>In the past twelve months</a:t>
            </a:r>
            <a:r>
              <a:rPr lang="en-GB" sz="1400" b="1">
                <a:solidFill>
                  <a:srgbClr val="5C5B5A"/>
                </a:solidFill>
                <a:latin typeface="Arial"/>
              </a:rPr>
              <a:t> have you</a:t>
            </a:r>
            <a:r>
              <a:rPr kumimoji="0" lang="en-GB" sz="1400" b="1" i="0" u="none" strike="noStrike" kern="1200" cap="none" spc="0" normalizeH="0" baseline="0" noProof="0">
                <a:ln>
                  <a:noFill/>
                </a:ln>
                <a:solidFill>
                  <a:srgbClr val="5C5B5A"/>
                </a:solidFill>
                <a:effectLst/>
                <a:uLnTx/>
                <a:uFillTx/>
                <a:latin typeface="Arial"/>
                <a:ea typeface="+mn-ea"/>
                <a:cs typeface="+mn-cs"/>
              </a:rPr>
              <a:t>…?</a:t>
            </a:r>
          </a:p>
        </p:txBody>
      </p:sp>
      <p:sp>
        <p:nvSpPr>
          <p:cNvPr id="6" name="TextBox 5">
            <a:extLst>
              <a:ext uri="{FF2B5EF4-FFF2-40B4-BE49-F238E27FC236}">
                <a16:creationId xmlns:a16="http://schemas.microsoft.com/office/drawing/2014/main" id="{13EE2AFA-7B64-63FE-A074-57DEB74D4396}"/>
              </a:ext>
              <a:ext uri="{C183D7F6-B498-43B3-948B-1728B52AA6E4}">
                <adec:decorative xmlns:adec="http://schemas.microsoft.com/office/drawing/2017/decorative" val="1"/>
              </a:ext>
            </a:extLst>
          </p:cNvPr>
          <p:cNvSpPr txBox="1"/>
          <p:nvPr/>
        </p:nvSpPr>
        <p:spPr>
          <a:xfrm>
            <a:off x="563290" y="1839031"/>
            <a:ext cx="3144782" cy="332399"/>
          </a:xfrm>
          <a:prstGeom prst="rect">
            <a:avLst/>
          </a:prstGeom>
          <a:noFill/>
        </p:spPr>
        <p:txBody>
          <a:bodyPr wrap="square" lIns="0" tIns="0" rIns="0" bIns="0" rtlCol="0">
            <a:sp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200" b="1" i="0" u="none" strike="noStrike" kern="1200" cap="none" spc="0" normalizeH="0" baseline="0" noProof="0">
                <a:ln>
                  <a:noFill/>
                </a:ln>
                <a:solidFill>
                  <a:srgbClr val="5C5B5A"/>
                </a:solidFill>
                <a:effectLst/>
                <a:uLnTx/>
                <a:uFillTx/>
                <a:latin typeface="Arial"/>
                <a:ea typeface="+mn-ea"/>
                <a:cs typeface="+mn-cs"/>
              </a:rPr>
              <a:t>…worried whether your food would run out before you got money to buy more</a:t>
            </a:r>
          </a:p>
        </p:txBody>
      </p:sp>
      <p:graphicFrame>
        <p:nvGraphicFramePr>
          <p:cNvPr id="13" name="Chart 12" descr="Line chart showing that 10% are often worried whether their food would run before you got money to buy more, was 10% in May. 24% say this is sometimes true, was 21% in May.">
            <a:extLst>
              <a:ext uri="{FF2B5EF4-FFF2-40B4-BE49-F238E27FC236}">
                <a16:creationId xmlns:a16="http://schemas.microsoft.com/office/drawing/2014/main" id="{7BAA44EF-50E1-0E46-EB64-570F4D6DF8D1}"/>
              </a:ext>
            </a:extLst>
          </p:cNvPr>
          <p:cNvGraphicFramePr/>
          <p:nvPr>
            <p:extLst>
              <p:ext uri="{D42A27DB-BD31-4B8C-83A1-F6EECF244321}">
                <p14:modId xmlns:p14="http://schemas.microsoft.com/office/powerpoint/2010/main" val="2623788711"/>
              </p:ext>
            </p:extLst>
          </p:nvPr>
        </p:nvGraphicFramePr>
        <p:xfrm>
          <a:off x="229116" y="2123079"/>
          <a:ext cx="3822213" cy="4220921"/>
        </p:xfrm>
        <a:graphic>
          <a:graphicData uri="http://schemas.openxmlformats.org/drawingml/2006/chart">
            <c:chart xmlns:c="http://schemas.openxmlformats.org/drawingml/2006/chart" xmlns:r="http://schemas.openxmlformats.org/officeDocument/2006/relationships" r:id="rId4"/>
          </a:graphicData>
        </a:graphic>
      </p:graphicFrame>
      <p:cxnSp>
        <p:nvCxnSpPr>
          <p:cNvPr id="15" name="Straight Connector 14">
            <a:extLst>
              <a:ext uri="{FF2B5EF4-FFF2-40B4-BE49-F238E27FC236}">
                <a16:creationId xmlns:a16="http://schemas.microsoft.com/office/drawing/2014/main" id="{D93B4C65-75A9-D836-4E3C-9614B44E0B83}"/>
              </a:ext>
              <a:ext uri="{C183D7F6-B498-43B3-948B-1728B52AA6E4}">
                <adec:decorative xmlns:adec="http://schemas.microsoft.com/office/drawing/2017/decorative" val="1"/>
              </a:ext>
            </a:extLst>
          </p:cNvPr>
          <p:cNvCxnSpPr>
            <a:cxnSpLocks/>
          </p:cNvCxnSpPr>
          <p:nvPr/>
        </p:nvCxnSpPr>
        <p:spPr>
          <a:xfrm>
            <a:off x="4095731" y="1845130"/>
            <a:ext cx="0" cy="4505325"/>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83D4B784-A30D-89B5-137E-DDA6B5126610}"/>
              </a:ext>
              <a:ext uri="{C183D7F6-B498-43B3-948B-1728B52AA6E4}">
                <adec:decorative xmlns:adec="http://schemas.microsoft.com/office/drawing/2017/decorative" val="1"/>
              </a:ext>
            </a:extLst>
          </p:cNvPr>
          <p:cNvSpPr txBox="1"/>
          <p:nvPr/>
        </p:nvSpPr>
        <p:spPr>
          <a:xfrm>
            <a:off x="4443365" y="1839031"/>
            <a:ext cx="3305270" cy="332399"/>
          </a:xfrm>
          <a:prstGeom prst="rect">
            <a:avLst/>
          </a:prstGeom>
          <a:noFill/>
        </p:spPr>
        <p:txBody>
          <a:bodyPr wrap="square" lIns="0" tIns="0" rIns="0" bIns="0" rtlCol="0">
            <a:sp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200" b="1" i="0" u="none" strike="noStrike" kern="1200" cap="none" spc="0" normalizeH="0" baseline="0" noProof="0">
                <a:ln>
                  <a:noFill/>
                </a:ln>
                <a:solidFill>
                  <a:srgbClr val="5C5B5A"/>
                </a:solidFill>
                <a:effectLst/>
                <a:uLnTx/>
                <a:uFillTx/>
                <a:latin typeface="Arial"/>
                <a:ea typeface="+mn-ea"/>
                <a:cs typeface="+mn-cs"/>
              </a:rPr>
              <a:t>…found the food you bought didn’t last and you didn’t have money to get more</a:t>
            </a:r>
          </a:p>
        </p:txBody>
      </p:sp>
      <p:graphicFrame>
        <p:nvGraphicFramePr>
          <p:cNvPr id="17" name="Chart 16" descr="Line chart showing that 10% have often found the food they bought didn't last and you didn't have the money to get more, was 8% in May. 22% say this is sometimes true, was 19% in May. ">
            <a:extLst>
              <a:ext uri="{FF2B5EF4-FFF2-40B4-BE49-F238E27FC236}">
                <a16:creationId xmlns:a16="http://schemas.microsoft.com/office/drawing/2014/main" id="{356F2DD3-C55A-8132-5061-1ACCEE65A501}"/>
              </a:ext>
            </a:extLst>
          </p:cNvPr>
          <p:cNvGraphicFramePr/>
          <p:nvPr>
            <p:extLst>
              <p:ext uri="{D42A27DB-BD31-4B8C-83A1-F6EECF244321}">
                <p14:modId xmlns:p14="http://schemas.microsoft.com/office/powerpoint/2010/main" val="3286240113"/>
              </p:ext>
            </p:extLst>
          </p:nvPr>
        </p:nvGraphicFramePr>
        <p:xfrm>
          <a:off x="4293068" y="2112919"/>
          <a:ext cx="3822213" cy="4266559"/>
        </p:xfrm>
        <a:graphic>
          <a:graphicData uri="http://schemas.openxmlformats.org/drawingml/2006/chart">
            <c:chart xmlns:c="http://schemas.openxmlformats.org/drawingml/2006/chart" xmlns:r="http://schemas.openxmlformats.org/officeDocument/2006/relationships" r:id="rId5"/>
          </a:graphicData>
        </a:graphic>
      </p:graphicFrame>
      <p:cxnSp>
        <p:nvCxnSpPr>
          <p:cNvPr id="22" name="Straight Connector 21">
            <a:extLst>
              <a:ext uri="{FF2B5EF4-FFF2-40B4-BE49-F238E27FC236}">
                <a16:creationId xmlns:a16="http://schemas.microsoft.com/office/drawing/2014/main" id="{AD783DF9-EB23-5D17-BCCD-57D1AB89AF95}"/>
              </a:ext>
              <a:ext uri="{C183D7F6-B498-43B3-948B-1728B52AA6E4}">
                <adec:decorative xmlns:adec="http://schemas.microsoft.com/office/drawing/2017/decorative" val="1"/>
              </a:ext>
            </a:extLst>
          </p:cNvPr>
          <p:cNvCxnSpPr>
            <a:cxnSpLocks/>
          </p:cNvCxnSpPr>
          <p:nvPr/>
        </p:nvCxnSpPr>
        <p:spPr>
          <a:xfrm>
            <a:off x="8115281" y="1845130"/>
            <a:ext cx="0" cy="44577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8639091B-70AF-FC77-6C06-C01C9AA1E69B}"/>
              </a:ext>
              <a:ext uri="{C183D7F6-B498-43B3-948B-1728B52AA6E4}">
                <adec:decorative xmlns:adec="http://schemas.microsoft.com/office/drawing/2017/decorative" val="1"/>
              </a:ext>
            </a:extLst>
          </p:cNvPr>
          <p:cNvSpPr txBox="1"/>
          <p:nvPr/>
        </p:nvSpPr>
        <p:spPr>
          <a:xfrm>
            <a:off x="8474466" y="1839031"/>
            <a:ext cx="3305270" cy="332399"/>
          </a:xfrm>
          <a:prstGeom prst="rect">
            <a:avLst/>
          </a:prstGeom>
          <a:noFill/>
        </p:spPr>
        <p:txBody>
          <a:bodyPr wrap="square" lIns="0" tIns="0" rIns="0" bIns="0" rtlCol="0">
            <a:sp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200" b="1" i="0" u="none" strike="noStrike" kern="1200" cap="none" spc="0" normalizeH="0" baseline="0" noProof="0">
                <a:ln>
                  <a:noFill/>
                </a:ln>
                <a:solidFill>
                  <a:srgbClr val="5C5B5A"/>
                </a:solidFill>
                <a:effectLst/>
                <a:uLnTx/>
                <a:uFillTx/>
                <a:latin typeface="Arial"/>
                <a:ea typeface="+mn-ea"/>
                <a:cs typeface="+mn-cs"/>
              </a:rPr>
              <a:t>…been unable to afford to eat balanced meals </a:t>
            </a:r>
          </a:p>
        </p:txBody>
      </p:sp>
      <p:graphicFrame>
        <p:nvGraphicFramePr>
          <p:cNvPr id="20" name="Chart 19" descr="Line chart showing that 13% have often been unable to afford to eat balanced meals, was 11% in May. 24% say this is sometimes true, was 22% in May. ">
            <a:extLst>
              <a:ext uri="{FF2B5EF4-FFF2-40B4-BE49-F238E27FC236}">
                <a16:creationId xmlns:a16="http://schemas.microsoft.com/office/drawing/2014/main" id="{8F852576-9505-8B97-E911-7D0D82B4BCCD}"/>
              </a:ext>
            </a:extLst>
          </p:cNvPr>
          <p:cNvGraphicFramePr/>
          <p:nvPr>
            <p:extLst>
              <p:ext uri="{D42A27DB-BD31-4B8C-83A1-F6EECF244321}">
                <p14:modId xmlns:p14="http://schemas.microsoft.com/office/powerpoint/2010/main" val="3505976936"/>
              </p:ext>
            </p:extLst>
          </p:nvPr>
        </p:nvGraphicFramePr>
        <p:xfrm>
          <a:off x="8010174" y="2123079"/>
          <a:ext cx="3822213" cy="4111008"/>
        </p:xfrm>
        <a:graphic>
          <a:graphicData uri="http://schemas.openxmlformats.org/drawingml/2006/chart">
            <c:chart xmlns:c="http://schemas.openxmlformats.org/drawingml/2006/chart" xmlns:r="http://schemas.openxmlformats.org/officeDocument/2006/relationships" r:id="rId6"/>
          </a:graphicData>
        </a:graphic>
      </p:graphicFrame>
      <p:sp>
        <p:nvSpPr>
          <p:cNvPr id="4" name="Footer Placeholder 4">
            <a:extLst>
              <a:ext uri="{FF2B5EF4-FFF2-40B4-BE49-F238E27FC236}">
                <a16:creationId xmlns:a16="http://schemas.microsoft.com/office/drawing/2014/main" id="{0EE3193C-01AB-23CE-6D66-EA7B65FAF880}"/>
              </a:ext>
            </a:extLst>
          </p:cNvPr>
          <p:cNvSpPr txBox="1">
            <a:spLocks/>
          </p:cNvSpPr>
          <p:nvPr/>
        </p:nvSpPr>
        <p:spPr>
          <a:xfrm>
            <a:off x="391549" y="6344001"/>
            <a:ext cx="10953012" cy="508555"/>
          </a:xfrm>
          <a:prstGeom prst="rect">
            <a:avLst/>
          </a:prstGeo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B2. How true would you say the following statements are when applied to your household for the last 12 months?</a:t>
            </a:r>
          </a:p>
          <a:p>
            <a:pPr>
              <a:defRPr/>
            </a:pPr>
            <a:r>
              <a:rPr lang="en-GB" sz="1000" dirty="0">
                <a:solidFill>
                  <a:srgbClr val="FFFFFF">
                    <a:lumMod val="50000"/>
                  </a:srgbClr>
                </a:solidFill>
                <a:latin typeface="Arial"/>
                <a:cs typeface="Arial" panose="020B0604020202020204" pitchFamily="34" charset="0"/>
              </a:rPr>
              <a:t>Unweighted base: 1,442 (S3); 1,366 (S4); 1,220 (S5); 1,517 (S6); 1,235 (S7); 1,362 (S8), 1,312 (S9), 1296 (S10), 1201 (S11), 1300 (S12), 1263 (S13). Nb Respondents who said 'don't know' or 'prefer not to say' are excluded from these charts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solidFill>
                  <a:srgbClr val="FFFFFF">
                    <a:lumMod val="50000"/>
                  </a:srgbClr>
                </a:solidFill>
                <a:latin typeface="Arial"/>
                <a:cs typeface="Arial" panose="020B0604020202020204" pitchFamily="34" charset="0"/>
              </a:rPr>
              <a:t>		</a:t>
            </a:r>
          </a:p>
        </p:txBody>
      </p:sp>
      <p:sp>
        <p:nvSpPr>
          <p:cNvPr id="16" name="Slide Number Placeholder 4">
            <a:extLst>
              <a:ext uri="{FF2B5EF4-FFF2-40B4-BE49-F238E27FC236}">
                <a16:creationId xmlns:a16="http://schemas.microsoft.com/office/drawing/2014/main" id="{EBAE657D-8304-4178-B97B-8A92D1C82592}"/>
              </a:ext>
            </a:extLst>
          </p:cNvPr>
          <p:cNvSpPr txBox="1">
            <a:spLocks/>
          </p:cNvSpPr>
          <p:nvPr/>
        </p:nvSpPr>
        <p:spPr>
          <a:xfrm>
            <a:off x="11440886" y="6320787"/>
            <a:ext cx="595417" cy="41746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64</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grpSp>
        <p:nvGrpSpPr>
          <p:cNvPr id="2" name="Group 1">
            <a:extLst>
              <a:ext uri="{FF2B5EF4-FFF2-40B4-BE49-F238E27FC236}">
                <a16:creationId xmlns:a16="http://schemas.microsoft.com/office/drawing/2014/main" id="{FF8C0518-58F3-128E-7DA6-12246B974E0A}"/>
              </a:ext>
              <a:ext uri="{C183D7F6-B498-43B3-948B-1728B52AA6E4}">
                <adec:decorative xmlns:adec="http://schemas.microsoft.com/office/drawing/2017/decorative" val="1"/>
              </a:ext>
            </a:extLst>
          </p:cNvPr>
          <p:cNvGrpSpPr/>
          <p:nvPr/>
        </p:nvGrpSpPr>
        <p:grpSpPr>
          <a:xfrm>
            <a:off x="8987010" y="5995381"/>
            <a:ext cx="2808115" cy="269304"/>
            <a:chOff x="229117" y="5927615"/>
            <a:chExt cx="2808115" cy="269304"/>
          </a:xfrm>
        </p:grpSpPr>
        <p:grpSp>
          <p:nvGrpSpPr>
            <p:cNvPr id="3" name="Group 2" descr="Green and Red arrows to signify when a statistic is significantly higher or lower than the previous survey.">
              <a:extLst>
                <a:ext uri="{FF2B5EF4-FFF2-40B4-BE49-F238E27FC236}">
                  <a16:creationId xmlns:a16="http://schemas.microsoft.com/office/drawing/2014/main" id="{FCD1DB7A-AA27-A4CC-E4F2-EADDD90A3C4A}"/>
                </a:ext>
              </a:extLst>
            </p:cNvPr>
            <p:cNvGrpSpPr/>
            <p:nvPr/>
          </p:nvGrpSpPr>
          <p:grpSpPr>
            <a:xfrm>
              <a:off x="229117" y="5927615"/>
              <a:ext cx="2808115" cy="269304"/>
              <a:chOff x="520117" y="5772736"/>
              <a:chExt cx="2808115" cy="269304"/>
            </a:xfrm>
          </p:grpSpPr>
          <p:sp>
            <p:nvSpPr>
              <p:cNvPr id="10" name="Arrow: Down 9">
                <a:extLst>
                  <a:ext uri="{FF2B5EF4-FFF2-40B4-BE49-F238E27FC236}">
                    <a16:creationId xmlns:a16="http://schemas.microsoft.com/office/drawing/2014/main" id="{3CB38BE9-A81B-B721-38E1-6AA992B1E8CE}"/>
                  </a:ext>
                </a:extLst>
              </p:cNvPr>
              <p:cNvSpPr/>
              <p:nvPr/>
            </p:nvSpPr>
            <p:spPr>
              <a:xfrm rot="10800000">
                <a:off x="520117" y="5838560"/>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1" name="TextBox 10">
                <a:extLst>
                  <a:ext uri="{FF2B5EF4-FFF2-40B4-BE49-F238E27FC236}">
                    <a16:creationId xmlns:a16="http://schemas.microsoft.com/office/drawing/2014/main" id="{881F1C54-E57B-B7FE-A3E9-9510F8035E58}"/>
                  </a:ext>
                </a:extLst>
              </p:cNvPr>
              <p:cNvSpPr txBox="1"/>
              <p:nvPr/>
            </p:nvSpPr>
            <p:spPr>
              <a:xfrm>
                <a:off x="884934" y="5772736"/>
                <a:ext cx="2443298" cy="26930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50" b="0" i="0" u="none" strike="noStrike" kern="1200" cap="none" spc="0" normalizeH="0" baseline="0" noProof="0" dirty="0">
                    <a:ln>
                      <a:noFill/>
                    </a:ln>
                    <a:solidFill>
                      <a:srgbClr val="5C5B5A"/>
                    </a:solidFill>
                    <a:effectLst/>
                    <a:uLnTx/>
                    <a:uFillTx/>
                    <a:latin typeface="Arial"/>
                    <a:ea typeface="+mn-ea"/>
                    <a:cs typeface="+mn-cs"/>
                  </a:rPr>
                  <a:t>Significantly higher/</a:t>
                </a:r>
                <a:r>
                  <a:rPr lang="en-GB" sz="1150" dirty="0">
                    <a:solidFill>
                      <a:srgbClr val="5C5B5A"/>
                    </a:solidFill>
                    <a:latin typeface="Arial"/>
                  </a:rPr>
                  <a:t>lower than S12</a:t>
                </a:r>
                <a:endParaRPr kumimoji="0" lang="en-GB" sz="1150" b="0" i="0" u="none" strike="noStrike" kern="1200" cap="none" spc="0" normalizeH="0" baseline="0" noProof="0" dirty="0">
                  <a:ln>
                    <a:noFill/>
                  </a:ln>
                  <a:solidFill>
                    <a:srgbClr val="5C5B5A"/>
                  </a:solidFill>
                  <a:effectLst/>
                  <a:uLnTx/>
                  <a:uFillTx/>
                  <a:latin typeface="Arial"/>
                  <a:ea typeface="+mn-ea"/>
                  <a:cs typeface="+mn-cs"/>
                </a:endParaRPr>
              </a:p>
            </p:txBody>
          </p:sp>
        </p:grpSp>
        <p:sp>
          <p:nvSpPr>
            <p:cNvPr id="8" name="Arrow: Down 7">
              <a:extLst>
                <a:ext uri="{FF2B5EF4-FFF2-40B4-BE49-F238E27FC236}">
                  <a16:creationId xmlns:a16="http://schemas.microsoft.com/office/drawing/2014/main" id="{8A38C8D2-A4FC-1D23-AFFE-202249A25473}"/>
                </a:ext>
              </a:extLst>
            </p:cNvPr>
            <p:cNvSpPr/>
            <p:nvPr/>
          </p:nvSpPr>
          <p:spPr>
            <a:xfrm>
              <a:off x="443886" y="6007517"/>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sp>
        <p:nvSpPr>
          <p:cNvPr id="12" name="Arrow: Down 11">
            <a:extLst>
              <a:ext uri="{FF2B5EF4-FFF2-40B4-BE49-F238E27FC236}">
                <a16:creationId xmlns:a16="http://schemas.microsoft.com/office/drawing/2014/main" id="{7D139455-5E18-DCA6-249B-E57522546EE8}"/>
              </a:ext>
            </a:extLst>
          </p:cNvPr>
          <p:cNvSpPr/>
          <p:nvPr/>
        </p:nvSpPr>
        <p:spPr>
          <a:xfrm rot="10800000">
            <a:off x="3873987" y="4246198"/>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4" name="Arrow: Down 13">
            <a:extLst>
              <a:ext uri="{FF2B5EF4-FFF2-40B4-BE49-F238E27FC236}">
                <a16:creationId xmlns:a16="http://schemas.microsoft.com/office/drawing/2014/main" id="{A1F42535-85A3-A779-CF80-8F83C7F9DF0A}"/>
              </a:ext>
            </a:extLst>
          </p:cNvPr>
          <p:cNvSpPr/>
          <p:nvPr/>
        </p:nvSpPr>
        <p:spPr>
          <a:xfrm>
            <a:off x="7894365" y="2813275"/>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9" name="Arrow: Down 18">
            <a:extLst>
              <a:ext uri="{FF2B5EF4-FFF2-40B4-BE49-F238E27FC236}">
                <a16:creationId xmlns:a16="http://schemas.microsoft.com/office/drawing/2014/main" id="{35407ECF-FD6C-3FD2-B751-D6E99CB4C263}"/>
              </a:ext>
            </a:extLst>
          </p:cNvPr>
          <p:cNvSpPr/>
          <p:nvPr/>
        </p:nvSpPr>
        <p:spPr>
          <a:xfrm>
            <a:off x="11579203" y="2722794"/>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281277056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A2476A-FEFF-234B-1C21-318A761F33E0}"/>
            </a:ext>
          </a:extLst>
        </p:cNvPr>
        <p:cNvGrpSpPr/>
        <p:nvPr/>
      </p:nvGrpSpPr>
      <p:grpSpPr>
        <a:xfrm>
          <a:off x="0" y="0"/>
          <a:ext cx="0" cy="0"/>
          <a:chOff x="0" y="0"/>
          <a:chExt cx="0" cy="0"/>
        </a:xfrm>
      </p:grpSpPr>
      <p:sp>
        <p:nvSpPr>
          <p:cNvPr id="9" name="Title 3">
            <a:extLst>
              <a:ext uri="{FF2B5EF4-FFF2-40B4-BE49-F238E27FC236}">
                <a16:creationId xmlns:a16="http://schemas.microsoft.com/office/drawing/2014/main" id="{E3C987CF-4EB0-75A8-4074-B9C5F66680F2}"/>
              </a:ext>
            </a:extLst>
          </p:cNvPr>
          <p:cNvSpPr txBox="1">
            <a:spLocks noGrp="1"/>
          </p:cNvSpPr>
          <p:nvPr>
            <p:ph type="title" idx="4294967295"/>
          </p:nvPr>
        </p:nvSpPr>
        <p:spPr>
          <a:xfrm>
            <a:off x="343807" y="151399"/>
            <a:ext cx="11759047" cy="923330"/>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lvl1pPr>
              <a:lnSpc>
                <a:spcPct val="100000"/>
              </a:lnSpc>
              <a:spcBef>
                <a:spcPts val="0"/>
              </a:spcBef>
              <a:buNone/>
              <a:defRPr sz="2000" b="1">
                <a:solidFill>
                  <a:srgbClr val="5C5B5A"/>
                </a:solidFill>
                <a:latin typeface="Aria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5C5B5A"/>
                </a:solidFill>
                <a:effectLst/>
                <a:uLnTx/>
                <a:uFillTx/>
                <a:latin typeface="Arial"/>
                <a:ea typeface="+mn-ea"/>
                <a:cs typeface="+mn-cs"/>
              </a:rPr>
              <a:t>Nearly half (46%) of respondents who have </a:t>
            </a:r>
            <a:r>
              <a:rPr kumimoji="0" lang="en-GB" sz="2000" b="1" i="0" u="none" strike="noStrike" kern="1200" cap="none" spc="0" normalizeH="0" baseline="0" noProof="0" dirty="0">
                <a:ln>
                  <a:noFill/>
                </a:ln>
                <a:solidFill>
                  <a:srgbClr val="009690"/>
                </a:solidFill>
                <a:effectLst/>
                <a:uLnTx/>
                <a:uFillTx/>
                <a:latin typeface="Arial"/>
                <a:ea typeface="+mn-ea"/>
                <a:cs typeface="+mn-cs"/>
              </a:rPr>
              <a:t>paid for a care package </a:t>
            </a:r>
            <a:r>
              <a:rPr kumimoji="0" lang="en-GB" sz="2000" b="1" i="0" u="none" strike="noStrike" kern="1200" cap="none" spc="0" normalizeH="0" baseline="0" noProof="0" dirty="0">
                <a:ln>
                  <a:noFill/>
                </a:ln>
                <a:solidFill>
                  <a:srgbClr val="5C5B5A"/>
                </a:solidFill>
                <a:effectLst/>
                <a:uLnTx/>
                <a:uFillTx/>
                <a:latin typeface="Arial"/>
                <a:ea typeface="+mn-ea"/>
                <a:cs typeface="+mn-cs"/>
              </a:rPr>
              <a:t>in the past 12 months have had to cut back or cancel this due to not being able to afford it. 2 in 5 report having been behind in payments for care packages</a:t>
            </a:r>
          </a:p>
        </p:txBody>
      </p:sp>
      <p:sp>
        <p:nvSpPr>
          <p:cNvPr id="24" name="TextBox 23">
            <a:extLst>
              <a:ext uri="{FF2B5EF4-FFF2-40B4-BE49-F238E27FC236}">
                <a16:creationId xmlns:a16="http://schemas.microsoft.com/office/drawing/2014/main" id="{B9EC8A32-F0BB-1271-8978-4AD6B43B570B}"/>
              </a:ext>
              <a:ext uri="{C183D7F6-B498-43B3-948B-1728B52AA6E4}">
                <adec:decorative xmlns:adec="http://schemas.microsoft.com/office/drawing/2017/decorative" val="1"/>
              </a:ext>
            </a:extLst>
          </p:cNvPr>
          <p:cNvSpPr txBox="1"/>
          <p:nvPr/>
        </p:nvSpPr>
        <p:spPr>
          <a:xfrm>
            <a:off x="553576" y="1221305"/>
            <a:ext cx="4742565" cy="492443"/>
          </a:xfrm>
          <a:prstGeom prst="rect">
            <a:avLst/>
          </a:prstGeom>
          <a:noFill/>
        </p:spPr>
        <p:txBody>
          <a:bodyPr wrap="square" lIns="0" tIns="0" rIns="0" bIns="0" rtlCol="0" anchor="t">
            <a:spAutoFit/>
          </a:bodyPr>
          <a:lstStyle/>
          <a:p>
            <a:pPr algn="ctr">
              <a:defRPr/>
            </a:pPr>
            <a:r>
              <a:rPr lang="en-GB" sz="1600" b="1" dirty="0">
                <a:solidFill>
                  <a:srgbClr val="5C5B5A"/>
                </a:solidFill>
                <a:latin typeface="Arial"/>
              </a:rPr>
              <a:t>Have you paid for a care package from your</a:t>
            </a:r>
          </a:p>
          <a:p>
            <a:pPr algn="ctr">
              <a:defRPr/>
            </a:pPr>
            <a:r>
              <a:rPr lang="en-GB" sz="1600" b="1" dirty="0">
                <a:solidFill>
                  <a:srgbClr val="5C5B5A"/>
                </a:solidFill>
                <a:latin typeface="Arial"/>
              </a:rPr>
              <a:t>local authority?</a:t>
            </a:r>
            <a:endParaRPr kumimoji="0" lang="en-GB" sz="1600" b="1" i="0" u="none" strike="noStrike" kern="1200" cap="none" spc="0" normalizeH="0" baseline="0" noProof="0" dirty="0">
              <a:ln>
                <a:noFill/>
              </a:ln>
              <a:solidFill>
                <a:srgbClr val="5C5B5A"/>
              </a:solidFill>
              <a:effectLst/>
              <a:uLnTx/>
              <a:uFillTx/>
              <a:latin typeface="Arial"/>
              <a:ea typeface="+mn-ea"/>
              <a:cs typeface="+mn-cs"/>
            </a:endParaRPr>
          </a:p>
        </p:txBody>
      </p:sp>
      <p:graphicFrame>
        <p:nvGraphicFramePr>
          <p:cNvPr id="2" name="Chart Placeholder 10" descr="Bar chart showing that 46% of those who have paid for a care package have had to cut back or cancel them because they can no longer afford to pay for it. ">
            <a:extLst>
              <a:ext uri="{FF2B5EF4-FFF2-40B4-BE49-F238E27FC236}">
                <a16:creationId xmlns:a16="http://schemas.microsoft.com/office/drawing/2014/main" id="{87177429-211A-21BE-2BCA-D9F96E224167}"/>
              </a:ext>
            </a:extLst>
          </p:cNvPr>
          <p:cNvGraphicFramePr>
            <a:graphicFrameLocks/>
          </p:cNvGraphicFramePr>
          <p:nvPr>
            <p:extLst>
              <p:ext uri="{D42A27DB-BD31-4B8C-83A1-F6EECF244321}">
                <p14:modId xmlns:p14="http://schemas.microsoft.com/office/powerpoint/2010/main" val="1442099702"/>
              </p:ext>
            </p:extLst>
          </p:nvPr>
        </p:nvGraphicFramePr>
        <p:xfrm>
          <a:off x="306211" y="4191753"/>
          <a:ext cx="5980441" cy="1890564"/>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2D72FD58-80FB-E497-691B-91D1480D6CF3}"/>
              </a:ext>
              <a:ext uri="{C183D7F6-B498-43B3-948B-1728B52AA6E4}">
                <adec:decorative xmlns:adec="http://schemas.microsoft.com/office/drawing/2017/decorative" val="1"/>
              </a:ext>
            </a:extLst>
          </p:cNvPr>
          <p:cNvSpPr txBox="1"/>
          <p:nvPr/>
        </p:nvSpPr>
        <p:spPr>
          <a:xfrm>
            <a:off x="330263" y="3714986"/>
            <a:ext cx="5570620" cy="738664"/>
          </a:xfrm>
          <a:prstGeom prst="rect">
            <a:avLst/>
          </a:prstGeom>
          <a:noFill/>
        </p:spPr>
        <p:txBody>
          <a:bodyPr wrap="square" lIns="0" tIns="0" rIns="0" bIns="0" rtlCol="0" anchor="t">
            <a:spAutoFit/>
          </a:bodyPr>
          <a:lstStyle/>
          <a:p>
            <a:pPr algn="ctr">
              <a:defRPr/>
            </a:pPr>
            <a:r>
              <a:rPr lang="en-GB" sz="1600" b="1" dirty="0">
                <a:solidFill>
                  <a:srgbClr val="5C5B5A"/>
                </a:solidFill>
                <a:latin typeface="Arial"/>
              </a:rPr>
              <a:t>Among those who have paid for a care package, have you had to cut back or cancel because you can no longer afford to pay for it?</a:t>
            </a:r>
            <a:endParaRPr kumimoji="0" lang="en-GB" sz="1600" b="1" i="0" u="none" strike="noStrike" kern="1200" cap="none" spc="0" normalizeH="0" baseline="0" noProof="0" dirty="0">
              <a:ln>
                <a:noFill/>
              </a:ln>
              <a:solidFill>
                <a:srgbClr val="5C5B5A"/>
              </a:solidFill>
              <a:effectLst/>
              <a:uLnTx/>
              <a:uFillTx/>
              <a:latin typeface="Arial"/>
              <a:ea typeface="+mn-ea"/>
              <a:cs typeface="+mn-cs"/>
            </a:endParaRPr>
          </a:p>
        </p:txBody>
      </p:sp>
      <p:sp>
        <p:nvSpPr>
          <p:cNvPr id="5" name="TextBox 4">
            <a:extLst>
              <a:ext uri="{FF2B5EF4-FFF2-40B4-BE49-F238E27FC236}">
                <a16:creationId xmlns:a16="http://schemas.microsoft.com/office/drawing/2014/main" id="{945E776C-9474-7FBA-5694-C736A7B2824F}"/>
              </a:ext>
              <a:ext uri="{C183D7F6-B498-43B3-948B-1728B52AA6E4}">
                <adec:decorative xmlns:adec="http://schemas.microsoft.com/office/drawing/2017/decorative" val="1"/>
              </a:ext>
            </a:extLst>
          </p:cNvPr>
          <p:cNvSpPr txBox="1"/>
          <p:nvPr/>
        </p:nvSpPr>
        <p:spPr>
          <a:xfrm>
            <a:off x="259381" y="2624381"/>
            <a:ext cx="5570620" cy="615553"/>
          </a:xfrm>
          <a:prstGeom prst="rect">
            <a:avLst/>
          </a:prstGeom>
          <a:noFill/>
        </p:spPr>
        <p:txBody>
          <a:bodyPr wrap="square" lIns="0" tIns="0" rIns="0" bIns="0" rtlCol="0" anchor="t">
            <a:spAutoFit/>
          </a:bodyPr>
          <a:lstStyle/>
          <a:p>
            <a:pPr algn="ctr">
              <a:defRPr/>
            </a:pPr>
            <a:r>
              <a:rPr lang="en-GB" sz="1400" b="1" dirty="0">
                <a:solidFill>
                  <a:srgbClr val="5C5B5A"/>
                </a:solidFill>
                <a:latin typeface="Arial"/>
              </a:rPr>
              <a:t>3% have paid for a care package for themselves</a:t>
            </a:r>
          </a:p>
          <a:p>
            <a:pPr algn="ctr">
              <a:defRPr/>
            </a:pPr>
            <a:r>
              <a:rPr kumimoji="0" lang="en-GB" sz="1400" b="1" i="0" u="none" strike="noStrike" kern="1200" cap="none" spc="0" normalizeH="0" baseline="0" noProof="0" dirty="0">
                <a:ln>
                  <a:noFill/>
                </a:ln>
                <a:solidFill>
                  <a:srgbClr val="5C5B5A"/>
                </a:solidFill>
                <a:effectLst/>
                <a:uLnTx/>
                <a:uFillTx/>
                <a:latin typeface="Arial"/>
                <a:ea typeface="+mn-ea"/>
                <a:cs typeface="+mn-cs"/>
              </a:rPr>
              <a:t>4% have </a:t>
            </a:r>
            <a:r>
              <a:rPr lang="en-GB" sz="1400" b="1" dirty="0">
                <a:solidFill>
                  <a:srgbClr val="5C5B5A"/>
                </a:solidFill>
                <a:latin typeface="Arial"/>
              </a:rPr>
              <a:t>paid for a care package for their family members</a:t>
            </a:r>
          </a:p>
          <a:p>
            <a:pPr algn="ctr">
              <a:defRPr/>
            </a:pPr>
            <a:r>
              <a:rPr kumimoji="0" lang="en-GB" sz="1100" i="0" u="none" strike="noStrike" kern="1200" cap="none" spc="0" normalizeH="0" baseline="0" noProof="0" dirty="0">
                <a:ln>
                  <a:noFill/>
                </a:ln>
                <a:solidFill>
                  <a:srgbClr val="5C5B5A"/>
                </a:solidFill>
                <a:effectLst/>
                <a:uLnTx/>
                <a:uFillTx/>
                <a:latin typeface="Arial"/>
                <a:ea typeface="+mn-ea"/>
                <a:cs typeface="+mn-cs"/>
              </a:rPr>
              <a:t>There has been </a:t>
            </a:r>
            <a:r>
              <a:rPr lang="en-GB" sz="1100" dirty="0">
                <a:solidFill>
                  <a:srgbClr val="5C5B5A"/>
                </a:solidFill>
                <a:latin typeface="Arial"/>
              </a:rPr>
              <a:t>no significant change in these metrics since May ‘24</a:t>
            </a:r>
            <a:endParaRPr kumimoji="0" lang="en-GB" sz="1100" i="0" u="none" strike="noStrike" kern="1200" cap="none" spc="0" normalizeH="0" baseline="0" noProof="0" dirty="0">
              <a:ln>
                <a:noFill/>
              </a:ln>
              <a:solidFill>
                <a:srgbClr val="5C5B5A"/>
              </a:solidFill>
              <a:effectLst/>
              <a:uLnTx/>
              <a:uFillTx/>
              <a:latin typeface="Arial"/>
              <a:ea typeface="+mn-ea"/>
              <a:cs typeface="+mn-cs"/>
            </a:endParaRPr>
          </a:p>
        </p:txBody>
      </p:sp>
      <p:sp>
        <p:nvSpPr>
          <p:cNvPr id="6" name="TextBox 5">
            <a:extLst>
              <a:ext uri="{FF2B5EF4-FFF2-40B4-BE49-F238E27FC236}">
                <a16:creationId xmlns:a16="http://schemas.microsoft.com/office/drawing/2014/main" id="{D0F66E38-3A1A-3B06-B861-510A81B3E776}"/>
              </a:ext>
              <a:ext uri="{C183D7F6-B498-43B3-948B-1728B52AA6E4}">
                <adec:decorative xmlns:adec="http://schemas.microsoft.com/office/drawing/2017/decorative" val="1"/>
              </a:ext>
            </a:extLst>
          </p:cNvPr>
          <p:cNvSpPr txBox="1"/>
          <p:nvPr/>
        </p:nvSpPr>
        <p:spPr>
          <a:xfrm>
            <a:off x="346161" y="1765116"/>
            <a:ext cx="5570620" cy="800219"/>
          </a:xfrm>
          <a:prstGeom prst="rect">
            <a:avLst/>
          </a:prstGeom>
          <a:noFill/>
        </p:spPr>
        <p:txBody>
          <a:bodyPr wrap="square" lIns="0" tIns="0" rIns="0" bIns="0" rtlCol="0" anchor="t">
            <a:spAutoFit/>
          </a:bodyPr>
          <a:lstStyle/>
          <a:p>
            <a:pPr algn="ctr">
              <a:defRPr/>
            </a:pPr>
            <a:r>
              <a:rPr lang="en-GB" sz="3600" b="1" dirty="0">
                <a:solidFill>
                  <a:srgbClr val="009690"/>
                </a:solidFill>
                <a:latin typeface="Arial"/>
              </a:rPr>
              <a:t>7% </a:t>
            </a:r>
          </a:p>
          <a:p>
            <a:pPr algn="ctr">
              <a:defRPr/>
            </a:pPr>
            <a:r>
              <a:rPr lang="en-GB" sz="1600" b="1" dirty="0">
                <a:solidFill>
                  <a:srgbClr val="009690"/>
                </a:solidFill>
                <a:latin typeface="Arial"/>
              </a:rPr>
              <a:t>have paid for a care package</a:t>
            </a:r>
            <a:endParaRPr lang="en-GB" sz="1600" b="1" i="0" u="none" strike="noStrike" kern="1200" cap="none" spc="0" normalizeH="0" baseline="0" noProof="0" dirty="0">
              <a:ln>
                <a:noFill/>
              </a:ln>
              <a:solidFill>
                <a:srgbClr val="009690"/>
              </a:solidFill>
              <a:effectLst/>
              <a:uLnTx/>
              <a:uFillTx/>
              <a:latin typeface="Arial"/>
              <a:cs typeface="Arial"/>
            </a:endParaRPr>
          </a:p>
        </p:txBody>
      </p:sp>
      <p:cxnSp>
        <p:nvCxnSpPr>
          <p:cNvPr id="10" name="Straight Connector 9">
            <a:extLst>
              <a:ext uri="{FF2B5EF4-FFF2-40B4-BE49-F238E27FC236}">
                <a16:creationId xmlns:a16="http://schemas.microsoft.com/office/drawing/2014/main" id="{8041DDAD-1022-8A77-665B-BC2F71D06778}"/>
              </a:ext>
              <a:ext uri="{C183D7F6-B498-43B3-948B-1728B52AA6E4}">
                <adec:decorative xmlns:adec="http://schemas.microsoft.com/office/drawing/2017/decorative" val="1"/>
              </a:ext>
            </a:extLst>
          </p:cNvPr>
          <p:cNvCxnSpPr>
            <a:cxnSpLocks/>
          </p:cNvCxnSpPr>
          <p:nvPr/>
        </p:nvCxnSpPr>
        <p:spPr>
          <a:xfrm>
            <a:off x="6096000" y="1303699"/>
            <a:ext cx="0" cy="4941237"/>
          </a:xfrm>
          <a:prstGeom prst="line">
            <a:avLst/>
          </a:prstGeom>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E09F34B3-37E9-48B3-3A0A-670DA500DB80}"/>
              </a:ext>
              <a:ext uri="{C183D7F6-B498-43B3-948B-1728B52AA6E4}">
                <adec:decorative xmlns:adec="http://schemas.microsoft.com/office/drawing/2017/decorative" val="1"/>
              </a:ext>
            </a:extLst>
          </p:cNvPr>
          <p:cNvSpPr txBox="1"/>
          <p:nvPr/>
        </p:nvSpPr>
        <p:spPr>
          <a:xfrm>
            <a:off x="6395131" y="1172678"/>
            <a:ext cx="5570620" cy="984885"/>
          </a:xfrm>
          <a:prstGeom prst="rect">
            <a:avLst/>
          </a:prstGeom>
          <a:noFill/>
        </p:spPr>
        <p:txBody>
          <a:bodyPr wrap="square" lIns="0" tIns="0" rIns="0" bIns="0" rtlCol="0" anchor="t">
            <a:spAutoFit/>
          </a:bodyPr>
          <a:lstStyle/>
          <a:p>
            <a:pPr algn="ctr">
              <a:defRPr/>
            </a:pPr>
            <a:r>
              <a:rPr lang="en-GB" sz="1600" b="1" dirty="0">
                <a:solidFill>
                  <a:srgbClr val="5C5B5A"/>
                </a:solidFill>
                <a:latin typeface="Arial"/>
              </a:rPr>
              <a:t>Among those who have paid for a care package (300 GM respondents over 3 surveys), in the last 12 months have you ever been behind in your payments for your care package?</a:t>
            </a:r>
            <a:endParaRPr kumimoji="0" lang="en-GB" sz="1600" b="1" i="0" u="none" strike="noStrike" kern="1200" cap="none" spc="0" normalizeH="0" baseline="0" noProof="0" dirty="0">
              <a:ln>
                <a:noFill/>
              </a:ln>
              <a:solidFill>
                <a:srgbClr val="5C5B5A"/>
              </a:solidFill>
              <a:effectLst/>
              <a:uLnTx/>
              <a:uFillTx/>
              <a:latin typeface="Arial"/>
              <a:ea typeface="+mn-ea"/>
              <a:cs typeface="+mn-cs"/>
            </a:endParaRPr>
          </a:p>
        </p:txBody>
      </p:sp>
      <p:graphicFrame>
        <p:nvGraphicFramePr>
          <p:cNvPr id="12" name="Chart Placeholder 10" descr="Pie chart showing that 40% of respondents who have paid for a care package have been behind in their payments for these ">
            <a:extLst>
              <a:ext uri="{FF2B5EF4-FFF2-40B4-BE49-F238E27FC236}">
                <a16:creationId xmlns:a16="http://schemas.microsoft.com/office/drawing/2014/main" id="{91E1A55C-C06D-773B-75FC-D64F798B5246}"/>
              </a:ext>
            </a:extLst>
          </p:cNvPr>
          <p:cNvGraphicFramePr>
            <a:graphicFrameLocks/>
          </p:cNvGraphicFramePr>
          <p:nvPr/>
        </p:nvGraphicFramePr>
        <p:xfrm>
          <a:off x="6286652" y="2279125"/>
          <a:ext cx="5561540" cy="3669166"/>
        </p:xfrm>
        <a:graphic>
          <a:graphicData uri="http://schemas.openxmlformats.org/drawingml/2006/chart">
            <c:chart xmlns:c="http://schemas.openxmlformats.org/drawingml/2006/chart" xmlns:r="http://schemas.openxmlformats.org/officeDocument/2006/relationships" r:id="rId4"/>
          </a:graphicData>
        </a:graphic>
      </p:graphicFrame>
      <p:sp>
        <p:nvSpPr>
          <p:cNvPr id="13" name="TextBox 12">
            <a:extLst>
              <a:ext uri="{FF2B5EF4-FFF2-40B4-BE49-F238E27FC236}">
                <a16:creationId xmlns:a16="http://schemas.microsoft.com/office/drawing/2014/main" id="{CA42803D-8176-6E0A-E790-686FC7473226}"/>
              </a:ext>
              <a:ext uri="{C183D7F6-B498-43B3-948B-1728B52AA6E4}">
                <adec:decorative xmlns:adec="http://schemas.microsoft.com/office/drawing/2017/decorative" val="1"/>
              </a:ext>
            </a:extLst>
          </p:cNvPr>
          <p:cNvSpPr txBox="1"/>
          <p:nvPr/>
        </p:nvSpPr>
        <p:spPr>
          <a:xfrm>
            <a:off x="6370925" y="5566309"/>
            <a:ext cx="5570620" cy="646331"/>
          </a:xfrm>
          <a:prstGeom prst="rect">
            <a:avLst/>
          </a:prstGeom>
          <a:noFill/>
        </p:spPr>
        <p:txBody>
          <a:bodyPr wrap="square" lIns="0" tIns="0" rIns="0" bIns="0" rtlCol="0" anchor="t">
            <a:spAutoFit/>
          </a:bodyPr>
          <a:lstStyle/>
          <a:p>
            <a:pPr algn="ctr">
              <a:defRPr/>
            </a:pPr>
            <a:r>
              <a:rPr lang="en-GB" sz="1400" b="1" dirty="0">
                <a:solidFill>
                  <a:srgbClr val="5C5B5A"/>
                </a:solidFill>
                <a:latin typeface="Arial"/>
              </a:rPr>
              <a:t>59% of those who have been behind in payments for their care package have received contact from a debt collector about these arrears</a:t>
            </a:r>
            <a:endParaRPr kumimoji="0" lang="en-GB" sz="1400" b="1" i="0" u="none" strike="noStrike" kern="1200" cap="none" spc="0" normalizeH="0" baseline="0" noProof="0" dirty="0">
              <a:ln>
                <a:noFill/>
              </a:ln>
              <a:solidFill>
                <a:srgbClr val="5C5B5A"/>
              </a:solidFill>
              <a:effectLst/>
              <a:uLnTx/>
              <a:uFillTx/>
              <a:latin typeface="Arial"/>
              <a:ea typeface="+mn-ea"/>
              <a:cs typeface="+mn-cs"/>
            </a:endParaRPr>
          </a:p>
        </p:txBody>
      </p:sp>
      <p:cxnSp>
        <p:nvCxnSpPr>
          <p:cNvPr id="15" name="Connector: Elbow 14">
            <a:extLst>
              <a:ext uri="{FF2B5EF4-FFF2-40B4-BE49-F238E27FC236}">
                <a16:creationId xmlns:a16="http://schemas.microsoft.com/office/drawing/2014/main" id="{6B01E3AC-9D0D-3351-96AA-3AC8318CF896}"/>
              </a:ext>
              <a:ext uri="{C183D7F6-B498-43B3-948B-1728B52AA6E4}">
                <adec:decorative xmlns:adec="http://schemas.microsoft.com/office/drawing/2017/decorative" val="1"/>
              </a:ext>
            </a:extLst>
          </p:cNvPr>
          <p:cNvCxnSpPr/>
          <p:nvPr/>
        </p:nvCxnSpPr>
        <p:spPr>
          <a:xfrm rot="16200000" flipH="1">
            <a:off x="8320289" y="4756431"/>
            <a:ext cx="865374" cy="628891"/>
          </a:xfrm>
          <a:prstGeom prst="bentConnector3">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 name="Footer Placeholder 4">
            <a:extLst>
              <a:ext uri="{FF2B5EF4-FFF2-40B4-BE49-F238E27FC236}">
                <a16:creationId xmlns:a16="http://schemas.microsoft.com/office/drawing/2014/main" id="{82CD305D-2D56-1413-BFAD-4BEA8E6CD5C3}"/>
              </a:ext>
            </a:extLst>
          </p:cNvPr>
          <p:cNvSpPr txBox="1">
            <a:spLocks/>
          </p:cNvSpPr>
          <p:nvPr/>
        </p:nvSpPr>
        <p:spPr>
          <a:xfrm>
            <a:off x="226250" y="6334202"/>
            <a:ext cx="11327697" cy="47145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QL30</a:t>
            </a:r>
            <a:r>
              <a:rPr lang="en-GB" sz="1000" dirty="0">
                <a:solidFill>
                  <a:srgbClr val="FFFFFF">
                    <a:lumMod val="50000"/>
                  </a:srgbClr>
                </a:solidFill>
                <a:latin typeface="Arial"/>
                <a:cs typeface="Arial" panose="020B0604020202020204" pitchFamily="34" charset="0"/>
              </a:rPr>
              <a:t> Do you pay for a care package from your Local Authority? QCL31. Have you had to cut back or cancel your care package because you can no longer afford to pay for it? QCL32. In the last 12 months, have you ever been behind in your payments for your care package?  QCL33. Have you received contact from a debt collector about these arrears?  Base: All respondents: S11 + S12 + S13 (4551); All who pay for care packages for themselves or families (303)</a:t>
            </a:r>
          </a:p>
        </p:txBody>
      </p:sp>
      <p:sp>
        <p:nvSpPr>
          <p:cNvPr id="16" name="Slide Number Placeholder 4">
            <a:extLst>
              <a:ext uri="{FF2B5EF4-FFF2-40B4-BE49-F238E27FC236}">
                <a16:creationId xmlns:a16="http://schemas.microsoft.com/office/drawing/2014/main" id="{A6C3F401-D4A0-C079-40AE-B2E02E7865FE}"/>
              </a:ext>
            </a:extLst>
          </p:cNvPr>
          <p:cNvSpPr txBox="1">
            <a:spLocks/>
          </p:cNvSpPr>
          <p:nvPr/>
        </p:nvSpPr>
        <p:spPr>
          <a:xfrm>
            <a:off x="11553947" y="6427944"/>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65</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
        <p:nvSpPr>
          <p:cNvPr id="17" name="TextBox 16">
            <a:extLst>
              <a:ext uri="{FF2B5EF4-FFF2-40B4-BE49-F238E27FC236}">
                <a16:creationId xmlns:a16="http://schemas.microsoft.com/office/drawing/2014/main" id="{663D2DC2-7CED-4551-ABF1-2A8BE3421CD4}"/>
              </a:ext>
            </a:extLst>
          </p:cNvPr>
          <p:cNvSpPr txBox="1"/>
          <p:nvPr/>
        </p:nvSpPr>
        <p:spPr>
          <a:xfrm>
            <a:off x="1248878" y="6018975"/>
            <a:ext cx="3936176" cy="261610"/>
          </a:xfrm>
          <a:prstGeom prst="rect">
            <a:avLst/>
          </a:prstGeom>
          <a:noFill/>
        </p:spPr>
        <p:txBody>
          <a:bodyPr wrap="square" rtlCol="0">
            <a:spAutoFit/>
          </a:bodyPr>
          <a:lstStyle/>
          <a:p>
            <a:r>
              <a:rPr lang="en-GB" sz="1100" dirty="0">
                <a:solidFill>
                  <a:srgbClr val="5C5B5A"/>
                </a:solidFill>
                <a:latin typeface="Arial" panose="020B0604020202020204" pitchFamily="34" charset="0"/>
                <a:cs typeface="Arial" panose="020B0604020202020204" pitchFamily="34" charset="0"/>
              </a:rPr>
              <a:t>Please note – data analysis on this slide uses S11-13 data</a:t>
            </a:r>
          </a:p>
        </p:txBody>
      </p:sp>
    </p:spTree>
    <p:extLst>
      <p:ext uri="{BB962C8B-B14F-4D97-AF65-F5344CB8AC3E}">
        <p14:creationId xmlns:p14="http://schemas.microsoft.com/office/powerpoint/2010/main" val="104045451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A2476A-FEFF-234B-1C21-318A761F33E0}"/>
            </a:ext>
          </a:extLst>
        </p:cNvPr>
        <p:cNvGrpSpPr/>
        <p:nvPr/>
      </p:nvGrpSpPr>
      <p:grpSpPr>
        <a:xfrm>
          <a:off x="0" y="0"/>
          <a:ext cx="0" cy="0"/>
          <a:chOff x="0" y="0"/>
          <a:chExt cx="0" cy="0"/>
        </a:xfrm>
      </p:grpSpPr>
      <p:sp>
        <p:nvSpPr>
          <p:cNvPr id="16" name="Slide Number Placeholder 4">
            <a:extLst>
              <a:ext uri="{FF2B5EF4-FFF2-40B4-BE49-F238E27FC236}">
                <a16:creationId xmlns:a16="http://schemas.microsoft.com/office/drawing/2014/main" id="{A6C3F401-D4A0-C079-40AE-B2E02E7865FE}"/>
              </a:ext>
            </a:extLst>
          </p:cNvPr>
          <p:cNvSpPr txBox="1">
            <a:spLocks/>
          </p:cNvSpPr>
          <p:nvPr/>
        </p:nvSpPr>
        <p:spPr>
          <a:xfrm>
            <a:off x="11553947" y="6427944"/>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66</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
        <p:nvSpPr>
          <p:cNvPr id="4" name="Footer Placeholder 4">
            <a:extLst>
              <a:ext uri="{FF2B5EF4-FFF2-40B4-BE49-F238E27FC236}">
                <a16:creationId xmlns:a16="http://schemas.microsoft.com/office/drawing/2014/main" id="{82CD305D-2D56-1413-BFAD-4BEA8E6CD5C3}"/>
              </a:ext>
            </a:extLst>
          </p:cNvPr>
          <p:cNvSpPr txBox="1">
            <a:spLocks/>
          </p:cNvSpPr>
          <p:nvPr/>
        </p:nvSpPr>
        <p:spPr>
          <a:xfrm>
            <a:off x="226250" y="6334202"/>
            <a:ext cx="11327697" cy="47145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CL21. The following question asks about income maximisation. Are you aware of any of the following types of financial support?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Base: All respondents, 1,540</a:t>
            </a:r>
          </a:p>
        </p:txBody>
      </p:sp>
      <p:sp>
        <p:nvSpPr>
          <p:cNvPr id="24" name="TextBox 23">
            <a:extLst>
              <a:ext uri="{FF2B5EF4-FFF2-40B4-BE49-F238E27FC236}">
                <a16:creationId xmlns:a16="http://schemas.microsoft.com/office/drawing/2014/main" id="{B9EC8A32-F0BB-1271-8978-4AD6B43B570B}"/>
              </a:ext>
              <a:ext uri="{C183D7F6-B498-43B3-948B-1728B52AA6E4}">
                <adec:decorative xmlns:adec="http://schemas.microsoft.com/office/drawing/2017/decorative" val="1"/>
              </a:ext>
            </a:extLst>
          </p:cNvPr>
          <p:cNvSpPr txBox="1"/>
          <p:nvPr/>
        </p:nvSpPr>
        <p:spPr>
          <a:xfrm>
            <a:off x="3310690" y="1201106"/>
            <a:ext cx="5570620" cy="246221"/>
          </a:xfrm>
          <a:prstGeom prst="rect">
            <a:avLst/>
          </a:prstGeom>
          <a:noFill/>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GB" sz="1600" b="1" i="0" u="none" strike="noStrike" kern="1200" cap="none" spc="0" normalizeH="0" baseline="0" noProof="0" dirty="0">
                <a:ln>
                  <a:noFill/>
                </a:ln>
                <a:solidFill>
                  <a:srgbClr val="515151"/>
                </a:solidFill>
                <a:effectLst/>
                <a:uLnTx/>
                <a:uFillTx/>
                <a:latin typeface="Calibri" panose="020F0502020204030204" pitchFamily="34" charset="0"/>
                <a:ea typeface="Calibri" panose="020F0502020204030204" pitchFamily="34" charset="0"/>
                <a:cs typeface="Times New Roman" panose="02020603050405020304" pitchFamily="18" charset="0"/>
              </a:rPr>
              <a:t>Are you aware of any of the following types of financial support? </a:t>
            </a:r>
          </a:p>
        </p:txBody>
      </p:sp>
      <p:sp>
        <p:nvSpPr>
          <p:cNvPr id="29" name="Title 28">
            <a:extLst>
              <a:ext uri="{FF2B5EF4-FFF2-40B4-BE49-F238E27FC236}">
                <a16:creationId xmlns:a16="http://schemas.microsoft.com/office/drawing/2014/main" id="{DF601501-D511-3177-2748-89D19D1F0943}"/>
              </a:ext>
              <a:ext uri="{C183D7F6-B498-43B3-948B-1728B52AA6E4}">
                <adec:decorative xmlns:adec="http://schemas.microsoft.com/office/drawing/2017/decorative" val="0"/>
              </a:ext>
            </a:extLst>
          </p:cNvPr>
          <p:cNvSpPr txBox="1">
            <a:spLocks noGrp="1"/>
          </p:cNvSpPr>
          <p:nvPr>
            <p:ph type="title" idx="4294967295"/>
          </p:nvPr>
        </p:nvSpPr>
        <p:spPr>
          <a:xfrm>
            <a:off x="321499" y="201376"/>
            <a:ext cx="11714804" cy="738664"/>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5C5B5A"/>
                </a:solidFill>
                <a:effectLst/>
                <a:uLnTx/>
                <a:uFillTx/>
                <a:latin typeface="Arial"/>
                <a:ea typeface="+mn-ea"/>
                <a:cs typeface="+mn-cs"/>
              </a:rPr>
              <a:t>Most forms of </a:t>
            </a:r>
            <a:r>
              <a:rPr kumimoji="0" lang="en-GB" sz="1600" b="1" i="0" u="none" strike="noStrike" kern="1200" cap="none" spc="0" normalizeH="0" baseline="0" noProof="0" dirty="0">
                <a:ln>
                  <a:noFill/>
                </a:ln>
                <a:solidFill>
                  <a:srgbClr val="009690"/>
                </a:solidFill>
                <a:effectLst/>
                <a:uLnTx/>
                <a:uFillTx/>
                <a:latin typeface="Arial"/>
                <a:ea typeface="+mn-ea"/>
                <a:cs typeface="+mn-cs"/>
              </a:rPr>
              <a:t>financial support </a:t>
            </a:r>
            <a:r>
              <a:rPr kumimoji="0" lang="en-GB" sz="1600" b="1" i="0" u="none" strike="noStrike" kern="1200" cap="none" spc="0" normalizeH="0" baseline="0" noProof="0" dirty="0">
                <a:ln>
                  <a:noFill/>
                </a:ln>
                <a:solidFill>
                  <a:srgbClr val="5C5B5A"/>
                </a:solidFill>
                <a:effectLst/>
                <a:uLnTx/>
                <a:uFillTx/>
                <a:latin typeface="Arial"/>
                <a:ea typeface="+mn-ea"/>
                <a:cs typeface="+mn-cs"/>
              </a:rPr>
              <a:t>are known by respondents, though awareness has dropped significantly since last asked in March 2023 – e.g., awareness of support with energy assistance schemes has fallen by 22</a:t>
            </a:r>
            <a:r>
              <a:rPr lang="en-GB" sz="1600" b="1" dirty="0">
                <a:solidFill>
                  <a:srgbClr val="5C5B5A"/>
                </a:solidFill>
                <a:latin typeface="Arial"/>
                <a:ea typeface="+mn-ea"/>
                <a:cs typeface="+mn-cs"/>
              </a:rPr>
              <a:t>pp</a:t>
            </a:r>
            <a:r>
              <a:rPr kumimoji="0" lang="en-GB" sz="1600" b="1" i="0" u="none" strike="noStrike" kern="1200" cap="none" spc="0" normalizeH="0" baseline="0" noProof="0" dirty="0">
                <a:ln>
                  <a:noFill/>
                </a:ln>
                <a:solidFill>
                  <a:srgbClr val="5C5B5A"/>
                </a:solidFill>
                <a:effectLst/>
                <a:uLnTx/>
                <a:uFillTx/>
                <a:latin typeface="Arial"/>
                <a:ea typeface="+mn-ea"/>
                <a:cs typeface="+mn-cs"/>
              </a:rPr>
              <a:t>. A trend towards some households feeling less financial pressure could account for people being less likely to seek out additional support</a:t>
            </a:r>
          </a:p>
        </p:txBody>
      </p:sp>
      <p:graphicFrame>
        <p:nvGraphicFramePr>
          <p:cNvPr id="8" name="Chart 7" descr="Stacked bar chart showing that 84% of GM respondents are aware of free school meals, 80% are aware of blue badges. Respondents are least likely to be aware of support for Mortgage Interest (24%) and discretionary housing payment (29%)">
            <a:extLst>
              <a:ext uri="{FF2B5EF4-FFF2-40B4-BE49-F238E27FC236}">
                <a16:creationId xmlns:a16="http://schemas.microsoft.com/office/drawing/2014/main" id="{83CB112E-B1AA-307D-97F9-B943F65223DC}"/>
              </a:ext>
            </a:extLst>
          </p:cNvPr>
          <p:cNvGraphicFramePr/>
          <p:nvPr>
            <p:extLst>
              <p:ext uri="{D42A27DB-BD31-4B8C-83A1-F6EECF244321}">
                <p14:modId xmlns:p14="http://schemas.microsoft.com/office/powerpoint/2010/main" val="3043163866"/>
              </p:ext>
            </p:extLst>
          </p:nvPr>
        </p:nvGraphicFramePr>
        <p:xfrm>
          <a:off x="108643" y="1541069"/>
          <a:ext cx="11778558" cy="4784754"/>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13F1D3AB-40A0-E46A-4A07-DC2B1D36A5C9}"/>
              </a:ext>
              <a:ext uri="{C183D7F6-B498-43B3-948B-1728B52AA6E4}">
                <adec:decorative xmlns:adec="http://schemas.microsoft.com/office/drawing/2017/decorative" val="0"/>
              </a:ext>
            </a:extLst>
          </p:cNvPr>
          <p:cNvSpPr txBox="1"/>
          <p:nvPr/>
        </p:nvSpPr>
        <p:spPr>
          <a:xfrm>
            <a:off x="8738283" y="6062943"/>
            <a:ext cx="3345074" cy="153888"/>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5C5B5A"/>
                </a:solidFill>
                <a:effectLst/>
                <a:uLnTx/>
                <a:uFillTx/>
                <a:latin typeface="Arial"/>
                <a:ea typeface="+mn-ea"/>
                <a:cs typeface="+mn-cs"/>
              </a:rPr>
              <a:t>Figures in brackets show change since March 2023 (S6)</a:t>
            </a:r>
          </a:p>
        </p:txBody>
      </p:sp>
      <p:sp>
        <p:nvSpPr>
          <p:cNvPr id="3" name="TextBox 2">
            <a:extLst>
              <a:ext uri="{FF2B5EF4-FFF2-40B4-BE49-F238E27FC236}">
                <a16:creationId xmlns:a16="http://schemas.microsoft.com/office/drawing/2014/main" id="{BFA8A73A-12D9-2318-4E47-A6A1EB0C05E2}"/>
              </a:ext>
              <a:ext uri="{C183D7F6-B498-43B3-948B-1728B52AA6E4}">
                <adec:decorative xmlns:adec="http://schemas.microsoft.com/office/drawing/2017/decorative" val="1"/>
              </a:ext>
            </a:extLst>
          </p:cNvPr>
          <p:cNvSpPr txBox="1"/>
          <p:nvPr/>
        </p:nvSpPr>
        <p:spPr>
          <a:xfrm>
            <a:off x="6504002" y="2289171"/>
            <a:ext cx="832463" cy="187564"/>
          </a:xfrm>
          <a:prstGeom prst="rect">
            <a:avLst/>
          </a:prstGeom>
          <a:noFill/>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(-3pp)</a:t>
            </a:r>
          </a:p>
        </p:txBody>
      </p:sp>
      <p:sp>
        <p:nvSpPr>
          <p:cNvPr id="5" name="TextBox 4">
            <a:extLst>
              <a:ext uri="{FF2B5EF4-FFF2-40B4-BE49-F238E27FC236}">
                <a16:creationId xmlns:a16="http://schemas.microsoft.com/office/drawing/2014/main" id="{4D860624-12D6-728F-E921-ECBC78107404}"/>
              </a:ext>
              <a:ext uri="{C183D7F6-B498-43B3-948B-1728B52AA6E4}">
                <adec:decorative xmlns:adec="http://schemas.microsoft.com/office/drawing/2017/decorative" val="1"/>
              </a:ext>
            </a:extLst>
          </p:cNvPr>
          <p:cNvSpPr txBox="1"/>
          <p:nvPr/>
        </p:nvSpPr>
        <p:spPr>
          <a:xfrm>
            <a:off x="6677667" y="1960954"/>
            <a:ext cx="832463" cy="187564"/>
          </a:xfrm>
          <a:prstGeom prst="rect">
            <a:avLst/>
          </a:prstGeom>
          <a:noFill/>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(-3pp)</a:t>
            </a:r>
          </a:p>
        </p:txBody>
      </p:sp>
      <p:sp>
        <p:nvSpPr>
          <p:cNvPr id="6" name="TextBox 5">
            <a:extLst>
              <a:ext uri="{FF2B5EF4-FFF2-40B4-BE49-F238E27FC236}">
                <a16:creationId xmlns:a16="http://schemas.microsoft.com/office/drawing/2014/main" id="{47561EB4-3D8A-53BF-7BD6-D1C01E4F4D4C}"/>
              </a:ext>
              <a:ext uri="{C183D7F6-B498-43B3-948B-1728B52AA6E4}">
                <adec:decorative xmlns:adec="http://schemas.microsoft.com/office/drawing/2017/decorative" val="1"/>
              </a:ext>
            </a:extLst>
          </p:cNvPr>
          <p:cNvSpPr txBox="1"/>
          <p:nvPr/>
        </p:nvSpPr>
        <p:spPr>
          <a:xfrm>
            <a:off x="4629127" y="4707698"/>
            <a:ext cx="832463" cy="187564"/>
          </a:xfrm>
          <a:prstGeom prst="rect">
            <a:avLst/>
          </a:prstGeom>
          <a:noFill/>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(-8pp)</a:t>
            </a:r>
          </a:p>
        </p:txBody>
      </p:sp>
      <p:sp>
        <p:nvSpPr>
          <p:cNvPr id="7" name="TextBox 6">
            <a:extLst>
              <a:ext uri="{FF2B5EF4-FFF2-40B4-BE49-F238E27FC236}">
                <a16:creationId xmlns:a16="http://schemas.microsoft.com/office/drawing/2014/main" id="{F097A41F-1F53-50E8-1E94-1DCDA05A2737}"/>
              </a:ext>
              <a:ext uri="{C183D7F6-B498-43B3-948B-1728B52AA6E4}">
                <adec:decorative xmlns:adec="http://schemas.microsoft.com/office/drawing/2017/decorative" val="1"/>
              </a:ext>
            </a:extLst>
          </p:cNvPr>
          <p:cNvSpPr txBox="1"/>
          <p:nvPr/>
        </p:nvSpPr>
        <p:spPr>
          <a:xfrm>
            <a:off x="4473183" y="5057273"/>
            <a:ext cx="832463" cy="187564"/>
          </a:xfrm>
          <a:prstGeom prst="rect">
            <a:avLst/>
          </a:prstGeom>
          <a:noFill/>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(-10pp)</a:t>
            </a:r>
          </a:p>
        </p:txBody>
      </p:sp>
      <p:sp>
        <p:nvSpPr>
          <p:cNvPr id="9" name="TextBox 8">
            <a:extLst>
              <a:ext uri="{FF2B5EF4-FFF2-40B4-BE49-F238E27FC236}">
                <a16:creationId xmlns:a16="http://schemas.microsoft.com/office/drawing/2014/main" id="{67A91CAE-4D3E-BF05-8606-67D9C56920D6}"/>
              </a:ext>
              <a:ext uri="{C183D7F6-B498-43B3-948B-1728B52AA6E4}">
                <adec:decorative xmlns:adec="http://schemas.microsoft.com/office/drawing/2017/decorative" val="1"/>
              </a:ext>
            </a:extLst>
          </p:cNvPr>
          <p:cNvSpPr txBox="1"/>
          <p:nvPr/>
        </p:nvSpPr>
        <p:spPr>
          <a:xfrm>
            <a:off x="5735335" y="3323416"/>
            <a:ext cx="832463" cy="187564"/>
          </a:xfrm>
          <a:prstGeom prst="rect">
            <a:avLst/>
          </a:prstGeom>
          <a:noFill/>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(-9pp)</a:t>
            </a:r>
          </a:p>
        </p:txBody>
      </p:sp>
      <p:sp>
        <p:nvSpPr>
          <p:cNvPr id="10" name="TextBox 9">
            <a:extLst>
              <a:ext uri="{FF2B5EF4-FFF2-40B4-BE49-F238E27FC236}">
                <a16:creationId xmlns:a16="http://schemas.microsoft.com/office/drawing/2014/main" id="{23F34CC8-720A-B8AD-60BB-CDD61ACED1A6}"/>
              </a:ext>
              <a:ext uri="{C183D7F6-B498-43B3-948B-1728B52AA6E4}">
                <adec:decorative xmlns:adec="http://schemas.microsoft.com/office/drawing/2017/decorative" val="1"/>
              </a:ext>
            </a:extLst>
          </p:cNvPr>
          <p:cNvSpPr txBox="1"/>
          <p:nvPr/>
        </p:nvSpPr>
        <p:spPr>
          <a:xfrm>
            <a:off x="6127547" y="2989272"/>
            <a:ext cx="832463" cy="187564"/>
          </a:xfrm>
          <a:prstGeom prst="rect">
            <a:avLst/>
          </a:prstGeom>
          <a:noFill/>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(-8pp)</a:t>
            </a:r>
          </a:p>
        </p:txBody>
      </p:sp>
      <p:sp>
        <p:nvSpPr>
          <p:cNvPr id="11" name="TextBox 10">
            <a:extLst>
              <a:ext uri="{FF2B5EF4-FFF2-40B4-BE49-F238E27FC236}">
                <a16:creationId xmlns:a16="http://schemas.microsoft.com/office/drawing/2014/main" id="{F30E3FE6-A6B4-6D4C-3E11-64A84337B635}"/>
              </a:ext>
              <a:ext uri="{C183D7F6-B498-43B3-948B-1728B52AA6E4}">
                <adec:decorative xmlns:adec="http://schemas.microsoft.com/office/drawing/2017/decorative" val="1"/>
              </a:ext>
            </a:extLst>
          </p:cNvPr>
          <p:cNvSpPr txBox="1"/>
          <p:nvPr/>
        </p:nvSpPr>
        <p:spPr>
          <a:xfrm>
            <a:off x="6359460" y="2630109"/>
            <a:ext cx="832463" cy="187564"/>
          </a:xfrm>
          <a:prstGeom prst="rect">
            <a:avLst/>
          </a:prstGeom>
          <a:noFill/>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(-5pp)</a:t>
            </a:r>
          </a:p>
        </p:txBody>
      </p:sp>
      <p:sp>
        <p:nvSpPr>
          <p:cNvPr id="12" name="TextBox 11">
            <a:extLst>
              <a:ext uri="{FF2B5EF4-FFF2-40B4-BE49-F238E27FC236}">
                <a16:creationId xmlns:a16="http://schemas.microsoft.com/office/drawing/2014/main" id="{0512675E-9BEB-782B-0536-251E5BA35EB2}"/>
              </a:ext>
              <a:ext uri="{C183D7F6-B498-43B3-948B-1728B52AA6E4}">
                <adec:decorative xmlns:adec="http://schemas.microsoft.com/office/drawing/2017/decorative" val="1"/>
              </a:ext>
            </a:extLst>
          </p:cNvPr>
          <p:cNvSpPr txBox="1"/>
          <p:nvPr/>
        </p:nvSpPr>
        <p:spPr>
          <a:xfrm>
            <a:off x="4212895" y="5379491"/>
            <a:ext cx="832463" cy="187564"/>
          </a:xfrm>
          <a:prstGeom prst="rect">
            <a:avLst/>
          </a:prstGeom>
          <a:noFill/>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(-5pp)</a:t>
            </a:r>
          </a:p>
        </p:txBody>
      </p:sp>
      <p:sp>
        <p:nvSpPr>
          <p:cNvPr id="13" name="TextBox 12">
            <a:extLst>
              <a:ext uri="{FF2B5EF4-FFF2-40B4-BE49-F238E27FC236}">
                <a16:creationId xmlns:a16="http://schemas.microsoft.com/office/drawing/2014/main" id="{0D3C158A-8302-8BCF-2214-D1E39120E15A}"/>
              </a:ext>
              <a:ext uri="{C183D7F6-B498-43B3-948B-1728B52AA6E4}">
                <adec:decorative xmlns:adec="http://schemas.microsoft.com/office/drawing/2017/decorative" val="1"/>
              </a:ext>
            </a:extLst>
          </p:cNvPr>
          <p:cNvSpPr txBox="1"/>
          <p:nvPr/>
        </p:nvSpPr>
        <p:spPr>
          <a:xfrm>
            <a:off x="4703579" y="4367176"/>
            <a:ext cx="832463" cy="187564"/>
          </a:xfrm>
          <a:prstGeom prst="rect">
            <a:avLst/>
          </a:prstGeom>
          <a:noFill/>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(-22pp)</a:t>
            </a:r>
          </a:p>
        </p:txBody>
      </p:sp>
      <p:sp>
        <p:nvSpPr>
          <p:cNvPr id="14" name="TextBox 13">
            <a:extLst>
              <a:ext uri="{FF2B5EF4-FFF2-40B4-BE49-F238E27FC236}">
                <a16:creationId xmlns:a16="http://schemas.microsoft.com/office/drawing/2014/main" id="{428B0C01-5D15-DA83-B482-ED311CDF98CD}"/>
              </a:ext>
              <a:ext uri="{C183D7F6-B498-43B3-948B-1728B52AA6E4}">
                <adec:decorative xmlns:adec="http://schemas.microsoft.com/office/drawing/2017/decorative" val="1"/>
              </a:ext>
            </a:extLst>
          </p:cNvPr>
          <p:cNvSpPr txBox="1"/>
          <p:nvPr/>
        </p:nvSpPr>
        <p:spPr>
          <a:xfrm>
            <a:off x="5461590" y="3673517"/>
            <a:ext cx="832463" cy="187564"/>
          </a:xfrm>
          <a:prstGeom prst="rect">
            <a:avLst/>
          </a:prstGeom>
          <a:noFill/>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(-8pp)</a:t>
            </a:r>
          </a:p>
        </p:txBody>
      </p:sp>
      <p:sp>
        <p:nvSpPr>
          <p:cNvPr id="15" name="TextBox 14">
            <a:extLst>
              <a:ext uri="{FF2B5EF4-FFF2-40B4-BE49-F238E27FC236}">
                <a16:creationId xmlns:a16="http://schemas.microsoft.com/office/drawing/2014/main" id="{15462A32-7D70-831F-2F5D-9245EA3BE8A4}"/>
              </a:ext>
              <a:ext uri="{C183D7F6-B498-43B3-948B-1728B52AA6E4}">
                <adec:decorative xmlns:adec="http://schemas.microsoft.com/office/drawing/2017/decorative" val="1"/>
              </a:ext>
            </a:extLst>
          </p:cNvPr>
          <p:cNvSpPr txBox="1"/>
          <p:nvPr/>
        </p:nvSpPr>
        <p:spPr>
          <a:xfrm>
            <a:off x="5295084" y="4016911"/>
            <a:ext cx="832463" cy="187564"/>
          </a:xfrm>
          <a:prstGeom prst="rect">
            <a:avLst/>
          </a:prstGeom>
          <a:noFill/>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(-6pp)</a:t>
            </a:r>
          </a:p>
        </p:txBody>
      </p:sp>
      <p:sp>
        <p:nvSpPr>
          <p:cNvPr id="17" name="TextBox 16">
            <a:extLst>
              <a:ext uri="{FF2B5EF4-FFF2-40B4-BE49-F238E27FC236}">
                <a16:creationId xmlns:a16="http://schemas.microsoft.com/office/drawing/2014/main" id="{A3BDE276-0D7F-03CE-CF9F-826A86DF6C77}"/>
              </a:ext>
              <a:ext uri="{C183D7F6-B498-43B3-948B-1728B52AA6E4}">
                <adec:decorative xmlns:adec="http://schemas.microsoft.com/office/drawing/2017/decorative" val="1"/>
              </a:ext>
            </a:extLst>
          </p:cNvPr>
          <p:cNvSpPr txBox="1"/>
          <p:nvPr/>
        </p:nvSpPr>
        <p:spPr>
          <a:xfrm>
            <a:off x="3985392" y="5727071"/>
            <a:ext cx="832463" cy="187564"/>
          </a:xfrm>
          <a:prstGeom prst="rect">
            <a:avLst/>
          </a:prstGeom>
          <a:noFill/>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(-8pp)</a:t>
            </a:r>
          </a:p>
        </p:txBody>
      </p:sp>
      <p:grpSp>
        <p:nvGrpSpPr>
          <p:cNvPr id="18" name="Group 17">
            <a:extLst>
              <a:ext uri="{FF2B5EF4-FFF2-40B4-BE49-F238E27FC236}">
                <a16:creationId xmlns:a16="http://schemas.microsoft.com/office/drawing/2014/main" id="{295B7E78-E795-F830-FB84-3E75A4BC1967}"/>
              </a:ext>
              <a:ext uri="{C183D7F6-B498-43B3-948B-1728B52AA6E4}">
                <adec:decorative xmlns:adec="http://schemas.microsoft.com/office/drawing/2017/decorative" val="1"/>
              </a:ext>
            </a:extLst>
          </p:cNvPr>
          <p:cNvGrpSpPr/>
          <p:nvPr/>
        </p:nvGrpSpPr>
        <p:grpSpPr>
          <a:xfrm>
            <a:off x="9323333" y="1300529"/>
            <a:ext cx="2726361" cy="269304"/>
            <a:chOff x="229117" y="5927615"/>
            <a:chExt cx="2726361" cy="269304"/>
          </a:xfrm>
        </p:grpSpPr>
        <p:grpSp>
          <p:nvGrpSpPr>
            <p:cNvPr id="19" name="Group 18" descr="Green and Red arrows to signify when a statistic is significantly higher or lower than the previous survey.">
              <a:extLst>
                <a:ext uri="{FF2B5EF4-FFF2-40B4-BE49-F238E27FC236}">
                  <a16:creationId xmlns:a16="http://schemas.microsoft.com/office/drawing/2014/main" id="{3439F482-70EC-3CB6-6835-25EE4112048B}"/>
                </a:ext>
              </a:extLst>
            </p:cNvPr>
            <p:cNvGrpSpPr/>
            <p:nvPr/>
          </p:nvGrpSpPr>
          <p:grpSpPr>
            <a:xfrm>
              <a:off x="229117" y="5927615"/>
              <a:ext cx="2726361" cy="269304"/>
              <a:chOff x="520117" y="5772736"/>
              <a:chExt cx="2726361" cy="269304"/>
            </a:xfrm>
          </p:grpSpPr>
          <p:sp>
            <p:nvSpPr>
              <p:cNvPr id="21" name="Arrow: Down 20">
                <a:extLst>
                  <a:ext uri="{FF2B5EF4-FFF2-40B4-BE49-F238E27FC236}">
                    <a16:creationId xmlns:a16="http://schemas.microsoft.com/office/drawing/2014/main" id="{76E20C22-C17D-F6C9-A531-2D75B5542C47}"/>
                  </a:ext>
                </a:extLst>
              </p:cNvPr>
              <p:cNvSpPr/>
              <p:nvPr/>
            </p:nvSpPr>
            <p:spPr>
              <a:xfrm rot="10800000">
                <a:off x="520117" y="5838560"/>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2" name="TextBox 21">
                <a:extLst>
                  <a:ext uri="{FF2B5EF4-FFF2-40B4-BE49-F238E27FC236}">
                    <a16:creationId xmlns:a16="http://schemas.microsoft.com/office/drawing/2014/main" id="{48141BFD-64BA-ED2E-06F7-394B073F464C}"/>
                  </a:ext>
                </a:extLst>
              </p:cNvPr>
              <p:cNvSpPr txBox="1"/>
              <p:nvPr/>
            </p:nvSpPr>
            <p:spPr>
              <a:xfrm>
                <a:off x="884934" y="5772736"/>
                <a:ext cx="2361544" cy="26930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50" b="0" i="0" u="none" strike="noStrike" kern="1200" cap="none" spc="0" normalizeH="0" baseline="0" noProof="0" dirty="0">
                    <a:ln>
                      <a:noFill/>
                    </a:ln>
                    <a:solidFill>
                      <a:srgbClr val="5C5B5A"/>
                    </a:solidFill>
                    <a:effectLst/>
                    <a:uLnTx/>
                    <a:uFillTx/>
                    <a:latin typeface="Arial"/>
                    <a:ea typeface="+mn-ea"/>
                    <a:cs typeface="+mn-cs"/>
                  </a:rPr>
                  <a:t>Significantly higher/lower than S6</a:t>
                </a:r>
              </a:p>
            </p:txBody>
          </p:sp>
        </p:grpSp>
        <p:sp>
          <p:nvSpPr>
            <p:cNvPr id="20" name="Arrow: Down 19">
              <a:extLst>
                <a:ext uri="{FF2B5EF4-FFF2-40B4-BE49-F238E27FC236}">
                  <a16:creationId xmlns:a16="http://schemas.microsoft.com/office/drawing/2014/main" id="{9CFEFA33-DD86-0634-DCD3-978E4F708AF2}"/>
                </a:ext>
              </a:extLst>
            </p:cNvPr>
            <p:cNvSpPr/>
            <p:nvPr/>
          </p:nvSpPr>
          <p:spPr>
            <a:xfrm>
              <a:off x="443886" y="6007517"/>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sp>
        <p:nvSpPr>
          <p:cNvPr id="23" name="Arrow: Down 22">
            <a:extLst>
              <a:ext uri="{FF2B5EF4-FFF2-40B4-BE49-F238E27FC236}">
                <a16:creationId xmlns:a16="http://schemas.microsoft.com/office/drawing/2014/main" id="{146DAA67-93FD-2493-A839-5168B88E69FB}"/>
              </a:ext>
              <a:ext uri="{C183D7F6-B498-43B3-948B-1728B52AA6E4}">
                <adec:decorative xmlns:adec="http://schemas.microsoft.com/office/drawing/2017/decorative" val="1"/>
              </a:ext>
            </a:extLst>
          </p:cNvPr>
          <p:cNvSpPr/>
          <p:nvPr/>
        </p:nvSpPr>
        <p:spPr>
          <a:xfrm>
            <a:off x="7177074" y="2309156"/>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5" name="Arrow: Down 24">
            <a:extLst>
              <a:ext uri="{FF2B5EF4-FFF2-40B4-BE49-F238E27FC236}">
                <a16:creationId xmlns:a16="http://schemas.microsoft.com/office/drawing/2014/main" id="{E96747CD-07AA-760A-1AF3-7848D48F218F}"/>
              </a:ext>
              <a:ext uri="{C183D7F6-B498-43B3-948B-1728B52AA6E4}">
                <adec:decorative xmlns:adec="http://schemas.microsoft.com/office/drawing/2017/decorative" val="1"/>
              </a:ext>
            </a:extLst>
          </p:cNvPr>
          <p:cNvSpPr/>
          <p:nvPr/>
        </p:nvSpPr>
        <p:spPr>
          <a:xfrm>
            <a:off x="7350738" y="1984308"/>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6" name="Arrow: Down 25">
            <a:extLst>
              <a:ext uri="{FF2B5EF4-FFF2-40B4-BE49-F238E27FC236}">
                <a16:creationId xmlns:a16="http://schemas.microsoft.com/office/drawing/2014/main" id="{5925562E-A58C-77FB-AF96-512F22636BBD}"/>
              </a:ext>
              <a:ext uri="{C183D7F6-B498-43B3-948B-1728B52AA6E4}">
                <adec:decorative xmlns:adec="http://schemas.microsoft.com/office/drawing/2017/decorative" val="1"/>
              </a:ext>
            </a:extLst>
          </p:cNvPr>
          <p:cNvSpPr/>
          <p:nvPr/>
        </p:nvSpPr>
        <p:spPr>
          <a:xfrm>
            <a:off x="7050914" y="2641675"/>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7" name="Arrow: Down 26">
            <a:extLst>
              <a:ext uri="{FF2B5EF4-FFF2-40B4-BE49-F238E27FC236}">
                <a16:creationId xmlns:a16="http://schemas.microsoft.com/office/drawing/2014/main" id="{9E275411-3920-BD40-BA52-332EB3C14044}"/>
              </a:ext>
              <a:ext uri="{C183D7F6-B498-43B3-948B-1728B52AA6E4}">
                <adec:decorative xmlns:adec="http://schemas.microsoft.com/office/drawing/2017/decorative" val="1"/>
              </a:ext>
            </a:extLst>
          </p:cNvPr>
          <p:cNvSpPr/>
          <p:nvPr/>
        </p:nvSpPr>
        <p:spPr>
          <a:xfrm>
            <a:off x="6819001" y="3002334"/>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8" name="Arrow: Down 27">
            <a:extLst>
              <a:ext uri="{FF2B5EF4-FFF2-40B4-BE49-F238E27FC236}">
                <a16:creationId xmlns:a16="http://schemas.microsoft.com/office/drawing/2014/main" id="{1B8CA4F5-A58C-905E-C6E5-DC9595C14BB2}"/>
              </a:ext>
              <a:ext uri="{C183D7F6-B498-43B3-948B-1728B52AA6E4}">
                <adec:decorative xmlns:adec="http://schemas.microsoft.com/office/drawing/2017/decorative" val="1"/>
              </a:ext>
            </a:extLst>
          </p:cNvPr>
          <p:cNvSpPr/>
          <p:nvPr/>
        </p:nvSpPr>
        <p:spPr>
          <a:xfrm>
            <a:off x="6426789" y="3355831"/>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30" name="Arrow: Down 29">
            <a:extLst>
              <a:ext uri="{FF2B5EF4-FFF2-40B4-BE49-F238E27FC236}">
                <a16:creationId xmlns:a16="http://schemas.microsoft.com/office/drawing/2014/main" id="{36D28B2A-5D57-0440-859D-11A44718F4BE}"/>
              </a:ext>
              <a:ext uri="{C183D7F6-B498-43B3-948B-1728B52AA6E4}">
                <adec:decorative xmlns:adec="http://schemas.microsoft.com/office/drawing/2017/decorative" val="1"/>
              </a:ext>
            </a:extLst>
          </p:cNvPr>
          <p:cNvSpPr/>
          <p:nvPr/>
        </p:nvSpPr>
        <p:spPr>
          <a:xfrm>
            <a:off x="6139248" y="3671618"/>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31" name="Arrow: Down 30">
            <a:extLst>
              <a:ext uri="{FF2B5EF4-FFF2-40B4-BE49-F238E27FC236}">
                <a16:creationId xmlns:a16="http://schemas.microsoft.com/office/drawing/2014/main" id="{929C73AA-BB94-4594-A4F8-C57768BCD292}"/>
              </a:ext>
              <a:ext uri="{C183D7F6-B498-43B3-948B-1728B52AA6E4}">
                <adec:decorative xmlns:adec="http://schemas.microsoft.com/office/drawing/2017/decorative" val="1"/>
              </a:ext>
            </a:extLst>
          </p:cNvPr>
          <p:cNvSpPr/>
          <p:nvPr/>
        </p:nvSpPr>
        <p:spPr>
          <a:xfrm>
            <a:off x="5972083" y="4036885"/>
            <a:ext cx="159391" cy="135959"/>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32" name="Arrow: Down 31">
            <a:extLst>
              <a:ext uri="{FF2B5EF4-FFF2-40B4-BE49-F238E27FC236}">
                <a16:creationId xmlns:a16="http://schemas.microsoft.com/office/drawing/2014/main" id="{703BB03F-5B9F-AED9-CBDA-FC5777046714}"/>
              </a:ext>
              <a:ext uri="{C183D7F6-B498-43B3-948B-1728B52AA6E4}">
                <adec:decorative xmlns:adec="http://schemas.microsoft.com/office/drawing/2017/decorative" val="1"/>
              </a:ext>
            </a:extLst>
          </p:cNvPr>
          <p:cNvSpPr/>
          <p:nvPr/>
        </p:nvSpPr>
        <p:spPr>
          <a:xfrm>
            <a:off x="5430459" y="4373779"/>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33" name="Arrow: Down 32">
            <a:extLst>
              <a:ext uri="{FF2B5EF4-FFF2-40B4-BE49-F238E27FC236}">
                <a16:creationId xmlns:a16="http://schemas.microsoft.com/office/drawing/2014/main" id="{E30F2A36-BB83-8E61-84D4-A94C671C2A9B}"/>
              </a:ext>
              <a:ext uri="{C183D7F6-B498-43B3-948B-1728B52AA6E4}">
                <adec:decorative xmlns:adec="http://schemas.microsoft.com/office/drawing/2017/decorative" val="1"/>
              </a:ext>
            </a:extLst>
          </p:cNvPr>
          <p:cNvSpPr/>
          <p:nvPr/>
        </p:nvSpPr>
        <p:spPr>
          <a:xfrm>
            <a:off x="5305646" y="4724044"/>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34" name="Arrow: Down 33">
            <a:extLst>
              <a:ext uri="{FF2B5EF4-FFF2-40B4-BE49-F238E27FC236}">
                <a16:creationId xmlns:a16="http://schemas.microsoft.com/office/drawing/2014/main" id="{A0B286BC-4638-250E-2E73-BC28EF02684A}"/>
              </a:ext>
              <a:ext uri="{C183D7F6-B498-43B3-948B-1728B52AA6E4}">
                <adec:decorative xmlns:adec="http://schemas.microsoft.com/office/drawing/2017/decorative" val="1"/>
              </a:ext>
            </a:extLst>
          </p:cNvPr>
          <p:cNvSpPr/>
          <p:nvPr/>
        </p:nvSpPr>
        <p:spPr>
          <a:xfrm>
            <a:off x="5169012" y="5055900"/>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35" name="Arrow: Down 34">
            <a:extLst>
              <a:ext uri="{FF2B5EF4-FFF2-40B4-BE49-F238E27FC236}">
                <a16:creationId xmlns:a16="http://schemas.microsoft.com/office/drawing/2014/main" id="{6292D164-AABE-5AEC-AF04-64C959A3C591}"/>
              </a:ext>
              <a:ext uri="{C183D7F6-B498-43B3-948B-1728B52AA6E4}">
                <adec:decorative xmlns:adec="http://schemas.microsoft.com/office/drawing/2017/decorative" val="1"/>
              </a:ext>
            </a:extLst>
          </p:cNvPr>
          <p:cNvSpPr/>
          <p:nvPr/>
        </p:nvSpPr>
        <p:spPr>
          <a:xfrm>
            <a:off x="4889414" y="5403958"/>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36" name="Arrow: Down 35">
            <a:extLst>
              <a:ext uri="{FF2B5EF4-FFF2-40B4-BE49-F238E27FC236}">
                <a16:creationId xmlns:a16="http://schemas.microsoft.com/office/drawing/2014/main" id="{0E839E61-F370-AA8E-B184-F4F38E8D3F24}"/>
              </a:ext>
              <a:ext uri="{C183D7F6-B498-43B3-948B-1728B52AA6E4}">
                <adec:decorative xmlns:adec="http://schemas.microsoft.com/office/drawing/2017/decorative" val="1"/>
              </a:ext>
            </a:extLst>
          </p:cNvPr>
          <p:cNvSpPr/>
          <p:nvPr/>
        </p:nvSpPr>
        <p:spPr>
          <a:xfrm>
            <a:off x="4646716" y="5727071"/>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56234092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04DEE2A-3D6A-ED6D-A6C4-F75DA480AFC0}"/>
              </a:ext>
            </a:extLst>
          </p:cNvPr>
          <p:cNvSpPr>
            <a:spLocks noGrp="1"/>
          </p:cNvSpPr>
          <p:nvPr>
            <p:ph type="title"/>
          </p:nvPr>
        </p:nvSpPr>
        <p:spPr>
          <a:xfrm>
            <a:off x="601200" y="1411200"/>
            <a:ext cx="4774105" cy="1116000"/>
          </a:xfrm>
        </p:spPr>
        <p:txBody>
          <a:bodyPr anchor="t">
            <a:normAutofit fontScale="90000"/>
          </a:bodyPr>
          <a:lstStyle/>
          <a:p>
            <a:r>
              <a:rPr lang="en-GB" sz="4900" b="1" dirty="0">
                <a:latin typeface="Arial" panose="020B0604020202020204" pitchFamily="34" charset="0"/>
                <a:cs typeface="Arial" panose="020B0604020202020204" pitchFamily="34" charset="0"/>
              </a:rPr>
              <a:t>Digital inclusion </a:t>
            </a:r>
            <a:br>
              <a:rPr lang="en-GB" b="1" dirty="0">
                <a:latin typeface="Arial" panose="020B0604020202020204" pitchFamily="34" charset="0"/>
                <a:cs typeface="Arial" panose="020B0604020202020204" pitchFamily="34" charset="0"/>
              </a:rPr>
            </a:br>
            <a:r>
              <a:rPr lang="en-GB" sz="2200" dirty="0">
                <a:latin typeface="Arial" panose="020B0604020202020204" pitchFamily="34" charset="0"/>
                <a:cs typeface="Arial" panose="020B0604020202020204" pitchFamily="34" charset="0"/>
              </a:rPr>
              <a:t>(Findings from the Feb-July merged into groups of three waves, telephone / face to face samples only)</a:t>
            </a:r>
          </a:p>
        </p:txBody>
      </p:sp>
      <p:sp>
        <p:nvSpPr>
          <p:cNvPr id="3" name="TextBox 2">
            <a:extLst>
              <a:ext uri="{FF2B5EF4-FFF2-40B4-BE49-F238E27FC236}">
                <a16:creationId xmlns:a16="http://schemas.microsoft.com/office/drawing/2014/main" id="{23EE214D-83F5-48E8-B55C-D7118ADA8546}"/>
              </a:ext>
            </a:extLst>
          </p:cNvPr>
          <p:cNvSpPr txBox="1"/>
          <p:nvPr/>
        </p:nvSpPr>
        <p:spPr>
          <a:xfrm>
            <a:off x="586799" y="6257836"/>
            <a:ext cx="10982952" cy="307777"/>
          </a:xfrm>
          <a:prstGeom prst="rect">
            <a:avLst/>
          </a:prstGeom>
          <a:noFill/>
        </p:spPr>
        <p:txBody>
          <a:bodyPr wrap="square" rtlCol="0">
            <a:spAutoFit/>
          </a:bodyPr>
          <a:lstStyle/>
          <a:p>
            <a:pPr>
              <a:defRPr/>
            </a:pPr>
            <a:r>
              <a:rPr kumimoji="0" lang="en-GB" sz="14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Unweighted base: </a:t>
            </a:r>
            <a:r>
              <a:rPr lang="en-GB" sz="1400" dirty="0">
                <a:solidFill>
                  <a:schemeClr val="bg1"/>
                </a:solidFill>
                <a:latin typeface="Arial" panose="020B0604020202020204" pitchFamily="34" charset="0"/>
                <a:cs typeface="Arial" panose="020B0604020202020204" pitchFamily="34" charset="0"/>
              </a:rPr>
              <a:t>760</a:t>
            </a:r>
            <a:r>
              <a:rPr kumimoji="0" lang="en-GB" sz="1400" b="0" i="0" u="none" strike="noStrike" kern="1200" cap="none" spc="0" normalizeH="0" baseline="0" noProof="0" dirty="0">
                <a:ln>
                  <a:noFill/>
                </a:ln>
                <a:solidFill>
                  <a:schemeClr val="bg1"/>
                </a:solidFill>
                <a:effectLst/>
                <a:uLnTx/>
                <a:uFillTx/>
                <a:latin typeface="Arial"/>
                <a:ea typeface="+mn-ea"/>
                <a:cs typeface="Arial" panose="020B0604020202020204" pitchFamily="34" charset="0"/>
              </a:rPr>
              <a:t> </a:t>
            </a:r>
            <a:r>
              <a:rPr kumimoji="0" lang="en-GB" sz="14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(Telephone / Face to face respondents S11+S12+S13)</a:t>
            </a:r>
            <a:endParaRPr kumimoji="0" lang="en-GB" sz="1400" b="0" i="0" u="none" strike="noStrike" kern="1200" cap="none" spc="0" normalizeH="0" baseline="0" noProof="0" dirty="0">
              <a:ln>
                <a:noFill/>
              </a:ln>
              <a:solidFill>
                <a:schemeClr val="bg1"/>
              </a:solidFill>
              <a:effectLst/>
              <a:uLnTx/>
              <a:uFillTx/>
              <a:latin typeface="Arial"/>
              <a:ea typeface="+mn-ea"/>
              <a:cs typeface="+mn-cs"/>
            </a:endParaRPr>
          </a:p>
        </p:txBody>
      </p:sp>
      <p:graphicFrame>
        <p:nvGraphicFramePr>
          <p:cNvPr id="2" name="Table 5">
            <a:extLst>
              <a:ext uri="{FF2B5EF4-FFF2-40B4-BE49-F238E27FC236}">
                <a16:creationId xmlns:a16="http://schemas.microsoft.com/office/drawing/2014/main" id="{0F0B6BE4-D7CA-BEA4-3B55-4104B3163BF6}"/>
              </a:ext>
            </a:extLst>
          </p:cNvPr>
          <p:cNvGraphicFramePr>
            <a:graphicFrameLocks noGrp="1"/>
          </p:cNvGraphicFramePr>
          <p:nvPr>
            <p:extLst>
              <p:ext uri="{D42A27DB-BD31-4B8C-83A1-F6EECF244321}">
                <p14:modId xmlns:p14="http://schemas.microsoft.com/office/powerpoint/2010/main" val="3273778779"/>
              </p:ext>
            </p:extLst>
          </p:nvPr>
        </p:nvGraphicFramePr>
        <p:xfrm>
          <a:off x="590400" y="3813580"/>
          <a:ext cx="5013010" cy="861360"/>
        </p:xfrm>
        <a:graphic>
          <a:graphicData uri="http://schemas.openxmlformats.org/drawingml/2006/table">
            <a:tbl>
              <a:tblPr firstRow="1" bandRow="1">
                <a:tableStyleId>{5C22544A-7EE6-4342-B048-85BDC9FD1C3A}</a:tableStyleId>
              </a:tblPr>
              <a:tblGrid>
                <a:gridCol w="3391940">
                  <a:extLst>
                    <a:ext uri="{9D8B030D-6E8A-4147-A177-3AD203B41FA5}">
                      <a16:colId xmlns:a16="http://schemas.microsoft.com/office/drawing/2014/main" val="4846203"/>
                    </a:ext>
                  </a:extLst>
                </a:gridCol>
                <a:gridCol w="1621070">
                  <a:extLst>
                    <a:ext uri="{9D8B030D-6E8A-4147-A177-3AD203B41FA5}">
                      <a16:colId xmlns:a16="http://schemas.microsoft.com/office/drawing/2014/main" val="4277008826"/>
                    </a:ext>
                  </a:extLst>
                </a:gridCol>
              </a:tblGrid>
              <a:tr h="288000">
                <a:tc>
                  <a:txBody>
                    <a:bodyPr/>
                    <a:lstStyle/>
                    <a:p>
                      <a:r>
                        <a:rPr lang="en-GB" sz="1400" b="1">
                          <a:solidFill>
                            <a:schemeClr val="bg1"/>
                          </a:solidFill>
                          <a:latin typeface="Arial"/>
                          <a:cs typeface="Arial"/>
                        </a:rPr>
                        <a:t>Overview and context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dirty="0">
                          <a:solidFill>
                            <a:schemeClr val="bg1"/>
                          </a:solidFill>
                          <a:latin typeface="Arial"/>
                          <a:cs typeface="Arial"/>
                        </a:rPr>
                        <a:t>page </a:t>
                      </a:r>
                      <a:r>
                        <a:rPr lang="en-GB" sz="1400" b="1" u="sng" dirty="0">
                          <a:solidFill>
                            <a:schemeClr val="bg1"/>
                          </a:solidFill>
                          <a:latin typeface="Arial"/>
                          <a:cs typeface="Arial"/>
                          <a:hlinkClick r:id="rId3" action="ppaction://hlinksldjump">
                            <a:extLst>
                              <a:ext uri="{A12FA001-AC4F-418D-AE19-62706E023703}">
                                <ahyp:hlinkClr xmlns:ahyp="http://schemas.microsoft.com/office/drawing/2018/hyperlinkcolor" val="tx"/>
                              </a:ext>
                            </a:extLst>
                          </a:hlinkClick>
                        </a:rPr>
                        <a:t>68</a:t>
                      </a:r>
                      <a:endParaRPr lang="en-GB" sz="1400" b="1" u="sng" dirty="0">
                        <a:solidFill>
                          <a:schemeClr val="bg1"/>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89449144"/>
                  </a:ext>
                </a:extLst>
              </a:tr>
              <a:tr h="288000">
                <a:tc>
                  <a:txBody>
                    <a:bodyPr/>
                    <a:lstStyle/>
                    <a:p>
                      <a:r>
                        <a:rPr lang="en-GB" sz="1400" b="1">
                          <a:solidFill>
                            <a:schemeClr val="bg1"/>
                          </a:solidFill>
                          <a:latin typeface="Arial"/>
                          <a:cs typeface="Arial"/>
                        </a:rPr>
                        <a:t>Digital inclusion key findings</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dirty="0">
                          <a:solidFill>
                            <a:schemeClr val="bg1"/>
                          </a:solidFill>
                          <a:latin typeface="Arial"/>
                          <a:cs typeface="Arial"/>
                        </a:rPr>
                        <a:t>page </a:t>
                      </a:r>
                      <a:r>
                        <a:rPr lang="en-GB" sz="1400" b="1" u="sng" dirty="0">
                          <a:solidFill>
                            <a:schemeClr val="bg1"/>
                          </a:solidFill>
                          <a:latin typeface="Arial"/>
                          <a:cs typeface="Arial"/>
                          <a:hlinkClick r:id="rId4" action="ppaction://hlinksldjump">
                            <a:extLst>
                              <a:ext uri="{A12FA001-AC4F-418D-AE19-62706E023703}">
                                <ahyp:hlinkClr xmlns:ahyp="http://schemas.microsoft.com/office/drawing/2018/hyperlinkcolor" val="tx"/>
                              </a:ext>
                            </a:extLst>
                          </a:hlinkClick>
                        </a:rPr>
                        <a:t>69</a:t>
                      </a:r>
                      <a:endParaRPr lang="en-GB" sz="1400" b="1" u="sng" dirty="0">
                        <a:solidFill>
                          <a:schemeClr val="bg1"/>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78979111"/>
                  </a:ext>
                </a:extLst>
              </a:tr>
              <a:tr h="210873">
                <a:tc>
                  <a:txBody>
                    <a:bodyPr/>
                    <a:lstStyle/>
                    <a:p>
                      <a:r>
                        <a:rPr lang="en-GB" sz="1400" b="1">
                          <a:solidFill>
                            <a:schemeClr val="bg1"/>
                          </a:solidFill>
                          <a:latin typeface="Arial"/>
                          <a:cs typeface="Arial"/>
                        </a:rPr>
                        <a:t>Digital inclusion detailed findings</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u="sng" dirty="0">
                          <a:solidFill>
                            <a:schemeClr val="bg1"/>
                          </a:solidFill>
                          <a:latin typeface="Arial"/>
                          <a:cs typeface="Arial"/>
                        </a:rPr>
                        <a:t>pages </a:t>
                      </a:r>
                      <a:r>
                        <a:rPr lang="en-GB" sz="1400" b="1" u="sng" dirty="0">
                          <a:solidFill>
                            <a:schemeClr val="bg1"/>
                          </a:solidFill>
                          <a:latin typeface="Arial"/>
                          <a:cs typeface="Arial"/>
                          <a:hlinkClick r:id="rId5" action="ppaction://hlinksldjump">
                            <a:extLst>
                              <a:ext uri="{A12FA001-AC4F-418D-AE19-62706E023703}">
                                <ahyp:hlinkClr xmlns:ahyp="http://schemas.microsoft.com/office/drawing/2018/hyperlinkcolor" val="tx"/>
                              </a:ext>
                            </a:extLst>
                          </a:hlinkClick>
                        </a:rPr>
                        <a:t>70-76</a:t>
                      </a:r>
                      <a:endParaRPr lang="en-GB" sz="1400" b="1" u="sng" dirty="0">
                        <a:solidFill>
                          <a:schemeClr val="bg1"/>
                        </a:solidFill>
                        <a:latin typeface="Arial"/>
                        <a:cs typeface="Aria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98613590"/>
                  </a:ext>
                </a:extLst>
              </a:tr>
            </a:tbl>
          </a:graphicData>
        </a:graphic>
      </p:graphicFrame>
    </p:spTree>
    <p:custDataLst>
      <p:tags r:id="rId1"/>
    </p:custDataLst>
    <p:extLst>
      <p:ext uri="{BB962C8B-B14F-4D97-AF65-F5344CB8AC3E}">
        <p14:creationId xmlns:p14="http://schemas.microsoft.com/office/powerpoint/2010/main" val="34794974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74A2B4-3C0F-81BD-2DD3-0ED0C9C0C01B}"/>
              </a:ext>
            </a:extLst>
          </p:cNvPr>
          <p:cNvSpPr>
            <a:spLocks noGrp="1"/>
          </p:cNvSpPr>
          <p:nvPr>
            <p:ph type="title"/>
          </p:nvPr>
        </p:nvSpPr>
        <p:spPr>
          <a:xfrm>
            <a:off x="586799" y="249698"/>
            <a:ext cx="10515600" cy="693150"/>
          </a:xfrm>
        </p:spPr>
        <p:txBody>
          <a:bodyPr/>
          <a:lstStyle/>
          <a:p>
            <a:r>
              <a:rPr lang="en-GB" dirty="0">
                <a:latin typeface="Arial"/>
                <a:cs typeface="Arial"/>
              </a:rPr>
              <a:t>Digital inclusion – context</a:t>
            </a:r>
            <a:endParaRPr lang="en-US" dirty="0">
              <a:latin typeface="Arial"/>
              <a:cs typeface="Arial"/>
            </a:endParaRPr>
          </a:p>
        </p:txBody>
      </p:sp>
      <p:sp>
        <p:nvSpPr>
          <p:cNvPr id="6" name="TextBox 5">
            <a:extLst>
              <a:ext uri="{FF2B5EF4-FFF2-40B4-BE49-F238E27FC236}">
                <a16:creationId xmlns:a16="http://schemas.microsoft.com/office/drawing/2014/main" id="{D5808E5A-A430-F9BE-050D-2E7DC1DD7D4D}"/>
              </a:ext>
            </a:extLst>
          </p:cNvPr>
          <p:cNvSpPr txBox="1"/>
          <p:nvPr/>
        </p:nvSpPr>
        <p:spPr>
          <a:xfrm>
            <a:off x="586799" y="1005227"/>
            <a:ext cx="10828395" cy="4766946"/>
          </a:xfrm>
          <a:prstGeom prst="rect">
            <a:avLst/>
          </a:prstGeom>
          <a:noFill/>
        </p:spPr>
        <p:txBody>
          <a:bodyPr wrap="square" lIns="91440" tIns="45720" rIns="91440" bIns="45720" rtlCol="0" anchor="t">
            <a:spAutoFit/>
          </a:bodyPr>
          <a:lstStyle/>
          <a:p>
            <a:pPr>
              <a:lnSpc>
                <a:spcPct val="114000"/>
              </a:lnSpc>
              <a:spcAft>
                <a:spcPts val="600"/>
              </a:spcAft>
            </a:pPr>
            <a:r>
              <a:rPr lang="en-GB" sz="1200" b="1" dirty="0">
                <a:solidFill>
                  <a:schemeClr val="bg1"/>
                </a:solidFill>
                <a:latin typeface="Arial"/>
                <a:cs typeface="Arial"/>
              </a:rPr>
              <a:t>Sampling</a:t>
            </a:r>
          </a:p>
          <a:p>
            <a:pPr>
              <a:lnSpc>
                <a:spcPct val="114000"/>
              </a:lnSpc>
              <a:spcAft>
                <a:spcPts val="600"/>
              </a:spcAft>
            </a:pPr>
            <a:r>
              <a:rPr lang="en-GB" sz="1200" dirty="0">
                <a:solidFill>
                  <a:schemeClr val="bg1"/>
                </a:solidFill>
                <a:latin typeface="Arial"/>
                <a:cs typeface="Arial"/>
              </a:rPr>
              <a:t>Digital inclusion questions have been included in the survey since Spring 2022 (though the methodology / approach was amended in September 2022).</a:t>
            </a:r>
          </a:p>
          <a:p>
            <a:pPr>
              <a:lnSpc>
                <a:spcPct val="114000"/>
              </a:lnSpc>
              <a:spcAft>
                <a:spcPts val="600"/>
              </a:spcAft>
            </a:pPr>
            <a:r>
              <a:rPr lang="en-GB" sz="1200" dirty="0">
                <a:solidFill>
                  <a:schemeClr val="bg1"/>
                </a:solidFill>
                <a:latin typeface="Arial" panose="020B0604020202020204" pitchFamily="34" charset="0"/>
                <a:cs typeface="Arial" panose="020B0604020202020204" pitchFamily="34" charset="0"/>
              </a:rPr>
              <a:t>The sampling approach covers all ages and provides a sample of around 250 responses per survey* (excludes online respondents). The reporting approach places a particular focus on over 75-year-olds, under 25-year-olds, and disabled people – as priority groups for Greater Manchester activity to address digital exclusion.</a:t>
            </a:r>
          </a:p>
          <a:p>
            <a:pPr>
              <a:lnSpc>
                <a:spcPct val="114000"/>
              </a:lnSpc>
              <a:spcAft>
                <a:spcPts val="600"/>
              </a:spcAft>
            </a:pPr>
            <a:r>
              <a:rPr lang="en-GB" sz="1200" b="1" dirty="0">
                <a:solidFill>
                  <a:schemeClr val="bg1"/>
                </a:solidFill>
                <a:latin typeface="Arial" panose="020B0604020202020204" pitchFamily="34" charset="0"/>
                <a:cs typeface="Arial" panose="020B0604020202020204" pitchFamily="34" charset="0"/>
              </a:rPr>
              <a:t>Merged Findings</a:t>
            </a:r>
          </a:p>
          <a:p>
            <a:pPr>
              <a:lnSpc>
                <a:spcPct val="114000"/>
              </a:lnSpc>
              <a:spcAft>
                <a:spcPts val="600"/>
              </a:spcAft>
            </a:pPr>
            <a:r>
              <a:rPr lang="en-GB" sz="1200" dirty="0">
                <a:solidFill>
                  <a:schemeClr val="bg1"/>
                </a:solidFill>
                <a:latin typeface="Arial"/>
                <a:cs typeface="Arial"/>
              </a:rPr>
              <a:t>For this report, we have merged findings for survey 13 (July 2024), with those from survey 12 (May 2024) and survey 11 (February 2024) to provide a robust sample size for sub-group analysis. Note that as surveys 12 and 13 used a different methodological approach (with face-to-face interviews as opposed to telephone interviews), the merged sample contains different methodologies.</a:t>
            </a:r>
            <a:endParaRPr lang="en-GB" sz="1200" dirty="0">
              <a:solidFill>
                <a:schemeClr val="bg1"/>
              </a:solidFill>
              <a:cs typeface="Arial"/>
            </a:endParaRPr>
          </a:p>
          <a:p>
            <a:pPr>
              <a:lnSpc>
                <a:spcPct val="114000"/>
              </a:lnSpc>
              <a:spcAft>
                <a:spcPts val="600"/>
              </a:spcAft>
            </a:pPr>
            <a:r>
              <a:rPr lang="en-GB" sz="1200" dirty="0">
                <a:solidFill>
                  <a:schemeClr val="bg1"/>
                </a:solidFill>
                <a:latin typeface="Arial"/>
                <a:cs typeface="Arial"/>
              </a:rPr>
              <a:t>Headlines reported are based on the most recent three waves combined, with careful analysis of individual differences between waves where appropriate. </a:t>
            </a:r>
          </a:p>
          <a:p>
            <a:pPr>
              <a:lnSpc>
                <a:spcPct val="114000"/>
              </a:lnSpc>
              <a:spcAft>
                <a:spcPts val="600"/>
              </a:spcAft>
            </a:pPr>
            <a:r>
              <a:rPr lang="en-GB" sz="1200" b="1" dirty="0">
                <a:solidFill>
                  <a:schemeClr val="bg1"/>
                </a:solidFill>
                <a:latin typeface="Arial"/>
                <a:cs typeface="Arial"/>
              </a:rPr>
              <a:t>Change in Methodology </a:t>
            </a:r>
          </a:p>
          <a:p>
            <a:pPr>
              <a:lnSpc>
                <a:spcPct val="114000"/>
              </a:lnSpc>
              <a:spcAft>
                <a:spcPts val="600"/>
              </a:spcAft>
            </a:pPr>
            <a:r>
              <a:rPr lang="en-GB" sz="1200" dirty="0">
                <a:solidFill>
                  <a:schemeClr val="bg1"/>
                </a:solidFill>
                <a:latin typeface="Arial"/>
                <a:cs typeface="Arial"/>
              </a:rPr>
              <a:t>Survey 13 is the second time where the face-to-face methodology has been used. While our sampling approach, alongside the interviewer-led interviewing, is comparable with a telephone approach, changes in who we are able to talk to has impacted the results in this section of the report. This is because those who are recruited to take part in telephone research are often recruited through online methods or live in homes which are generally more likely to be connected to the internet and phoneline in combination. Both factors reduce the chance that they will be digitally excluded. Therefore, while this impacts the trackability of levels of digital inclusion, by changing approach allows us to provide a truer understanding of the extent to which digital exclusion impacts on the residents of Greater Manchester. </a:t>
            </a:r>
          </a:p>
          <a:p>
            <a:pPr>
              <a:lnSpc>
                <a:spcPct val="114000"/>
              </a:lnSpc>
              <a:spcAft>
                <a:spcPts val="600"/>
              </a:spcAft>
            </a:pPr>
            <a:endParaRPr lang="en-GB" sz="1200" dirty="0">
              <a:solidFill>
                <a:schemeClr val="bg1"/>
              </a:solidFill>
              <a:latin typeface="Arial"/>
              <a:cs typeface="Arial"/>
            </a:endParaRPr>
          </a:p>
          <a:p>
            <a:pPr>
              <a:lnSpc>
                <a:spcPct val="114000"/>
              </a:lnSpc>
              <a:spcAft>
                <a:spcPts val="600"/>
              </a:spcAft>
            </a:pPr>
            <a:r>
              <a:rPr lang="en-GB" sz="1200" i="1" dirty="0">
                <a:solidFill>
                  <a:schemeClr val="bg1"/>
                </a:solidFill>
                <a:latin typeface="Arial"/>
                <a:cs typeface="Arial"/>
              </a:rPr>
              <a:t>*</a:t>
            </a:r>
            <a:r>
              <a:rPr lang="en-GB" sz="1200" i="1" dirty="0">
                <a:solidFill>
                  <a:srgbClr val="FFFFFF">
                    <a:lumMod val="50000"/>
                  </a:srgbClr>
                </a:solidFill>
                <a:latin typeface="Arial" panose="020B0604020202020204" pitchFamily="34" charset="0"/>
                <a:cs typeface="Arial" panose="020B0604020202020204" pitchFamily="34" charset="0"/>
              </a:rPr>
              <a:t> </a:t>
            </a:r>
            <a:r>
              <a:rPr lang="en-GB" sz="1200" i="1" dirty="0">
                <a:solidFill>
                  <a:schemeClr val="bg1"/>
                </a:solidFill>
                <a:latin typeface="Arial" panose="020B0604020202020204" pitchFamily="34" charset="0"/>
                <a:cs typeface="Arial" panose="020B0604020202020204" pitchFamily="34" charset="0"/>
              </a:rPr>
              <a:t>Base sizes: </a:t>
            </a:r>
            <a:r>
              <a:rPr lang="en-GB" sz="1200" i="1" dirty="0">
                <a:solidFill>
                  <a:schemeClr val="bg1"/>
                </a:solidFill>
                <a:latin typeface="Arial"/>
                <a:cs typeface="Arial"/>
              </a:rPr>
              <a:t>Survey 11 (259), Survey 12 (251), Survey 13 ( 250)</a:t>
            </a:r>
          </a:p>
        </p:txBody>
      </p:sp>
      <p:sp>
        <p:nvSpPr>
          <p:cNvPr id="2" name="TextBox 1">
            <a:extLst>
              <a:ext uri="{FF2B5EF4-FFF2-40B4-BE49-F238E27FC236}">
                <a16:creationId xmlns:a16="http://schemas.microsoft.com/office/drawing/2014/main" id="{1BEE98B1-9E95-7EB1-FEE0-903E1DEFC7D5}"/>
              </a:ext>
            </a:extLst>
          </p:cNvPr>
          <p:cNvSpPr txBox="1"/>
          <p:nvPr/>
        </p:nvSpPr>
        <p:spPr>
          <a:xfrm>
            <a:off x="589613" y="6198433"/>
            <a:ext cx="11000282"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100" dirty="0">
                <a:solidFill>
                  <a:srgbClr val="FFFFFF"/>
                </a:solidFill>
                <a:latin typeface="Arial" panose="020B0604020202020204" pitchFamily="34" charset="0"/>
                <a:cs typeface="Arial" panose="020B0604020202020204" pitchFamily="34" charset="0"/>
              </a:rPr>
              <a:t>Although early waves included digital inclusion questions for all survey respondents, the decision was taken to only ask digital inclusion questions in telephone or face to face samples (and not of respondents taking part in the survey online, who are therefore less likely to be digitally excluded than the population as a whole).</a:t>
            </a:r>
            <a:endParaRPr lang="en-GB" sz="1100"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5091763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74A2B4-3C0F-81BD-2DD3-0ED0C9C0C01B}"/>
              </a:ext>
            </a:extLst>
          </p:cNvPr>
          <p:cNvSpPr>
            <a:spLocks noGrp="1"/>
          </p:cNvSpPr>
          <p:nvPr>
            <p:ph type="title"/>
          </p:nvPr>
        </p:nvSpPr>
        <p:spPr>
          <a:xfrm>
            <a:off x="586799" y="249698"/>
            <a:ext cx="10515600" cy="693150"/>
          </a:xfrm>
        </p:spPr>
        <p:txBody>
          <a:bodyPr/>
          <a:lstStyle/>
          <a:p>
            <a:r>
              <a:rPr lang="en-GB" dirty="0">
                <a:latin typeface="Arial" panose="020B0604020202020204" pitchFamily="34" charset="0"/>
                <a:cs typeface="Arial" panose="020B0604020202020204" pitchFamily="34" charset="0"/>
              </a:rPr>
              <a:t>Digital inclusion – Key findings</a:t>
            </a:r>
            <a:endParaRPr lang="en-US"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D5808E5A-A430-F9BE-050D-2E7DC1DD7D4D}"/>
              </a:ext>
            </a:extLst>
          </p:cNvPr>
          <p:cNvSpPr txBox="1"/>
          <p:nvPr/>
        </p:nvSpPr>
        <p:spPr>
          <a:xfrm>
            <a:off x="658733" y="942848"/>
            <a:ext cx="11852031" cy="4115422"/>
          </a:xfrm>
          <a:prstGeom prst="rect">
            <a:avLst/>
          </a:prstGeom>
          <a:noFill/>
        </p:spPr>
        <p:txBody>
          <a:bodyPr wrap="square" lIns="91440" tIns="45720" rIns="91440" bIns="45720" rtlCol="0" anchor="t">
            <a:spAutoFit/>
          </a:bodyPr>
          <a:lstStyle/>
          <a:p>
            <a:pPr>
              <a:spcAft>
                <a:spcPts val="600"/>
              </a:spcAft>
            </a:pPr>
            <a:endParaRPr lang="en-GB" sz="1400" b="1" dirty="0">
              <a:solidFill>
                <a:schemeClr val="bg1"/>
              </a:solidFill>
              <a:latin typeface="Arial"/>
              <a:cs typeface="Arial"/>
            </a:endParaRPr>
          </a:p>
          <a:p>
            <a:pPr>
              <a:spcAft>
                <a:spcPts val="600"/>
              </a:spcAft>
            </a:pPr>
            <a:r>
              <a:rPr lang="en-GB" sz="1400" b="1" cap="all" dirty="0">
                <a:solidFill>
                  <a:schemeClr val="bg1"/>
                </a:solidFill>
                <a:latin typeface="Arial"/>
                <a:cs typeface="Arial"/>
              </a:rPr>
              <a:t>Experience of Digital Exclusion </a:t>
            </a:r>
            <a:r>
              <a:rPr lang="en-GB" sz="1100" b="1" dirty="0">
                <a:solidFill>
                  <a:schemeClr val="bg1"/>
                </a:solidFill>
                <a:latin typeface="Arial"/>
                <a:cs typeface="Arial"/>
              </a:rPr>
              <a:t>(survey 11+12+13 combined data)</a:t>
            </a:r>
            <a:endParaRPr lang="en-GB" sz="1200" b="1" dirty="0">
              <a:solidFill>
                <a:schemeClr val="bg1"/>
              </a:solidFill>
              <a:latin typeface="Arial"/>
              <a:cs typeface="Arial"/>
            </a:endParaRPr>
          </a:p>
          <a:p>
            <a:pPr marL="285750" indent="-285750">
              <a:lnSpc>
                <a:spcPct val="114000"/>
              </a:lnSpc>
              <a:spcAft>
                <a:spcPts val="600"/>
              </a:spcAft>
              <a:buFont typeface="Arial" panose="020B0604020202020204" pitchFamily="34" charset="0"/>
              <a:buChar char="•"/>
            </a:pPr>
            <a:r>
              <a:rPr lang="en-GB" sz="1200" dirty="0">
                <a:solidFill>
                  <a:schemeClr val="bg1"/>
                </a:solidFill>
                <a:latin typeface="Arial"/>
                <a:cs typeface="Arial"/>
              </a:rPr>
              <a:t>Over a third (36%) of respondents said that their household experienced some form of digital exclusion, an increase from surveys 8-10 (32%)</a:t>
            </a:r>
          </a:p>
          <a:p>
            <a:pPr marL="285750" indent="-285750">
              <a:lnSpc>
                <a:spcPct val="114000"/>
              </a:lnSpc>
              <a:spcAft>
                <a:spcPts val="600"/>
              </a:spcAft>
              <a:buFont typeface="Arial" panose="020B0604020202020204" pitchFamily="34" charset="0"/>
              <a:buChar char="•"/>
            </a:pPr>
            <a:r>
              <a:rPr lang="en-GB" sz="1200" dirty="0">
                <a:solidFill>
                  <a:schemeClr val="bg1"/>
                </a:solidFill>
                <a:latin typeface="Arial"/>
                <a:cs typeface="Arial"/>
              </a:rPr>
              <a:t>One-fifth (21%) of Greater Manchester households experienced a single aspect of digital exclusion, while 15% have experienced all 5 aspects of digital exclusion</a:t>
            </a:r>
          </a:p>
          <a:p>
            <a:pPr marL="285750" indent="-285750">
              <a:lnSpc>
                <a:spcPct val="114000"/>
              </a:lnSpc>
              <a:spcAft>
                <a:spcPts val="600"/>
              </a:spcAft>
              <a:buFont typeface="Arial" panose="020B0604020202020204" pitchFamily="34" charset="0"/>
              <a:buChar char="•"/>
            </a:pPr>
            <a:r>
              <a:rPr lang="en-GB" sz="1200" dirty="0">
                <a:solidFill>
                  <a:schemeClr val="bg1"/>
                </a:solidFill>
                <a:latin typeface="Arial"/>
                <a:cs typeface="Arial"/>
              </a:rPr>
              <a:t>There have been increases in those aged 16-24, 75+ and disabled respondents reporting any form of digital exclusion:</a:t>
            </a:r>
          </a:p>
          <a:p>
            <a:pPr marL="742950" lvl="2" indent="-285750">
              <a:lnSpc>
                <a:spcPct val="114000"/>
              </a:lnSpc>
              <a:spcAft>
                <a:spcPts val="600"/>
              </a:spcAft>
              <a:buFont typeface="Courier New" panose="02070309020205020404" pitchFamily="49" charset="0"/>
              <a:buChar char="•"/>
            </a:pPr>
            <a:r>
              <a:rPr lang="en-GB" sz="1200" dirty="0">
                <a:solidFill>
                  <a:schemeClr val="bg1"/>
                </a:solidFill>
                <a:latin typeface="Arial"/>
                <a:cs typeface="Arial"/>
              </a:rPr>
              <a:t>75% of those aged 75+ now say they have experienced one or more aspect of digital exclusion, compared to 67% in surveys 8-10</a:t>
            </a:r>
          </a:p>
          <a:p>
            <a:pPr marL="742950" lvl="2" indent="-285750">
              <a:lnSpc>
                <a:spcPct val="114000"/>
              </a:lnSpc>
              <a:spcAft>
                <a:spcPts val="600"/>
              </a:spcAft>
              <a:buFont typeface="Courier New" panose="02070309020205020404" pitchFamily="49" charset="0"/>
              <a:buChar char="•"/>
            </a:pPr>
            <a:r>
              <a:rPr lang="en-GB" sz="1200" dirty="0">
                <a:solidFill>
                  <a:schemeClr val="bg1"/>
                </a:solidFill>
                <a:latin typeface="Arial"/>
                <a:cs typeface="Arial"/>
              </a:rPr>
              <a:t>62% of disabled respondents report experiencing at least one form of digital exclusion, rising from 41% in surveys 8-10</a:t>
            </a:r>
          </a:p>
          <a:p>
            <a:pPr marL="742950" lvl="2" indent="-285750">
              <a:lnSpc>
                <a:spcPct val="114000"/>
              </a:lnSpc>
              <a:spcAft>
                <a:spcPts val="600"/>
              </a:spcAft>
              <a:buFont typeface="Courier New" panose="02070309020205020404" pitchFamily="49" charset="0"/>
              <a:buChar char="•"/>
            </a:pPr>
            <a:r>
              <a:rPr lang="en-GB" sz="1200" dirty="0">
                <a:solidFill>
                  <a:schemeClr val="bg1"/>
                </a:solidFill>
                <a:latin typeface="Arial"/>
                <a:cs typeface="Arial"/>
              </a:rPr>
              <a:t>29% of 16–24-year-olds now say they have experienced one or more aspect of digital exclusion, slightly higher than the 24% reported in surveys 8-10</a:t>
            </a:r>
          </a:p>
          <a:p>
            <a:pPr>
              <a:lnSpc>
                <a:spcPct val="114000"/>
              </a:lnSpc>
              <a:spcAft>
                <a:spcPts val="600"/>
              </a:spcAft>
            </a:pPr>
            <a:endParaRPr lang="en-GB" sz="1400" b="1" dirty="0">
              <a:solidFill>
                <a:schemeClr val="bg1"/>
              </a:solidFill>
              <a:latin typeface="Arial"/>
              <a:cs typeface="Arial"/>
            </a:endParaRPr>
          </a:p>
          <a:p>
            <a:pPr>
              <a:spcAft>
                <a:spcPts val="600"/>
              </a:spcAft>
            </a:pPr>
            <a:r>
              <a:rPr lang="en-GB" sz="1400" b="1" dirty="0">
                <a:solidFill>
                  <a:schemeClr val="bg1"/>
                </a:solidFill>
                <a:latin typeface="Arial"/>
                <a:cs typeface="Arial"/>
              </a:rPr>
              <a:t>CONFIDENCE USING DIGITAL SERVICES </a:t>
            </a:r>
            <a:r>
              <a:rPr lang="en-GB" sz="1100" b="1" dirty="0">
                <a:solidFill>
                  <a:schemeClr val="bg1"/>
                </a:solidFill>
                <a:latin typeface="Arial"/>
                <a:cs typeface="Arial"/>
              </a:rPr>
              <a:t>(survey 11+12+13 combined data)</a:t>
            </a:r>
            <a:endParaRPr lang="en-GB" sz="1200" b="1" dirty="0">
              <a:solidFill>
                <a:schemeClr val="bg1"/>
              </a:solidFill>
              <a:latin typeface="Arial"/>
              <a:cs typeface="Arial"/>
            </a:endParaRPr>
          </a:p>
          <a:p>
            <a:pPr marL="285750" indent="-285750">
              <a:lnSpc>
                <a:spcPct val="114000"/>
              </a:lnSpc>
              <a:spcAft>
                <a:spcPts val="600"/>
              </a:spcAft>
              <a:buFont typeface="Arial" panose="020B0604020202020204" pitchFamily="34" charset="0"/>
              <a:buChar char="•"/>
            </a:pPr>
            <a:r>
              <a:rPr lang="en-GB" sz="1200" dirty="0">
                <a:solidFill>
                  <a:schemeClr val="bg1"/>
                </a:solidFill>
                <a:latin typeface="Arial"/>
                <a:cs typeface="Arial"/>
              </a:rPr>
              <a:t>22% of respondents say either they (16%) or someone in their household (13%) is not confident using digital services online. </a:t>
            </a:r>
          </a:p>
          <a:p>
            <a:pPr marL="285750" indent="-285750">
              <a:lnSpc>
                <a:spcPct val="114000"/>
              </a:lnSpc>
              <a:spcAft>
                <a:spcPts val="600"/>
              </a:spcAft>
              <a:buFont typeface="Arial" panose="020B0604020202020204" pitchFamily="34" charset="0"/>
              <a:buChar char="•"/>
            </a:pPr>
            <a:r>
              <a:rPr lang="en-GB" sz="1200" dirty="0">
                <a:solidFill>
                  <a:schemeClr val="bg1"/>
                </a:solidFill>
                <a:latin typeface="Arial"/>
                <a:cs typeface="Arial"/>
              </a:rPr>
              <a:t>Using subgroup analysis from S11-13, this proportion is also higher among older cohorts aged 75+ (59%) and disabled respondents (33%)</a:t>
            </a:r>
          </a:p>
          <a:p>
            <a:pPr marL="285750" indent="-285750">
              <a:lnSpc>
                <a:spcPct val="114000"/>
              </a:lnSpc>
              <a:spcAft>
                <a:spcPts val="1200"/>
              </a:spcAft>
              <a:buFont typeface="Arial" panose="020B0604020202020204" pitchFamily="34" charset="0"/>
              <a:buChar char="•"/>
            </a:pPr>
            <a:endParaRPr lang="en-GB" sz="1100" dirty="0">
              <a:solidFill>
                <a:schemeClr val="bg1"/>
              </a:solidFill>
              <a:latin typeface="Arial"/>
              <a:cs typeface="Arial"/>
            </a:endParaRPr>
          </a:p>
          <a:p>
            <a:pPr>
              <a:lnSpc>
                <a:spcPct val="114000"/>
              </a:lnSpc>
              <a:spcAft>
                <a:spcPts val="1200"/>
              </a:spcAft>
            </a:pPr>
            <a:endParaRPr lang="en-GB" sz="1100" b="1" dirty="0">
              <a:solidFill>
                <a:schemeClr val="bg1"/>
              </a:solidFill>
              <a:latin typeface="Arial"/>
              <a:cs typeface="Arial"/>
            </a:endParaRPr>
          </a:p>
        </p:txBody>
      </p:sp>
      <p:sp>
        <p:nvSpPr>
          <p:cNvPr id="2" name="TextBox 1">
            <a:extLst>
              <a:ext uri="{FF2B5EF4-FFF2-40B4-BE49-F238E27FC236}">
                <a16:creationId xmlns:a16="http://schemas.microsoft.com/office/drawing/2014/main" id="{01A8958E-FABD-2B48-53E0-52A9D62EA37C}"/>
              </a:ext>
            </a:extLst>
          </p:cNvPr>
          <p:cNvSpPr txBox="1"/>
          <p:nvPr/>
        </p:nvSpPr>
        <p:spPr>
          <a:xfrm>
            <a:off x="589613" y="6198433"/>
            <a:ext cx="11000282" cy="2692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14000"/>
              </a:lnSpc>
              <a:spcAft>
                <a:spcPts val="600"/>
              </a:spcAft>
            </a:pPr>
            <a:r>
              <a:rPr lang="en-GB" sz="1100" i="1" dirty="0">
                <a:solidFill>
                  <a:schemeClr val="bg1"/>
                </a:solidFill>
                <a:latin typeface="Arial"/>
                <a:cs typeface="Arial"/>
              </a:rPr>
              <a:t>*</a:t>
            </a:r>
            <a:r>
              <a:rPr lang="en-GB" sz="1100" i="1" dirty="0">
                <a:solidFill>
                  <a:srgbClr val="FFFFFF">
                    <a:lumMod val="50000"/>
                  </a:srgbClr>
                </a:solidFill>
                <a:latin typeface="Arial" panose="020B0604020202020204" pitchFamily="34" charset="0"/>
                <a:cs typeface="Arial" panose="020B0604020202020204" pitchFamily="34" charset="0"/>
              </a:rPr>
              <a:t> </a:t>
            </a:r>
            <a:r>
              <a:rPr lang="en-GB" sz="1100" i="1" dirty="0">
                <a:solidFill>
                  <a:schemeClr val="bg1"/>
                </a:solidFill>
                <a:latin typeface="Arial" panose="020B0604020202020204" pitchFamily="34" charset="0"/>
                <a:cs typeface="Arial" panose="020B0604020202020204" pitchFamily="34" charset="0"/>
              </a:rPr>
              <a:t>Base sizes: </a:t>
            </a:r>
            <a:r>
              <a:rPr lang="en-GB" sz="1100" i="1" dirty="0">
                <a:solidFill>
                  <a:schemeClr val="bg1"/>
                </a:solidFill>
                <a:latin typeface="Arial"/>
                <a:cs typeface="Arial"/>
              </a:rPr>
              <a:t>Survey 11 (259), Survey 12 (251), Survey 13 ( 250)</a:t>
            </a:r>
          </a:p>
        </p:txBody>
      </p:sp>
    </p:spTree>
    <p:custDataLst>
      <p:tags r:id="rId1"/>
    </p:custDataLst>
    <p:extLst>
      <p:ext uri="{BB962C8B-B14F-4D97-AF65-F5344CB8AC3E}">
        <p14:creationId xmlns:p14="http://schemas.microsoft.com/office/powerpoint/2010/main" val="6958992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68C4158-0364-91BE-2E76-BB3299846CC8}"/>
              </a:ext>
            </a:extLst>
          </p:cNvPr>
          <p:cNvSpPr>
            <a:spLocks noGrp="1"/>
          </p:cNvSpPr>
          <p:nvPr>
            <p:ph type="title"/>
          </p:nvPr>
        </p:nvSpPr>
        <p:spPr>
          <a:xfrm>
            <a:off x="601200" y="1411200"/>
            <a:ext cx="5495023" cy="1116000"/>
          </a:xfrm>
        </p:spPr>
        <p:txBody>
          <a:bodyPr anchor="t" anchorCtr="0">
            <a:normAutofit fontScale="90000"/>
          </a:bodyPr>
          <a:lstStyle/>
          <a:p>
            <a:r>
              <a:rPr lang="en-GB" sz="4400" b="1" dirty="0">
                <a:latin typeface="Arial" panose="020B0604020202020204" pitchFamily="34" charset="0"/>
                <a:cs typeface="Arial" panose="020B0604020202020204" pitchFamily="34" charset="0"/>
              </a:rPr>
              <a:t>Health and wellbeing</a:t>
            </a:r>
          </a:p>
        </p:txBody>
      </p:sp>
      <p:graphicFrame>
        <p:nvGraphicFramePr>
          <p:cNvPr id="2" name="Table 5">
            <a:extLst>
              <a:ext uri="{FF2B5EF4-FFF2-40B4-BE49-F238E27FC236}">
                <a16:creationId xmlns:a16="http://schemas.microsoft.com/office/drawing/2014/main" id="{36FAC488-3597-8F01-2E89-E627B012B9D6}"/>
              </a:ext>
            </a:extLst>
          </p:cNvPr>
          <p:cNvGraphicFramePr>
            <a:graphicFrameLocks noGrp="1"/>
          </p:cNvGraphicFramePr>
          <p:nvPr>
            <p:extLst>
              <p:ext uri="{D42A27DB-BD31-4B8C-83A1-F6EECF244321}">
                <p14:modId xmlns:p14="http://schemas.microsoft.com/office/powerpoint/2010/main" val="622186125"/>
              </p:ext>
            </p:extLst>
          </p:nvPr>
        </p:nvGraphicFramePr>
        <p:xfrm>
          <a:off x="590400" y="3718800"/>
          <a:ext cx="4922631" cy="864000"/>
        </p:xfrm>
        <a:graphic>
          <a:graphicData uri="http://schemas.openxmlformats.org/drawingml/2006/table">
            <a:tbl>
              <a:tblPr firstRow="1" bandRow="1">
                <a:tableStyleId>{5C22544A-7EE6-4342-B048-85BDC9FD1C3A}</a:tableStyleId>
              </a:tblPr>
              <a:tblGrid>
                <a:gridCol w="3791183">
                  <a:extLst>
                    <a:ext uri="{9D8B030D-6E8A-4147-A177-3AD203B41FA5}">
                      <a16:colId xmlns:a16="http://schemas.microsoft.com/office/drawing/2014/main" val="4846203"/>
                    </a:ext>
                  </a:extLst>
                </a:gridCol>
                <a:gridCol w="1131448">
                  <a:extLst>
                    <a:ext uri="{9D8B030D-6E8A-4147-A177-3AD203B41FA5}">
                      <a16:colId xmlns:a16="http://schemas.microsoft.com/office/drawing/2014/main" val="4277008826"/>
                    </a:ext>
                  </a:extLst>
                </a:gridCol>
              </a:tblGrid>
              <a:tr h="288000">
                <a:tc>
                  <a:txBody>
                    <a:bodyPr/>
                    <a:lstStyle/>
                    <a:p>
                      <a:r>
                        <a:rPr lang="en-GB" sz="1400" b="1" dirty="0">
                          <a:solidFill>
                            <a:schemeClr val="bg1"/>
                          </a:solidFill>
                          <a:latin typeface="Arial"/>
                          <a:cs typeface="Arial"/>
                        </a:rPr>
                        <a:t>Context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kern="1200" dirty="0">
                          <a:solidFill>
                            <a:schemeClr val="bg1"/>
                          </a:solidFill>
                          <a:latin typeface="Arial"/>
                          <a:ea typeface="+mn-ea"/>
                          <a:cs typeface="Arial"/>
                          <a:hlinkClick r:id="rId3" action="ppaction://hlinksldjump">
                            <a:extLst>
                              <a:ext uri="{A12FA001-AC4F-418D-AE19-62706E023703}">
                                <ahyp:hlinkClr xmlns:ahyp="http://schemas.microsoft.com/office/drawing/2018/hyperlinkcolor" val="tx"/>
                              </a:ext>
                            </a:extLst>
                          </a:hlinkClick>
                        </a:rPr>
                        <a:t>page 8</a:t>
                      </a:r>
                      <a:endParaRPr lang="en-GB" sz="1400" b="1" u="sng" kern="1200" dirty="0">
                        <a:solidFill>
                          <a:schemeClr val="bg1"/>
                        </a:solidFill>
                        <a:latin typeface="Arial"/>
                        <a:ea typeface="+mn-ea"/>
                        <a:cs typeface="Aria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89449144"/>
                  </a:ext>
                </a:extLst>
              </a:tr>
              <a:tr h="288000">
                <a:tc>
                  <a:txBody>
                    <a:bodyPr/>
                    <a:lstStyle/>
                    <a:p>
                      <a:r>
                        <a:rPr lang="en-GB" sz="1400" b="1">
                          <a:solidFill>
                            <a:schemeClr val="bg1"/>
                          </a:solidFill>
                          <a:latin typeface="Arial"/>
                          <a:cs typeface="Arial"/>
                        </a:rPr>
                        <a:t>Health and wellbeing key findings</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kern="1200" dirty="0">
                          <a:solidFill>
                            <a:schemeClr val="bg1"/>
                          </a:solidFill>
                          <a:latin typeface="Arial"/>
                          <a:ea typeface="+mn-ea"/>
                          <a:cs typeface="Arial"/>
                          <a:hlinkClick r:id="rId4" action="ppaction://hlinksldjump">
                            <a:extLst>
                              <a:ext uri="{A12FA001-AC4F-418D-AE19-62706E023703}">
                                <ahyp:hlinkClr xmlns:ahyp="http://schemas.microsoft.com/office/drawing/2018/hyperlinkcolor" val="tx"/>
                              </a:ext>
                            </a:extLst>
                          </a:hlinkClick>
                        </a:rPr>
                        <a:t>pages 9-10</a:t>
                      </a:r>
                      <a:endParaRPr lang="en-GB" sz="1400" b="1" u="sng" kern="1200" dirty="0">
                        <a:solidFill>
                          <a:schemeClr val="bg1"/>
                        </a:solidFill>
                        <a:latin typeface="Arial"/>
                        <a:ea typeface="+mn-ea"/>
                        <a:cs typeface="Aria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78979111"/>
                  </a:ext>
                </a:extLst>
              </a:tr>
              <a:tr h="288000">
                <a:tc>
                  <a:txBody>
                    <a:bodyPr/>
                    <a:lstStyle/>
                    <a:p>
                      <a:r>
                        <a:rPr lang="en-GB" sz="1400" b="1">
                          <a:solidFill>
                            <a:schemeClr val="bg1"/>
                          </a:solidFill>
                          <a:latin typeface="Arial"/>
                          <a:cs typeface="Arial"/>
                        </a:rPr>
                        <a:t>Health and wellbeing detailed findings </a:t>
                      </a:r>
                      <a:endParaRPr lang="en-GB" sz="1400" b="1">
                        <a:solidFill>
                          <a:schemeClr val="bg1"/>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eaLnBrk="1" fontAlgn="auto" latinLnBrk="0" hangingPunct="1">
                        <a:lnSpc>
                          <a:spcPct val="100000"/>
                        </a:lnSpc>
                        <a:spcBef>
                          <a:spcPts val="0"/>
                        </a:spcBef>
                        <a:spcAft>
                          <a:spcPts val="0"/>
                        </a:spcAft>
                        <a:buClrTx/>
                        <a:buSzTx/>
                        <a:buFontTx/>
                        <a:buNone/>
                      </a:pPr>
                      <a:r>
                        <a:rPr lang="en-GB" sz="1400" b="1" u="sng" dirty="0">
                          <a:solidFill>
                            <a:schemeClr val="bg1"/>
                          </a:solidFill>
                          <a:latin typeface="Arial"/>
                          <a:cs typeface="Arial"/>
                          <a:hlinkClick r:id="rId5" action="ppaction://hlinksldjump">
                            <a:extLst>
                              <a:ext uri="{A12FA001-AC4F-418D-AE19-62706E023703}">
                                <ahyp:hlinkClr xmlns:ahyp="http://schemas.microsoft.com/office/drawing/2018/hyperlinkcolor" val="tx"/>
                              </a:ext>
                            </a:extLst>
                          </a:hlinkClick>
                        </a:rPr>
                        <a:t>pages 11-24</a:t>
                      </a:r>
                      <a:endParaRPr lang="en-GB" sz="1400" b="1" u="sng" dirty="0">
                        <a:solidFill>
                          <a:schemeClr val="bg1"/>
                        </a:solidFill>
                        <a:latin typeface="Arial"/>
                        <a:cs typeface="Aria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79329795"/>
                  </a:ext>
                </a:extLst>
              </a:tr>
            </a:tbl>
          </a:graphicData>
        </a:graphic>
      </p:graphicFrame>
    </p:spTree>
    <p:custDataLst>
      <p:tags r:id="rId1"/>
    </p:custDataLst>
    <p:extLst>
      <p:ext uri="{BB962C8B-B14F-4D97-AF65-F5344CB8AC3E}">
        <p14:creationId xmlns:p14="http://schemas.microsoft.com/office/powerpoint/2010/main" val="423738050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372281" y="227529"/>
            <a:ext cx="11533579" cy="646331"/>
          </a:xfrm>
        </p:spPr>
        <p:txBody>
          <a:bodyPr vert="horz" wrap="square" anchor="t">
            <a:spAutoFit/>
          </a:bodyPr>
          <a:lstStyle/>
          <a:p>
            <a:pPr>
              <a:lnSpc>
                <a:spcPct val="100000"/>
              </a:lnSpc>
            </a:pPr>
            <a:r>
              <a:rPr lang="en-GB" sz="1800" b="1" dirty="0">
                <a:solidFill>
                  <a:srgbClr val="5C5B5A"/>
                </a:solidFill>
                <a:latin typeface="Arial" panose="020B0604020202020204" pitchFamily="34" charset="0"/>
                <a:cs typeface="Arial" panose="020B0604020202020204" pitchFamily="34" charset="0"/>
              </a:rPr>
              <a:t>Over a third of respondents report experience of </a:t>
            </a:r>
            <a:r>
              <a:rPr lang="en-GB" sz="1800" b="1" dirty="0">
                <a:solidFill>
                  <a:srgbClr val="009690"/>
                </a:solidFill>
                <a:latin typeface="Arial" panose="020B0604020202020204" pitchFamily="34" charset="0"/>
                <a:cs typeface="Arial" panose="020B0604020202020204" pitchFamily="34" charset="0"/>
              </a:rPr>
              <a:t>at least one aspect of digital exclusion in their household</a:t>
            </a:r>
            <a:r>
              <a:rPr lang="en-GB" sz="1800" b="1" dirty="0">
                <a:solidFill>
                  <a:srgbClr val="5C5B5A"/>
                </a:solidFill>
                <a:latin typeface="Arial" panose="020B0604020202020204" pitchFamily="34" charset="0"/>
                <a:cs typeface="Arial" panose="020B0604020202020204" pitchFamily="34" charset="0"/>
              </a:rPr>
              <a:t>.</a:t>
            </a:r>
            <a:r>
              <a:rPr lang="en-GB" sz="1800" b="1" dirty="0">
                <a:latin typeface="Arial" panose="020B0604020202020204" pitchFamily="34" charset="0"/>
                <a:cs typeface="Arial" panose="020B0604020202020204" pitchFamily="34" charset="0"/>
              </a:rPr>
              <a:t> </a:t>
            </a:r>
            <a:r>
              <a:rPr lang="en-GB" sz="1800" b="1" dirty="0">
                <a:solidFill>
                  <a:srgbClr val="5C5B5A"/>
                </a:solidFill>
                <a:latin typeface="Arial" panose="020B0604020202020204" pitchFamily="34" charset="0"/>
                <a:cs typeface="Arial" panose="020B0604020202020204" pitchFamily="34" charset="0"/>
              </a:rPr>
              <a:t>This rises to 62% of disabled respondents and 75% of respondents over 75</a:t>
            </a:r>
          </a:p>
        </p:txBody>
      </p:sp>
      <p:graphicFrame>
        <p:nvGraphicFramePr>
          <p:cNvPr id="37" name="Table Placeholder 6" descr="Column chart showing the proportion of respondents who are experiencing some form of digital exclusion. 64% are not experiencing any form of digital exclusion, 13% are experiencing one aspect, 10% two aspects, 4% 3 aspects, 2% 4 aspects and 6% are completely digitally excluded.">
            <a:extLst>
              <a:ext uri="{FF2B5EF4-FFF2-40B4-BE49-F238E27FC236}">
                <a16:creationId xmlns:a16="http://schemas.microsoft.com/office/drawing/2014/main" id="{313F2446-7939-4AC7-B046-82FBC0D5B429}"/>
              </a:ext>
            </a:extLst>
          </p:cNvPr>
          <p:cNvGraphicFramePr>
            <a:graphicFrameLocks/>
          </p:cNvGraphicFramePr>
          <p:nvPr>
            <p:extLst>
              <p:ext uri="{D42A27DB-BD31-4B8C-83A1-F6EECF244321}">
                <p14:modId xmlns:p14="http://schemas.microsoft.com/office/powerpoint/2010/main" val="1353759217"/>
              </p:ext>
            </p:extLst>
          </p:nvPr>
        </p:nvGraphicFramePr>
        <p:xfrm>
          <a:off x="556057" y="1213730"/>
          <a:ext cx="10953011" cy="4882270"/>
        </p:xfrm>
        <a:graphic>
          <a:graphicData uri="http://schemas.openxmlformats.org/drawingml/2006/chart">
            <c:chart xmlns:c="http://schemas.openxmlformats.org/drawingml/2006/chart" xmlns:r="http://schemas.openxmlformats.org/officeDocument/2006/relationships" r:id="rId3"/>
          </a:graphicData>
        </a:graphic>
      </p:graphicFrame>
      <p:sp>
        <p:nvSpPr>
          <p:cNvPr id="27" name="Right Brace 26" descr="Arrow showing in total, 30% are worried about coronavirus.">
            <a:extLst>
              <a:ext uri="{FF2B5EF4-FFF2-40B4-BE49-F238E27FC236}">
                <a16:creationId xmlns:a16="http://schemas.microsoft.com/office/drawing/2014/main" id="{AB234AF0-0245-4CFC-8FA3-E6C979D62152}"/>
              </a:ext>
              <a:ext uri="{C183D7F6-B498-43B3-948B-1728B52AA6E4}">
                <adec:decorative xmlns:adec="http://schemas.microsoft.com/office/drawing/2017/decorative" val="1"/>
              </a:ext>
            </a:extLst>
          </p:cNvPr>
          <p:cNvSpPr/>
          <p:nvPr/>
        </p:nvSpPr>
        <p:spPr>
          <a:xfrm rot="16200000">
            <a:off x="6765344" y="-959437"/>
            <a:ext cx="489679" cy="8630220"/>
          </a:xfrm>
          <a:prstGeom prst="rightBrace">
            <a:avLst>
              <a:gd name="adj1" fmla="val 28487"/>
              <a:gd name="adj2" fmla="val 50000"/>
            </a:avLst>
          </a:prstGeom>
          <a:ln>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2F5F"/>
              </a:solidFill>
              <a:effectLst/>
              <a:uLnTx/>
              <a:uFillTx/>
              <a:latin typeface="Arial"/>
              <a:ea typeface="+mn-ea"/>
              <a:cs typeface="+mn-cs"/>
            </a:endParaRPr>
          </a:p>
        </p:txBody>
      </p:sp>
      <p:sp>
        <p:nvSpPr>
          <p:cNvPr id="2" name="TextBox 1">
            <a:extLst>
              <a:ext uri="{FF2B5EF4-FFF2-40B4-BE49-F238E27FC236}">
                <a16:creationId xmlns:a16="http://schemas.microsoft.com/office/drawing/2014/main" id="{2DACD5EC-49EE-2845-4B32-ECEE1252A258}"/>
              </a:ext>
            </a:extLst>
          </p:cNvPr>
          <p:cNvSpPr txBox="1"/>
          <p:nvPr/>
        </p:nvSpPr>
        <p:spPr>
          <a:xfrm>
            <a:off x="4921623" y="1792942"/>
            <a:ext cx="4092387"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400">
                <a:cs typeface="Arial"/>
              </a:rPr>
              <a:t>1 or more aspect of digital exclusion ...</a:t>
            </a:r>
            <a:endParaRPr lang="en-GB" sz="1400"/>
          </a:p>
        </p:txBody>
      </p:sp>
      <p:graphicFrame>
        <p:nvGraphicFramePr>
          <p:cNvPr id="3" name="Table 4">
            <a:extLst>
              <a:ext uri="{FF2B5EF4-FFF2-40B4-BE49-F238E27FC236}">
                <a16:creationId xmlns:a16="http://schemas.microsoft.com/office/drawing/2014/main" id="{81D497A2-07E9-99F4-91E8-5396E59BB2E2}"/>
              </a:ext>
            </a:extLst>
          </p:cNvPr>
          <p:cNvGraphicFramePr>
            <a:graphicFrameLocks noGrp="1"/>
          </p:cNvGraphicFramePr>
          <p:nvPr/>
        </p:nvGraphicFramePr>
        <p:xfrm>
          <a:off x="4876318" y="2100719"/>
          <a:ext cx="4182996" cy="618074"/>
        </p:xfrm>
        <a:graphic>
          <a:graphicData uri="http://schemas.openxmlformats.org/drawingml/2006/table">
            <a:tbl>
              <a:tblPr firstRow="1" bandRow="1">
                <a:tableStyleId>{073A0DAA-6AF3-43AB-8588-CEC1D06C72B9}</a:tableStyleId>
              </a:tblPr>
              <a:tblGrid>
                <a:gridCol w="1045749">
                  <a:extLst>
                    <a:ext uri="{9D8B030D-6E8A-4147-A177-3AD203B41FA5}">
                      <a16:colId xmlns:a16="http://schemas.microsoft.com/office/drawing/2014/main" val="1713235414"/>
                    </a:ext>
                  </a:extLst>
                </a:gridCol>
                <a:gridCol w="1045749">
                  <a:extLst>
                    <a:ext uri="{9D8B030D-6E8A-4147-A177-3AD203B41FA5}">
                      <a16:colId xmlns:a16="http://schemas.microsoft.com/office/drawing/2014/main" val="847483999"/>
                    </a:ext>
                  </a:extLst>
                </a:gridCol>
                <a:gridCol w="1045749">
                  <a:extLst>
                    <a:ext uri="{9D8B030D-6E8A-4147-A177-3AD203B41FA5}">
                      <a16:colId xmlns:a16="http://schemas.microsoft.com/office/drawing/2014/main" val="969299503"/>
                    </a:ext>
                  </a:extLst>
                </a:gridCol>
                <a:gridCol w="1045749">
                  <a:extLst>
                    <a:ext uri="{9D8B030D-6E8A-4147-A177-3AD203B41FA5}">
                      <a16:colId xmlns:a16="http://schemas.microsoft.com/office/drawing/2014/main" val="3681601464"/>
                    </a:ext>
                  </a:extLst>
                </a:gridCol>
              </a:tblGrid>
              <a:tr h="309037">
                <a:tc>
                  <a:txBody>
                    <a:bodyPr/>
                    <a:lstStyle/>
                    <a:p>
                      <a:pPr algn="ctr"/>
                      <a:r>
                        <a:rPr lang="en-GB" sz="1400" b="1">
                          <a:solidFill>
                            <a:srgbClr val="5C5B5A"/>
                          </a:solidFill>
                        </a:rPr>
                        <a:t>Total</a:t>
                      </a:r>
                    </a:p>
                  </a:txBody>
                  <a:tcPr>
                    <a:solidFill>
                      <a:srgbClr val="5C5B5A">
                        <a:alpha val="21000"/>
                      </a:srgbClr>
                    </a:solidFill>
                  </a:tcPr>
                </a:tc>
                <a:tc>
                  <a:txBody>
                    <a:bodyPr/>
                    <a:lstStyle/>
                    <a:p>
                      <a:pPr algn="ctr"/>
                      <a:r>
                        <a:rPr lang="en-GB" sz="1400" b="1">
                          <a:solidFill>
                            <a:srgbClr val="5C5B5A"/>
                          </a:solidFill>
                        </a:rPr>
                        <a:t>16-24</a:t>
                      </a:r>
                    </a:p>
                  </a:txBody>
                  <a:tcPr>
                    <a:solidFill>
                      <a:srgbClr val="5C5B5A">
                        <a:alpha val="21000"/>
                      </a:srgbClr>
                    </a:solidFill>
                  </a:tcPr>
                </a:tc>
                <a:tc>
                  <a:txBody>
                    <a:bodyPr/>
                    <a:lstStyle/>
                    <a:p>
                      <a:pPr algn="ctr"/>
                      <a:r>
                        <a:rPr lang="en-GB" sz="1400" b="1">
                          <a:solidFill>
                            <a:srgbClr val="5C5B5A"/>
                          </a:solidFill>
                        </a:rPr>
                        <a:t>75+</a:t>
                      </a:r>
                    </a:p>
                  </a:txBody>
                  <a:tcPr>
                    <a:solidFill>
                      <a:srgbClr val="5C5B5A">
                        <a:alpha val="21000"/>
                      </a:srgbClr>
                    </a:solidFill>
                  </a:tcPr>
                </a:tc>
                <a:tc>
                  <a:txBody>
                    <a:bodyPr/>
                    <a:lstStyle/>
                    <a:p>
                      <a:pPr algn="ctr"/>
                      <a:r>
                        <a:rPr lang="en-GB" sz="1400" b="1">
                          <a:solidFill>
                            <a:srgbClr val="5C5B5A"/>
                          </a:solidFill>
                        </a:rPr>
                        <a:t>Disabled</a:t>
                      </a:r>
                    </a:p>
                  </a:txBody>
                  <a:tcPr>
                    <a:solidFill>
                      <a:srgbClr val="5C5B5A">
                        <a:alpha val="21000"/>
                      </a:srgbClr>
                    </a:solidFill>
                  </a:tcPr>
                </a:tc>
                <a:extLst>
                  <a:ext uri="{0D108BD9-81ED-4DB2-BD59-A6C34878D82A}">
                    <a16:rowId xmlns:a16="http://schemas.microsoft.com/office/drawing/2014/main" val="4051491824"/>
                  </a:ext>
                </a:extLst>
              </a:tr>
              <a:tr h="309037">
                <a:tc>
                  <a:txBody>
                    <a:bodyPr/>
                    <a:lstStyle/>
                    <a:p>
                      <a:pPr algn="ctr"/>
                      <a:r>
                        <a:rPr lang="en-GB" sz="1400" b="1">
                          <a:solidFill>
                            <a:srgbClr val="5C5B5A"/>
                          </a:solidFill>
                          <a:latin typeface="Arial"/>
                          <a:cs typeface="Arial"/>
                        </a:rPr>
                        <a:t>36%</a:t>
                      </a:r>
                    </a:p>
                  </a:txBody>
                  <a:tcPr>
                    <a:solidFill>
                      <a:srgbClr val="5C5B5A">
                        <a:alpha val="21000"/>
                      </a:srgbClr>
                    </a:solidFill>
                  </a:tcPr>
                </a:tc>
                <a:tc>
                  <a:txBody>
                    <a:bodyPr/>
                    <a:lstStyle/>
                    <a:p>
                      <a:pPr algn="ctr"/>
                      <a:r>
                        <a:rPr lang="en-GB" sz="1400" b="1" dirty="0">
                          <a:solidFill>
                            <a:srgbClr val="5C5B5A"/>
                          </a:solidFill>
                          <a:latin typeface="Arial"/>
                          <a:cs typeface="Arial"/>
                        </a:rPr>
                        <a:t>29%</a:t>
                      </a:r>
                    </a:p>
                  </a:txBody>
                  <a:tcPr>
                    <a:solidFill>
                      <a:srgbClr val="5C5B5A">
                        <a:alpha val="21000"/>
                      </a:srgbClr>
                    </a:solidFill>
                  </a:tcPr>
                </a:tc>
                <a:tc>
                  <a:txBody>
                    <a:bodyPr/>
                    <a:lstStyle/>
                    <a:p>
                      <a:pPr algn="ctr"/>
                      <a:r>
                        <a:rPr lang="en-GB" sz="1400" b="1" dirty="0">
                          <a:solidFill>
                            <a:srgbClr val="5C5B5A"/>
                          </a:solidFill>
                          <a:latin typeface="Arial"/>
                          <a:cs typeface="Arial"/>
                        </a:rPr>
                        <a:t>75%</a:t>
                      </a:r>
                    </a:p>
                  </a:txBody>
                  <a:tcPr>
                    <a:solidFill>
                      <a:srgbClr val="5C5B5A">
                        <a:alpha val="21000"/>
                      </a:srgbClr>
                    </a:solidFill>
                  </a:tcPr>
                </a:tc>
                <a:tc>
                  <a:txBody>
                    <a:bodyPr/>
                    <a:lstStyle/>
                    <a:p>
                      <a:pPr algn="ctr"/>
                      <a:r>
                        <a:rPr lang="en-GB" sz="1400" b="1" dirty="0">
                          <a:solidFill>
                            <a:srgbClr val="5C5B5A"/>
                          </a:solidFill>
                          <a:latin typeface="Arial"/>
                          <a:cs typeface="Arial"/>
                        </a:rPr>
                        <a:t>62%</a:t>
                      </a:r>
                    </a:p>
                  </a:txBody>
                  <a:tcPr>
                    <a:solidFill>
                      <a:srgbClr val="5C5B5A">
                        <a:alpha val="21000"/>
                      </a:srgbClr>
                    </a:solidFill>
                  </a:tcPr>
                </a:tc>
                <a:extLst>
                  <a:ext uri="{0D108BD9-81ED-4DB2-BD59-A6C34878D82A}">
                    <a16:rowId xmlns:a16="http://schemas.microsoft.com/office/drawing/2014/main" val="1926100124"/>
                  </a:ext>
                </a:extLst>
              </a:tr>
            </a:tbl>
          </a:graphicData>
        </a:graphic>
      </p:graphicFrame>
      <p:sp>
        <p:nvSpPr>
          <p:cNvPr id="9" name="Footer Placeholder 4">
            <a:extLst>
              <a:ext uri="{FF2B5EF4-FFF2-40B4-BE49-F238E27FC236}">
                <a16:creationId xmlns:a16="http://schemas.microsoft.com/office/drawing/2014/main" id="{2FF2F9BA-E6C9-4E23-997C-54983DEF4A68}"/>
              </a:ext>
            </a:extLst>
          </p:cNvPr>
          <p:cNvSpPr txBox="1">
            <a:spLocks/>
          </p:cNvSpPr>
          <p:nvPr/>
        </p:nvSpPr>
        <p:spPr>
          <a:xfrm>
            <a:off x="372281" y="6322598"/>
            <a:ext cx="11433639" cy="36870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DI11. How often…? Unweighted base: 760 </a:t>
            </a:r>
            <a:r>
              <a:rPr kumimoji="0" lang="en-GB" sz="9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rPr>
              <a:t>(Telephone / Face to face respondents)</a:t>
            </a:r>
            <a:r>
              <a:rPr kumimoji="0" lang="en-GB" sz="9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 Prefer not to say not shown. Question in was asked as a grid, between “you” and “others in your household”. The data on this slide shows the percentages of households where there is someone (either you or others) who has said they are digitally excluded.</a:t>
            </a:r>
            <a:r>
              <a:rPr kumimoji="0" lang="en-GB" sz="10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rPr>
              <a:t> </a:t>
            </a:r>
            <a:r>
              <a:rPr kumimoji="0" lang="en-GB" sz="9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rPr>
              <a:t>*Aspects of digital exclusion = consistent and reliable access to an internet connection at home; to devices that allow access to the internet; affording access to the internet; skills needed to access and use digital services online; support needed to access and use digital services online </a:t>
            </a:r>
            <a:endParaRPr kumimoji="0" lang="en-GB" sz="900" b="0" i="0" u="none" strike="sng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endParaRPr>
          </a:p>
        </p:txBody>
      </p:sp>
      <p:sp>
        <p:nvSpPr>
          <p:cNvPr id="8" name="Slide Number Placeholder 4">
            <a:extLst>
              <a:ext uri="{FF2B5EF4-FFF2-40B4-BE49-F238E27FC236}">
                <a16:creationId xmlns:a16="http://schemas.microsoft.com/office/drawing/2014/main" id="{526A1F22-9ED9-45C1-B74C-92AB977583DE}"/>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70</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25842548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372282" y="328022"/>
            <a:ext cx="11238081" cy="646331"/>
          </a:xfrm>
        </p:spPr>
        <p:txBody>
          <a:bodyPr vert="horz" wrap="square" anchor="t">
            <a:spAutoFit/>
          </a:bodyPr>
          <a:lstStyle/>
          <a:p>
            <a:pPr>
              <a:lnSpc>
                <a:spcPct val="100000"/>
              </a:lnSpc>
            </a:pPr>
            <a:r>
              <a:rPr lang="en-GB" sz="1800" b="1" dirty="0">
                <a:solidFill>
                  <a:srgbClr val="5C5B5A"/>
                </a:solidFill>
                <a:latin typeface="Arial" panose="020B0604020202020204" pitchFamily="34" charset="0"/>
                <a:cs typeface="Arial" panose="020B0604020202020204" pitchFamily="34" charset="0"/>
              </a:rPr>
              <a:t>Where respondents are experiencing digital exclusion, this continues to be driven by those saying that they have a </a:t>
            </a:r>
            <a:r>
              <a:rPr lang="en-GB" sz="1800" b="1" dirty="0">
                <a:solidFill>
                  <a:srgbClr val="009690"/>
                </a:solidFill>
                <a:latin typeface="Arial" panose="020B0604020202020204" pitchFamily="34" charset="0"/>
                <a:cs typeface="Arial" panose="020B0604020202020204" pitchFamily="34" charset="0"/>
              </a:rPr>
              <a:t>lack of skills or support </a:t>
            </a:r>
            <a:r>
              <a:rPr lang="en-GB" sz="1800" b="1" dirty="0">
                <a:solidFill>
                  <a:srgbClr val="5C5B5A"/>
                </a:solidFill>
                <a:latin typeface="Arial" panose="020B0604020202020204" pitchFamily="34" charset="0"/>
                <a:cs typeface="Arial" panose="020B0604020202020204" pitchFamily="34" charset="0"/>
              </a:rPr>
              <a:t>to allow them to access digital online services</a:t>
            </a:r>
          </a:p>
        </p:txBody>
      </p:sp>
      <p:graphicFrame>
        <p:nvGraphicFramePr>
          <p:cNvPr id="37" name="Table Placeholder 6" descr="Stacked bar chart showing extent of digital inclusion across connectivity, devices, affordability, skills and support. Respondents and others in their household are least likely to have the skills or the support they need to access or use digital services online.">
            <a:extLst>
              <a:ext uri="{FF2B5EF4-FFF2-40B4-BE49-F238E27FC236}">
                <a16:creationId xmlns:a16="http://schemas.microsoft.com/office/drawing/2014/main" id="{313F2446-7939-4AC7-B046-82FBC0D5B429}"/>
              </a:ext>
            </a:extLst>
          </p:cNvPr>
          <p:cNvGraphicFramePr>
            <a:graphicFrameLocks/>
          </p:cNvGraphicFramePr>
          <p:nvPr>
            <p:extLst>
              <p:ext uri="{D42A27DB-BD31-4B8C-83A1-F6EECF244321}">
                <p14:modId xmlns:p14="http://schemas.microsoft.com/office/powerpoint/2010/main" val="1386609762"/>
              </p:ext>
            </p:extLst>
          </p:nvPr>
        </p:nvGraphicFramePr>
        <p:xfrm>
          <a:off x="1114425" y="1031567"/>
          <a:ext cx="10960129" cy="521862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8" name="Table Placeholder 6" descr="Stacked bar chart showing extent of digital inclusion across connectivity, devices, affordability, skills and support. Respondents and others in their household are least likely to have the skills or the support they need to access or use digital services online.">
            <a:extLst>
              <a:ext uri="{FF2B5EF4-FFF2-40B4-BE49-F238E27FC236}">
                <a16:creationId xmlns:a16="http://schemas.microsoft.com/office/drawing/2014/main" id="{933E3B1F-6CD5-6498-0D6B-59F830634770}"/>
              </a:ext>
            </a:extLst>
          </p:cNvPr>
          <p:cNvGraphicFramePr>
            <a:graphicFrameLocks/>
          </p:cNvGraphicFramePr>
          <p:nvPr>
            <p:extLst>
              <p:ext uri="{D42A27DB-BD31-4B8C-83A1-F6EECF244321}">
                <p14:modId xmlns:p14="http://schemas.microsoft.com/office/powerpoint/2010/main" val="1593905268"/>
              </p:ext>
            </p:extLst>
          </p:nvPr>
        </p:nvGraphicFramePr>
        <p:xfrm>
          <a:off x="1146253" y="2552929"/>
          <a:ext cx="10994957" cy="3919527"/>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1">
            <a:extLst>
              <a:ext uri="{FF2B5EF4-FFF2-40B4-BE49-F238E27FC236}">
                <a16:creationId xmlns:a16="http://schemas.microsoft.com/office/drawing/2014/main" id="{2E983FA5-B7FE-FB4F-C8B4-3C499815CE49}"/>
              </a:ext>
              <a:ext uri="{C183D7F6-B498-43B3-948B-1728B52AA6E4}">
                <adec:decorative xmlns:adec="http://schemas.microsoft.com/office/drawing/2017/decorative" val="1"/>
              </a:ext>
            </a:extLst>
          </p:cNvPr>
          <p:cNvSpPr txBox="1"/>
          <p:nvPr/>
        </p:nvSpPr>
        <p:spPr>
          <a:xfrm>
            <a:off x="2010200" y="1750071"/>
            <a:ext cx="574157" cy="523220"/>
          </a:xfrm>
          <a:prstGeom prst="rect">
            <a:avLst/>
          </a:prstGeom>
          <a:noFill/>
        </p:spPr>
        <p:txBody>
          <a:bodyPr wrap="square" rtlCol="0">
            <a:spAutoFit/>
          </a:bodyPr>
          <a:lstStyle/>
          <a:p>
            <a:pPr algn="ctr"/>
            <a:r>
              <a:rPr lang="en-GB" sz="1400" b="1" dirty="0">
                <a:solidFill>
                  <a:srgbClr val="5C5B5A"/>
                </a:solidFill>
                <a:latin typeface="Arial" panose="020B0604020202020204" pitchFamily="34" charset="0"/>
                <a:cs typeface="Arial" panose="020B0604020202020204" pitchFamily="34" charset="0"/>
              </a:rPr>
              <a:t>11% total</a:t>
            </a:r>
          </a:p>
        </p:txBody>
      </p:sp>
      <p:sp>
        <p:nvSpPr>
          <p:cNvPr id="21" name="TextBox 20">
            <a:extLst>
              <a:ext uri="{FF2B5EF4-FFF2-40B4-BE49-F238E27FC236}">
                <a16:creationId xmlns:a16="http://schemas.microsoft.com/office/drawing/2014/main" id="{1E78E889-6DB2-404F-9B4C-1A46B70AB851}"/>
              </a:ext>
              <a:ext uri="{C183D7F6-B498-43B3-948B-1728B52AA6E4}">
                <adec:decorative xmlns:adec="http://schemas.microsoft.com/office/drawing/2017/decorative" val="1"/>
              </a:ext>
            </a:extLst>
          </p:cNvPr>
          <p:cNvSpPr txBox="1"/>
          <p:nvPr/>
        </p:nvSpPr>
        <p:spPr>
          <a:xfrm>
            <a:off x="89869" y="2838628"/>
            <a:ext cx="1386089" cy="307777"/>
          </a:xfrm>
          <a:prstGeom prst="rect">
            <a:avLst/>
          </a:prstGeom>
          <a:noFill/>
        </p:spPr>
        <p:txBody>
          <a:bodyPr wrap="square" rtlCol="0">
            <a:spAutoFit/>
          </a:bodyPr>
          <a:lstStyle/>
          <a:p>
            <a:pPr algn="ctr"/>
            <a:r>
              <a:rPr lang="en-GB" sz="1400" b="1">
                <a:solidFill>
                  <a:srgbClr val="5C5B5A"/>
                </a:solidFill>
              </a:rPr>
              <a:t>Respondent</a:t>
            </a:r>
          </a:p>
        </p:txBody>
      </p:sp>
      <p:sp>
        <p:nvSpPr>
          <p:cNvPr id="23" name="TextBox 22">
            <a:extLst>
              <a:ext uri="{FF2B5EF4-FFF2-40B4-BE49-F238E27FC236}">
                <a16:creationId xmlns:a16="http://schemas.microsoft.com/office/drawing/2014/main" id="{B1688701-1F4F-F536-2F86-DD62A43C8D50}"/>
              </a:ext>
              <a:ext uri="{C183D7F6-B498-43B3-948B-1728B52AA6E4}">
                <adec:decorative xmlns:adec="http://schemas.microsoft.com/office/drawing/2017/decorative" val="1"/>
              </a:ext>
            </a:extLst>
          </p:cNvPr>
          <p:cNvSpPr txBox="1"/>
          <p:nvPr/>
        </p:nvSpPr>
        <p:spPr>
          <a:xfrm>
            <a:off x="2010200" y="4168287"/>
            <a:ext cx="574157" cy="523220"/>
          </a:xfrm>
          <a:prstGeom prst="rect">
            <a:avLst/>
          </a:prstGeom>
          <a:noFill/>
        </p:spPr>
        <p:txBody>
          <a:bodyPr wrap="square" rtlCol="0">
            <a:spAutoFit/>
          </a:bodyPr>
          <a:lstStyle/>
          <a:p>
            <a:pPr algn="ctr"/>
            <a:r>
              <a:rPr lang="en-GB" sz="1400" b="1">
                <a:solidFill>
                  <a:srgbClr val="5C5B5A"/>
                </a:solidFill>
              </a:rPr>
              <a:t>11% total</a:t>
            </a:r>
          </a:p>
        </p:txBody>
      </p:sp>
      <p:sp>
        <p:nvSpPr>
          <p:cNvPr id="19" name="TextBox 18">
            <a:extLst>
              <a:ext uri="{FF2B5EF4-FFF2-40B4-BE49-F238E27FC236}">
                <a16:creationId xmlns:a16="http://schemas.microsoft.com/office/drawing/2014/main" id="{EE1059D2-0324-BC3C-313F-0A30184F4B52}"/>
              </a:ext>
              <a:ext uri="{C183D7F6-B498-43B3-948B-1728B52AA6E4}">
                <adec:decorative xmlns:adec="http://schemas.microsoft.com/office/drawing/2017/decorative" val="1"/>
              </a:ext>
            </a:extLst>
          </p:cNvPr>
          <p:cNvSpPr txBox="1"/>
          <p:nvPr/>
        </p:nvSpPr>
        <p:spPr>
          <a:xfrm>
            <a:off x="89869" y="4672806"/>
            <a:ext cx="1386089" cy="523220"/>
          </a:xfrm>
          <a:prstGeom prst="rect">
            <a:avLst/>
          </a:prstGeom>
          <a:noFill/>
        </p:spPr>
        <p:txBody>
          <a:bodyPr wrap="square" rtlCol="0">
            <a:spAutoFit/>
          </a:bodyPr>
          <a:lstStyle/>
          <a:p>
            <a:pPr algn="ctr"/>
            <a:r>
              <a:rPr lang="en-GB" sz="1400" b="1">
                <a:solidFill>
                  <a:srgbClr val="5C5B5A"/>
                </a:solidFill>
              </a:rPr>
              <a:t>Other in household</a:t>
            </a:r>
          </a:p>
        </p:txBody>
      </p:sp>
      <p:cxnSp>
        <p:nvCxnSpPr>
          <p:cNvPr id="5" name="Straight Connector 4">
            <a:extLst>
              <a:ext uri="{FF2B5EF4-FFF2-40B4-BE49-F238E27FC236}">
                <a16:creationId xmlns:a16="http://schemas.microsoft.com/office/drawing/2014/main" id="{7E7962CC-3FF4-9C81-B297-F670A2D1066D}"/>
              </a:ext>
              <a:ext uri="{C183D7F6-B498-43B3-948B-1728B52AA6E4}">
                <adec:decorative xmlns:adec="http://schemas.microsoft.com/office/drawing/2017/decorative" val="1"/>
              </a:ext>
            </a:extLst>
          </p:cNvPr>
          <p:cNvCxnSpPr>
            <a:cxnSpLocks/>
          </p:cNvCxnSpPr>
          <p:nvPr/>
        </p:nvCxnSpPr>
        <p:spPr>
          <a:xfrm>
            <a:off x="3383472" y="2315937"/>
            <a:ext cx="0" cy="2844000"/>
          </a:xfrm>
          <a:prstGeom prst="line">
            <a:avLst/>
          </a:prstGeom>
        </p:spPr>
        <p:style>
          <a:lnRef idx="1">
            <a:schemeClr val="accent3"/>
          </a:lnRef>
          <a:fillRef idx="0">
            <a:schemeClr val="accent3"/>
          </a:fillRef>
          <a:effectRef idx="0">
            <a:schemeClr val="accent3"/>
          </a:effectRef>
          <a:fontRef idx="minor">
            <a:schemeClr val="tx1"/>
          </a:fontRef>
        </p:style>
      </p:cxnSp>
      <p:sp>
        <p:nvSpPr>
          <p:cNvPr id="4" name="TextBox 3">
            <a:extLst>
              <a:ext uri="{FF2B5EF4-FFF2-40B4-BE49-F238E27FC236}">
                <a16:creationId xmlns:a16="http://schemas.microsoft.com/office/drawing/2014/main" id="{9036254E-486F-0802-93F0-29C10E1772B2}"/>
              </a:ext>
              <a:ext uri="{C183D7F6-B498-43B3-948B-1728B52AA6E4}">
                <adec:decorative xmlns:adec="http://schemas.microsoft.com/office/drawing/2017/decorative" val="1"/>
              </a:ext>
            </a:extLst>
          </p:cNvPr>
          <p:cNvSpPr txBox="1"/>
          <p:nvPr/>
        </p:nvSpPr>
        <p:spPr>
          <a:xfrm>
            <a:off x="4186598" y="1750071"/>
            <a:ext cx="574157" cy="523220"/>
          </a:xfrm>
          <a:prstGeom prst="rect">
            <a:avLst/>
          </a:prstGeom>
          <a:noFill/>
        </p:spPr>
        <p:txBody>
          <a:bodyPr wrap="square" rtlCol="0">
            <a:spAutoFit/>
          </a:bodyPr>
          <a:lstStyle/>
          <a:p>
            <a:pPr algn="ctr"/>
            <a:r>
              <a:rPr lang="en-GB" sz="1400" b="1">
                <a:solidFill>
                  <a:srgbClr val="5C5B5A"/>
                </a:solidFill>
                <a:latin typeface="Arial" panose="020B0604020202020204" pitchFamily="34" charset="0"/>
                <a:cs typeface="Arial" panose="020B0604020202020204" pitchFamily="34" charset="0"/>
              </a:rPr>
              <a:t>11% total</a:t>
            </a:r>
          </a:p>
        </p:txBody>
      </p:sp>
      <p:sp>
        <p:nvSpPr>
          <p:cNvPr id="24" name="TextBox 23">
            <a:extLst>
              <a:ext uri="{FF2B5EF4-FFF2-40B4-BE49-F238E27FC236}">
                <a16:creationId xmlns:a16="http://schemas.microsoft.com/office/drawing/2014/main" id="{E36A2DE2-6CFD-99BA-5B7F-6E775730EF40}"/>
              </a:ext>
              <a:ext uri="{C183D7F6-B498-43B3-948B-1728B52AA6E4}">
                <adec:decorative xmlns:adec="http://schemas.microsoft.com/office/drawing/2017/decorative" val="1"/>
              </a:ext>
            </a:extLst>
          </p:cNvPr>
          <p:cNvSpPr txBox="1"/>
          <p:nvPr/>
        </p:nvSpPr>
        <p:spPr>
          <a:xfrm>
            <a:off x="4152251" y="4215379"/>
            <a:ext cx="574157" cy="523220"/>
          </a:xfrm>
          <a:prstGeom prst="rect">
            <a:avLst/>
          </a:prstGeom>
          <a:noFill/>
        </p:spPr>
        <p:txBody>
          <a:bodyPr wrap="square" rtlCol="0">
            <a:spAutoFit/>
          </a:bodyPr>
          <a:lstStyle/>
          <a:p>
            <a:pPr algn="ctr"/>
            <a:r>
              <a:rPr lang="en-GB" sz="1400" b="1">
                <a:solidFill>
                  <a:srgbClr val="5C5B5A"/>
                </a:solidFill>
              </a:rPr>
              <a:t>8% total</a:t>
            </a:r>
          </a:p>
        </p:txBody>
      </p:sp>
      <p:cxnSp>
        <p:nvCxnSpPr>
          <p:cNvPr id="6" name="Straight Connector 5">
            <a:extLst>
              <a:ext uri="{FF2B5EF4-FFF2-40B4-BE49-F238E27FC236}">
                <a16:creationId xmlns:a16="http://schemas.microsoft.com/office/drawing/2014/main" id="{D5CC0A72-955B-0B18-079C-3E15E3AA7C51}"/>
              </a:ext>
              <a:ext uri="{C183D7F6-B498-43B3-948B-1728B52AA6E4}">
                <adec:decorative xmlns:adec="http://schemas.microsoft.com/office/drawing/2017/decorative" val="1"/>
              </a:ext>
            </a:extLst>
          </p:cNvPr>
          <p:cNvCxnSpPr>
            <a:cxnSpLocks/>
          </p:cNvCxnSpPr>
          <p:nvPr/>
        </p:nvCxnSpPr>
        <p:spPr>
          <a:xfrm>
            <a:off x="5548269" y="2315937"/>
            <a:ext cx="0" cy="2844000"/>
          </a:xfrm>
          <a:prstGeom prst="line">
            <a:avLst/>
          </a:prstGeom>
        </p:spPr>
        <p:style>
          <a:lnRef idx="1">
            <a:schemeClr val="accent3"/>
          </a:lnRef>
          <a:fillRef idx="0">
            <a:schemeClr val="accent3"/>
          </a:fillRef>
          <a:effectRef idx="0">
            <a:schemeClr val="accent3"/>
          </a:effectRef>
          <a:fontRef idx="minor">
            <a:schemeClr val="tx1"/>
          </a:fontRef>
        </p:style>
      </p:cxnSp>
      <p:sp>
        <p:nvSpPr>
          <p:cNvPr id="12" name="TextBox 11">
            <a:extLst>
              <a:ext uri="{FF2B5EF4-FFF2-40B4-BE49-F238E27FC236}">
                <a16:creationId xmlns:a16="http://schemas.microsoft.com/office/drawing/2014/main" id="{94E9E061-CD6D-05EE-722C-5BD2F912E093}"/>
              </a:ext>
              <a:ext uri="{C183D7F6-B498-43B3-948B-1728B52AA6E4}">
                <adec:decorative xmlns:adec="http://schemas.microsoft.com/office/drawing/2017/decorative" val="1"/>
              </a:ext>
            </a:extLst>
          </p:cNvPr>
          <p:cNvSpPr txBox="1"/>
          <p:nvPr/>
        </p:nvSpPr>
        <p:spPr>
          <a:xfrm>
            <a:off x="6298303" y="1750071"/>
            <a:ext cx="574157" cy="523220"/>
          </a:xfrm>
          <a:prstGeom prst="rect">
            <a:avLst/>
          </a:prstGeom>
          <a:noFill/>
        </p:spPr>
        <p:txBody>
          <a:bodyPr wrap="square" rtlCol="0">
            <a:spAutoFit/>
          </a:bodyPr>
          <a:lstStyle/>
          <a:p>
            <a:pPr algn="ctr"/>
            <a:r>
              <a:rPr lang="en-GB" sz="1400" b="1">
                <a:solidFill>
                  <a:srgbClr val="5C5B5A"/>
                </a:solidFill>
                <a:latin typeface="Arial" panose="020B0604020202020204" pitchFamily="34" charset="0"/>
                <a:cs typeface="Arial" panose="020B0604020202020204" pitchFamily="34" charset="0"/>
              </a:rPr>
              <a:t>11% total</a:t>
            </a:r>
          </a:p>
        </p:txBody>
      </p:sp>
      <p:sp>
        <p:nvSpPr>
          <p:cNvPr id="25" name="TextBox 24">
            <a:extLst>
              <a:ext uri="{FF2B5EF4-FFF2-40B4-BE49-F238E27FC236}">
                <a16:creationId xmlns:a16="http://schemas.microsoft.com/office/drawing/2014/main" id="{EAAB2254-5AC4-5BFE-ACB3-49B60FFAF195}"/>
              </a:ext>
              <a:ext uri="{C183D7F6-B498-43B3-948B-1728B52AA6E4}">
                <adec:decorative xmlns:adec="http://schemas.microsoft.com/office/drawing/2017/decorative" val="1"/>
              </a:ext>
            </a:extLst>
          </p:cNvPr>
          <p:cNvSpPr txBox="1"/>
          <p:nvPr/>
        </p:nvSpPr>
        <p:spPr>
          <a:xfrm>
            <a:off x="6302647" y="4135919"/>
            <a:ext cx="574157" cy="523220"/>
          </a:xfrm>
          <a:prstGeom prst="rect">
            <a:avLst/>
          </a:prstGeom>
          <a:noFill/>
        </p:spPr>
        <p:txBody>
          <a:bodyPr wrap="square" rtlCol="0">
            <a:spAutoFit/>
          </a:bodyPr>
          <a:lstStyle/>
          <a:p>
            <a:pPr algn="ctr"/>
            <a:r>
              <a:rPr lang="en-GB" sz="1400" b="1">
                <a:solidFill>
                  <a:srgbClr val="5C5B5A"/>
                </a:solidFill>
              </a:rPr>
              <a:t>9% total</a:t>
            </a:r>
          </a:p>
        </p:txBody>
      </p:sp>
      <p:cxnSp>
        <p:nvCxnSpPr>
          <p:cNvPr id="8" name="Straight Connector 7">
            <a:extLst>
              <a:ext uri="{FF2B5EF4-FFF2-40B4-BE49-F238E27FC236}">
                <a16:creationId xmlns:a16="http://schemas.microsoft.com/office/drawing/2014/main" id="{AB8AB063-16B9-73D4-1B03-B82DCBF839AF}"/>
              </a:ext>
              <a:ext uri="{C183D7F6-B498-43B3-948B-1728B52AA6E4}">
                <adec:decorative xmlns:adec="http://schemas.microsoft.com/office/drawing/2017/decorative" val="1"/>
              </a:ext>
            </a:extLst>
          </p:cNvPr>
          <p:cNvCxnSpPr>
            <a:cxnSpLocks/>
          </p:cNvCxnSpPr>
          <p:nvPr/>
        </p:nvCxnSpPr>
        <p:spPr>
          <a:xfrm>
            <a:off x="7697424" y="2315937"/>
            <a:ext cx="0" cy="2844000"/>
          </a:xfrm>
          <a:prstGeom prst="line">
            <a:avLst/>
          </a:prstGeom>
        </p:spPr>
        <p:style>
          <a:lnRef idx="1">
            <a:schemeClr val="accent3"/>
          </a:lnRef>
          <a:fillRef idx="0">
            <a:schemeClr val="accent3"/>
          </a:fillRef>
          <a:effectRef idx="0">
            <a:schemeClr val="accent3"/>
          </a:effectRef>
          <a:fontRef idx="minor">
            <a:schemeClr val="tx1"/>
          </a:fontRef>
        </p:style>
      </p:cxnSp>
      <p:sp>
        <p:nvSpPr>
          <p:cNvPr id="15" name="TextBox 14">
            <a:extLst>
              <a:ext uri="{FF2B5EF4-FFF2-40B4-BE49-F238E27FC236}">
                <a16:creationId xmlns:a16="http://schemas.microsoft.com/office/drawing/2014/main" id="{A63D2668-23A8-568B-E03B-F36DDD97CDD8}"/>
              </a:ext>
              <a:ext uri="{C183D7F6-B498-43B3-948B-1728B52AA6E4}">
                <adec:decorative xmlns:adec="http://schemas.microsoft.com/office/drawing/2017/decorative" val="1"/>
              </a:ext>
            </a:extLst>
          </p:cNvPr>
          <p:cNvSpPr txBox="1"/>
          <p:nvPr/>
        </p:nvSpPr>
        <p:spPr>
          <a:xfrm>
            <a:off x="8473688" y="1750071"/>
            <a:ext cx="574157" cy="523220"/>
          </a:xfrm>
          <a:prstGeom prst="rect">
            <a:avLst/>
          </a:prstGeom>
          <a:noFill/>
        </p:spPr>
        <p:txBody>
          <a:bodyPr wrap="square" rtlCol="0">
            <a:spAutoFit/>
          </a:bodyPr>
          <a:lstStyle/>
          <a:p>
            <a:pPr algn="ctr"/>
            <a:r>
              <a:rPr lang="en-GB" sz="1400" b="1">
                <a:solidFill>
                  <a:srgbClr val="5C5B5A"/>
                </a:solidFill>
                <a:latin typeface="Arial" panose="020B0604020202020204" pitchFamily="34" charset="0"/>
                <a:cs typeface="Arial" panose="020B0604020202020204" pitchFamily="34" charset="0"/>
              </a:rPr>
              <a:t>16% total</a:t>
            </a:r>
          </a:p>
        </p:txBody>
      </p:sp>
      <p:sp>
        <p:nvSpPr>
          <p:cNvPr id="26" name="TextBox 25">
            <a:extLst>
              <a:ext uri="{FF2B5EF4-FFF2-40B4-BE49-F238E27FC236}">
                <a16:creationId xmlns:a16="http://schemas.microsoft.com/office/drawing/2014/main" id="{2D7D60FC-A2A3-21AD-C95A-80AE8065B1DC}"/>
              </a:ext>
              <a:ext uri="{C183D7F6-B498-43B3-948B-1728B52AA6E4}">
                <adec:decorative xmlns:adec="http://schemas.microsoft.com/office/drawing/2017/decorative" val="1"/>
              </a:ext>
            </a:extLst>
          </p:cNvPr>
          <p:cNvSpPr txBox="1"/>
          <p:nvPr/>
        </p:nvSpPr>
        <p:spPr>
          <a:xfrm>
            <a:off x="8487763" y="3953769"/>
            <a:ext cx="574157" cy="523220"/>
          </a:xfrm>
          <a:prstGeom prst="rect">
            <a:avLst/>
          </a:prstGeom>
          <a:noFill/>
        </p:spPr>
        <p:txBody>
          <a:bodyPr wrap="square" rtlCol="0">
            <a:spAutoFit/>
          </a:bodyPr>
          <a:lstStyle/>
          <a:p>
            <a:pPr algn="ctr"/>
            <a:r>
              <a:rPr lang="en-GB" sz="1400" b="1">
                <a:solidFill>
                  <a:srgbClr val="5C5B5A"/>
                </a:solidFill>
              </a:rPr>
              <a:t>14% total</a:t>
            </a:r>
          </a:p>
        </p:txBody>
      </p:sp>
      <p:cxnSp>
        <p:nvCxnSpPr>
          <p:cNvPr id="9" name="Straight Connector 8">
            <a:extLst>
              <a:ext uri="{FF2B5EF4-FFF2-40B4-BE49-F238E27FC236}">
                <a16:creationId xmlns:a16="http://schemas.microsoft.com/office/drawing/2014/main" id="{544E96CA-F70E-4522-2C39-BF5E04F3FD78}"/>
              </a:ext>
              <a:ext uri="{C183D7F6-B498-43B3-948B-1728B52AA6E4}">
                <adec:decorative xmlns:adec="http://schemas.microsoft.com/office/drawing/2017/decorative" val="1"/>
              </a:ext>
            </a:extLst>
          </p:cNvPr>
          <p:cNvCxnSpPr>
            <a:cxnSpLocks/>
          </p:cNvCxnSpPr>
          <p:nvPr/>
        </p:nvCxnSpPr>
        <p:spPr>
          <a:xfrm>
            <a:off x="9852259" y="2315937"/>
            <a:ext cx="0" cy="2844000"/>
          </a:xfrm>
          <a:prstGeom prst="line">
            <a:avLst/>
          </a:prstGeom>
        </p:spPr>
        <p:style>
          <a:lnRef idx="1">
            <a:schemeClr val="accent3"/>
          </a:lnRef>
          <a:fillRef idx="0">
            <a:schemeClr val="accent3"/>
          </a:fillRef>
          <a:effectRef idx="0">
            <a:schemeClr val="accent3"/>
          </a:effectRef>
          <a:fontRef idx="minor">
            <a:schemeClr val="tx1"/>
          </a:fontRef>
        </p:style>
      </p:cxnSp>
      <p:sp>
        <p:nvSpPr>
          <p:cNvPr id="17" name="TextBox 16">
            <a:extLst>
              <a:ext uri="{FF2B5EF4-FFF2-40B4-BE49-F238E27FC236}">
                <a16:creationId xmlns:a16="http://schemas.microsoft.com/office/drawing/2014/main" id="{E5C09F62-6CA1-1B27-8602-58A8927FB9BF}"/>
              </a:ext>
              <a:ext uri="{C183D7F6-B498-43B3-948B-1728B52AA6E4}">
                <adec:decorative xmlns:adec="http://schemas.microsoft.com/office/drawing/2017/decorative" val="1"/>
              </a:ext>
            </a:extLst>
          </p:cNvPr>
          <p:cNvSpPr txBox="1"/>
          <p:nvPr/>
        </p:nvSpPr>
        <p:spPr>
          <a:xfrm>
            <a:off x="10640743" y="1750071"/>
            <a:ext cx="574157" cy="523220"/>
          </a:xfrm>
          <a:prstGeom prst="rect">
            <a:avLst/>
          </a:prstGeom>
          <a:noFill/>
        </p:spPr>
        <p:txBody>
          <a:bodyPr wrap="square" rtlCol="0">
            <a:spAutoFit/>
          </a:bodyPr>
          <a:lstStyle/>
          <a:p>
            <a:pPr algn="ctr"/>
            <a:r>
              <a:rPr lang="en-GB" sz="1400" b="1">
                <a:solidFill>
                  <a:srgbClr val="5C5B5A"/>
                </a:solidFill>
                <a:latin typeface="Arial" panose="020B0604020202020204" pitchFamily="34" charset="0"/>
                <a:cs typeface="Arial" panose="020B0604020202020204" pitchFamily="34" charset="0"/>
              </a:rPr>
              <a:t>19% total</a:t>
            </a:r>
          </a:p>
        </p:txBody>
      </p:sp>
      <p:sp>
        <p:nvSpPr>
          <p:cNvPr id="27" name="TextBox 26">
            <a:extLst>
              <a:ext uri="{FF2B5EF4-FFF2-40B4-BE49-F238E27FC236}">
                <a16:creationId xmlns:a16="http://schemas.microsoft.com/office/drawing/2014/main" id="{182E7D86-EF1F-0083-809B-108D830E79A3}"/>
              </a:ext>
              <a:ext uri="{C183D7F6-B498-43B3-948B-1728B52AA6E4}">
                <adec:decorative xmlns:adec="http://schemas.microsoft.com/office/drawing/2017/decorative" val="1"/>
              </a:ext>
            </a:extLst>
          </p:cNvPr>
          <p:cNvSpPr txBox="1"/>
          <p:nvPr/>
        </p:nvSpPr>
        <p:spPr>
          <a:xfrm>
            <a:off x="10672461" y="3977963"/>
            <a:ext cx="574157" cy="523220"/>
          </a:xfrm>
          <a:prstGeom prst="rect">
            <a:avLst/>
          </a:prstGeom>
          <a:noFill/>
        </p:spPr>
        <p:txBody>
          <a:bodyPr wrap="square" rtlCol="0">
            <a:spAutoFit/>
          </a:bodyPr>
          <a:lstStyle/>
          <a:p>
            <a:pPr algn="ctr"/>
            <a:r>
              <a:rPr lang="en-GB" sz="1400" b="1">
                <a:solidFill>
                  <a:srgbClr val="5C5B5A"/>
                </a:solidFill>
              </a:rPr>
              <a:t>13% total</a:t>
            </a:r>
          </a:p>
        </p:txBody>
      </p:sp>
      <p:sp>
        <p:nvSpPr>
          <p:cNvPr id="11" name="Footer Placeholder 4">
            <a:extLst>
              <a:ext uri="{FF2B5EF4-FFF2-40B4-BE49-F238E27FC236}">
                <a16:creationId xmlns:a16="http://schemas.microsoft.com/office/drawing/2014/main" id="{F8C62A70-5705-47A5-8983-DF8D61846B42}"/>
              </a:ext>
            </a:extLst>
          </p:cNvPr>
          <p:cNvSpPr txBox="1">
            <a:spLocks/>
          </p:cNvSpPr>
          <p:nvPr/>
        </p:nvSpPr>
        <p:spPr>
          <a:xfrm>
            <a:off x="372282" y="6426619"/>
            <a:ext cx="10953012" cy="36870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DI_11. How often…? Unweighted base: </a:t>
            </a:r>
            <a:r>
              <a:rPr lang="en-GB" sz="1000" dirty="0">
                <a:solidFill>
                  <a:srgbClr val="FFFFFF">
                    <a:lumMod val="50000"/>
                  </a:srgbClr>
                </a:solidFill>
                <a:latin typeface="Arial"/>
                <a:cs typeface="Arial" panose="020B0604020202020204" pitchFamily="34" charset="0"/>
              </a:rPr>
              <a:t>760; Survey 11, 259; Survey 12, 251; Survey 13, 250 </a:t>
            </a:r>
            <a:r>
              <a:rPr kumimoji="0" lang="en-GB" sz="10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rPr>
              <a:t>(Telephone / face to face respondents respondents)</a:t>
            </a: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 *Prefer not to say, 4, and 5 not shown.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endParaRPr>
          </a:p>
        </p:txBody>
      </p:sp>
      <p:sp>
        <p:nvSpPr>
          <p:cNvPr id="10" name="Slide Number Placeholder 4">
            <a:extLst>
              <a:ext uri="{FF2B5EF4-FFF2-40B4-BE49-F238E27FC236}">
                <a16:creationId xmlns:a16="http://schemas.microsoft.com/office/drawing/2014/main" id="{0F82579C-B032-45D8-87B3-739A87952351}"/>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71</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22638199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372282" y="224781"/>
            <a:ext cx="11595347" cy="923330"/>
          </a:xfrm>
        </p:spPr>
        <p:txBody>
          <a:bodyPr vert="horz" wrap="square" anchor="t">
            <a:spAutoFit/>
          </a:bodyPr>
          <a:lstStyle/>
          <a:p>
            <a:pPr>
              <a:lnSpc>
                <a:spcPct val="100000"/>
              </a:lnSpc>
            </a:pPr>
            <a:r>
              <a:rPr lang="en-GB" sz="1800" b="1" dirty="0">
                <a:solidFill>
                  <a:srgbClr val="5C5B5A"/>
                </a:solidFill>
                <a:latin typeface="Arial" panose="020B0604020202020204" pitchFamily="34" charset="0"/>
                <a:cs typeface="Arial" panose="020B0604020202020204" pitchFamily="34" charset="0"/>
              </a:rPr>
              <a:t>Those</a:t>
            </a:r>
            <a:r>
              <a:rPr lang="en-GB" sz="1800" b="1" dirty="0"/>
              <a:t> </a:t>
            </a:r>
            <a:r>
              <a:rPr lang="en-GB" sz="1800" b="1" dirty="0">
                <a:solidFill>
                  <a:srgbClr val="009690"/>
                </a:solidFill>
                <a:latin typeface="Arial" panose="020B0604020202020204" pitchFamily="34" charset="0"/>
                <a:cs typeface="Arial" panose="020B0604020202020204" pitchFamily="34" charset="0"/>
              </a:rPr>
              <a:t>aged 75+ and disabled respondents continue to be </a:t>
            </a:r>
            <a:r>
              <a:rPr lang="en-GB" sz="1800" b="1" dirty="0">
                <a:solidFill>
                  <a:srgbClr val="5C5B5A"/>
                </a:solidFill>
                <a:latin typeface="Arial" panose="020B0604020202020204" pitchFamily="34" charset="0"/>
                <a:cs typeface="Arial" panose="020B0604020202020204" pitchFamily="34" charset="0"/>
              </a:rPr>
              <a:t>far more likely not to have access to enable them to get online all or most of the time, or the skills and support to do so. This is consistent with previous surveys</a:t>
            </a:r>
          </a:p>
        </p:txBody>
      </p:sp>
      <p:sp>
        <p:nvSpPr>
          <p:cNvPr id="18" name="TextBox 17">
            <a:extLst>
              <a:ext uri="{FF2B5EF4-FFF2-40B4-BE49-F238E27FC236}">
                <a16:creationId xmlns:a16="http://schemas.microsoft.com/office/drawing/2014/main" id="{695E1543-A64D-41BF-B321-D4ECEA65105E}"/>
              </a:ext>
            </a:extLst>
          </p:cNvPr>
          <p:cNvSpPr txBox="1"/>
          <p:nvPr/>
        </p:nvSpPr>
        <p:spPr>
          <a:xfrm>
            <a:off x="1322385" y="1052697"/>
            <a:ext cx="9547230"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5C5B5A"/>
                </a:solidFill>
                <a:effectLst/>
                <a:uLnTx/>
                <a:uFillTx/>
                <a:latin typeface="Arial"/>
                <a:ea typeface="+mn-ea"/>
                <a:cs typeface="Arial" panose="020B0604020202020204" pitchFamily="34" charset="0"/>
              </a:rPr>
              <a:t>How often do you/do others in your household…?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5C5B5A"/>
                </a:solidFill>
                <a:effectLst/>
                <a:uLnTx/>
                <a:uFillTx/>
                <a:latin typeface="Arial"/>
                <a:ea typeface="+mn-ea"/>
                <a:cs typeface="Arial" panose="020B0604020202020204" pitchFamily="34" charset="0"/>
              </a:rPr>
              <a:t>(Showing households without the access/skills to get online all/most of the time)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solidFill>
                  <a:srgbClr val="5C5B5A"/>
                </a:solidFill>
                <a:latin typeface="Arial"/>
                <a:cs typeface="Arial" panose="020B0604020202020204" pitchFamily="34" charset="0"/>
              </a:rPr>
              <a:t>February – July 2024</a:t>
            </a:r>
            <a:endParaRPr kumimoji="0" lang="en-GB" sz="1600" b="1" i="0" u="none" strike="noStrike" kern="1200" cap="none" spc="0" normalizeH="0" baseline="0" noProof="0" dirty="0">
              <a:ln>
                <a:noFill/>
              </a:ln>
              <a:solidFill>
                <a:srgbClr val="5C5B5A"/>
              </a:solidFill>
              <a:effectLst/>
              <a:uLnTx/>
              <a:uFillTx/>
              <a:latin typeface="Arial" panose="020B0604020202020204"/>
              <a:ea typeface="+mn-ea"/>
              <a:cs typeface="+mn-cs"/>
            </a:endParaRPr>
          </a:p>
        </p:txBody>
      </p:sp>
      <p:graphicFrame>
        <p:nvGraphicFramePr>
          <p:cNvPr id="17" name="Table 3">
            <a:extLst>
              <a:ext uri="{FF2B5EF4-FFF2-40B4-BE49-F238E27FC236}">
                <a16:creationId xmlns:a16="http://schemas.microsoft.com/office/drawing/2014/main" id="{718C9947-F756-4436-B51B-1801023D689D}"/>
              </a:ext>
            </a:extLst>
          </p:cNvPr>
          <p:cNvGraphicFramePr>
            <a:graphicFrameLocks noGrp="1"/>
          </p:cNvGraphicFramePr>
          <p:nvPr>
            <p:extLst>
              <p:ext uri="{D42A27DB-BD31-4B8C-83A1-F6EECF244321}">
                <p14:modId xmlns:p14="http://schemas.microsoft.com/office/powerpoint/2010/main" val="368186144"/>
              </p:ext>
            </p:extLst>
          </p:nvPr>
        </p:nvGraphicFramePr>
        <p:xfrm>
          <a:off x="969334" y="1866073"/>
          <a:ext cx="10253332" cy="4223746"/>
        </p:xfrm>
        <a:graphic>
          <a:graphicData uri="http://schemas.openxmlformats.org/drawingml/2006/table">
            <a:tbl>
              <a:tblPr firstRow="1" bandRow="1">
                <a:tableStyleId>{D7AC3CCA-C797-4891-BE02-D94E43425B78}</a:tableStyleId>
              </a:tblPr>
              <a:tblGrid>
                <a:gridCol w="3155016">
                  <a:extLst>
                    <a:ext uri="{9D8B030D-6E8A-4147-A177-3AD203B41FA5}">
                      <a16:colId xmlns:a16="http://schemas.microsoft.com/office/drawing/2014/main" val="965915567"/>
                    </a:ext>
                  </a:extLst>
                </a:gridCol>
                <a:gridCol w="1774579">
                  <a:extLst>
                    <a:ext uri="{9D8B030D-6E8A-4147-A177-3AD203B41FA5}">
                      <a16:colId xmlns:a16="http://schemas.microsoft.com/office/drawing/2014/main" val="3310763469"/>
                    </a:ext>
                  </a:extLst>
                </a:gridCol>
                <a:gridCol w="1774579">
                  <a:extLst>
                    <a:ext uri="{9D8B030D-6E8A-4147-A177-3AD203B41FA5}">
                      <a16:colId xmlns:a16="http://schemas.microsoft.com/office/drawing/2014/main" val="3581706395"/>
                    </a:ext>
                  </a:extLst>
                </a:gridCol>
                <a:gridCol w="1774579">
                  <a:extLst>
                    <a:ext uri="{9D8B030D-6E8A-4147-A177-3AD203B41FA5}">
                      <a16:colId xmlns:a16="http://schemas.microsoft.com/office/drawing/2014/main" val="3752985692"/>
                    </a:ext>
                  </a:extLst>
                </a:gridCol>
                <a:gridCol w="1774579">
                  <a:extLst>
                    <a:ext uri="{9D8B030D-6E8A-4147-A177-3AD203B41FA5}">
                      <a16:colId xmlns:a16="http://schemas.microsoft.com/office/drawing/2014/main" val="808247925"/>
                    </a:ext>
                  </a:extLst>
                </a:gridCol>
              </a:tblGrid>
              <a:tr h="629051">
                <a:tc>
                  <a:txBody>
                    <a:bodyPr/>
                    <a:lstStyle/>
                    <a:p>
                      <a:pPr algn="ctr"/>
                      <a:endParaRPr lang="en-GB" sz="1200" dirty="0">
                        <a:latin typeface="Arial" panose="020B0604020202020204" pitchFamily="34" charset="0"/>
                        <a:cs typeface="Arial" panose="020B0604020202020204" pitchFamily="34" charset="0"/>
                      </a:endParaRPr>
                    </a:p>
                  </a:txBody>
                  <a:tcPr anchor="b"/>
                </a:tc>
                <a:tc>
                  <a:txBody>
                    <a:bodyPr/>
                    <a:lstStyle/>
                    <a:p>
                      <a:pPr algn="ctr"/>
                      <a:r>
                        <a:rPr lang="en-GB" sz="1200">
                          <a:latin typeface="Arial" panose="020B0604020202020204" pitchFamily="34" charset="0"/>
                          <a:cs typeface="Arial" panose="020B0604020202020204" pitchFamily="34" charset="0"/>
                        </a:rPr>
                        <a:t>Total</a:t>
                      </a:r>
                    </a:p>
                  </a:txBody>
                  <a:tcPr anchor="b"/>
                </a:tc>
                <a:tc>
                  <a:txBody>
                    <a:bodyPr/>
                    <a:lstStyle/>
                    <a:p>
                      <a:pPr algn="ctr"/>
                      <a:r>
                        <a:rPr lang="en-GB" sz="1200" dirty="0">
                          <a:latin typeface="Arial" panose="020B0604020202020204" pitchFamily="34" charset="0"/>
                          <a:cs typeface="Arial" panose="020B0604020202020204" pitchFamily="34" charset="0"/>
                        </a:rPr>
                        <a:t>Aged 16-24 </a:t>
                      </a:r>
                    </a:p>
                    <a:p>
                      <a:pPr algn="ctr"/>
                      <a:r>
                        <a:rPr lang="en-GB" sz="1200" dirty="0">
                          <a:latin typeface="Arial" panose="020B0604020202020204" pitchFamily="34" charset="0"/>
                          <a:cs typeface="Arial" panose="020B0604020202020204" pitchFamily="34" charset="0"/>
                        </a:rPr>
                        <a:t>(n=116)</a:t>
                      </a:r>
                    </a:p>
                  </a:txBody>
                  <a:tcPr anchor="b"/>
                </a:tc>
                <a:tc>
                  <a:txBody>
                    <a:bodyPr/>
                    <a:lstStyle/>
                    <a:p>
                      <a:pPr algn="ctr"/>
                      <a:r>
                        <a:rPr lang="en-GB" sz="1200" dirty="0">
                          <a:latin typeface="Arial" panose="020B0604020202020204" pitchFamily="34" charset="0"/>
                          <a:cs typeface="Arial" panose="020B0604020202020204" pitchFamily="34" charset="0"/>
                        </a:rPr>
                        <a:t>Aged 75+</a:t>
                      </a:r>
                    </a:p>
                    <a:p>
                      <a:pPr algn="ctr"/>
                      <a:r>
                        <a:rPr lang="en-GB" sz="1200" dirty="0">
                          <a:latin typeface="Arial" panose="020B0604020202020204" pitchFamily="34" charset="0"/>
                          <a:cs typeface="Arial" panose="020B0604020202020204" pitchFamily="34" charset="0"/>
                        </a:rPr>
                        <a:t>(n=67)</a:t>
                      </a:r>
                    </a:p>
                  </a:txBody>
                  <a:tcPr anchor="b"/>
                </a:tc>
                <a:tc>
                  <a:txBody>
                    <a:bodyPr/>
                    <a:lstStyle/>
                    <a:p>
                      <a:pPr algn="ctr"/>
                      <a:r>
                        <a:rPr lang="en-GB" sz="1200" dirty="0">
                          <a:latin typeface="Arial" panose="020B0604020202020204" pitchFamily="34" charset="0"/>
                          <a:cs typeface="Arial" panose="020B0604020202020204" pitchFamily="34" charset="0"/>
                        </a:rPr>
                        <a:t>Disabled respondents (n=146)</a:t>
                      </a:r>
                    </a:p>
                  </a:txBody>
                  <a:tcPr anchor="b"/>
                </a:tc>
                <a:extLst>
                  <a:ext uri="{0D108BD9-81ED-4DB2-BD59-A6C34878D82A}">
                    <a16:rowId xmlns:a16="http://schemas.microsoft.com/office/drawing/2014/main" val="1582872079"/>
                  </a:ext>
                </a:extLst>
              </a:tr>
              <a:tr h="668615">
                <a:tc>
                  <a:txBody>
                    <a:bodyPr/>
                    <a:lstStyle/>
                    <a:p>
                      <a:pPr algn="r"/>
                      <a:r>
                        <a:rPr lang="en-GB" sz="1400" b="1" dirty="0">
                          <a:latin typeface="Arial" panose="020B0604020202020204" pitchFamily="34" charset="0"/>
                          <a:cs typeface="Arial" panose="020B0604020202020204" pitchFamily="34" charset="0"/>
                        </a:rPr>
                        <a:t>…have consistent and reliable access to an internet connection at home?</a:t>
                      </a:r>
                    </a:p>
                  </a:txBody>
                  <a:tcPr anchor="ctr"/>
                </a:tc>
                <a:tc>
                  <a:txBody>
                    <a:bodyPr/>
                    <a:lstStyle/>
                    <a:p>
                      <a:pPr algn="ctr"/>
                      <a:r>
                        <a:rPr lang="en-GB" sz="1400" b="1" dirty="0">
                          <a:solidFill>
                            <a:schemeClr val="tx1"/>
                          </a:solidFill>
                          <a:latin typeface="Arial" panose="020B0604020202020204" pitchFamily="34" charset="0"/>
                          <a:cs typeface="Arial" panose="020B0604020202020204" pitchFamily="34" charset="0"/>
                        </a:rPr>
                        <a:t>12%</a:t>
                      </a:r>
                    </a:p>
                  </a:txBody>
                  <a:tcPr anchor="ctr">
                    <a:noFill/>
                  </a:tcPr>
                </a:tc>
                <a:tc>
                  <a:txBody>
                    <a:bodyPr/>
                    <a:lstStyle/>
                    <a:p>
                      <a:pPr algn="ctr"/>
                      <a:r>
                        <a:rPr lang="en-GB" sz="1400" b="1" dirty="0">
                          <a:solidFill>
                            <a:schemeClr val="tx1"/>
                          </a:solidFill>
                          <a:latin typeface="Arial" panose="020B0604020202020204" pitchFamily="34" charset="0"/>
                          <a:cs typeface="Arial" panose="020B0604020202020204" pitchFamily="34" charset="0"/>
                        </a:rPr>
                        <a:t>7%</a:t>
                      </a:r>
                    </a:p>
                  </a:txBody>
                  <a:tcPr anchor="ctr">
                    <a:noFill/>
                  </a:tcPr>
                </a:tc>
                <a:tc>
                  <a:txBody>
                    <a:bodyPr/>
                    <a:lstStyle/>
                    <a:p>
                      <a:pPr algn="ctr"/>
                      <a:r>
                        <a:rPr lang="en-GB" sz="1400" b="1" dirty="0">
                          <a:solidFill>
                            <a:schemeClr val="tx1"/>
                          </a:solidFill>
                          <a:latin typeface="Arial" panose="020B0604020202020204" pitchFamily="34" charset="0"/>
                          <a:cs typeface="Arial" panose="020B0604020202020204" pitchFamily="34" charset="0"/>
                        </a:rPr>
                        <a:t>29%</a:t>
                      </a:r>
                    </a:p>
                  </a:txBody>
                  <a:tcPr anchor="ctr">
                    <a:noFill/>
                  </a:tcPr>
                </a:tc>
                <a:tc>
                  <a:txBody>
                    <a:bodyPr/>
                    <a:lstStyle/>
                    <a:p>
                      <a:pPr algn="ctr"/>
                      <a:r>
                        <a:rPr lang="en-GB" sz="1400" b="1" dirty="0">
                          <a:solidFill>
                            <a:schemeClr val="tx1"/>
                          </a:solidFill>
                          <a:latin typeface="Arial" panose="020B0604020202020204" pitchFamily="34" charset="0"/>
                          <a:cs typeface="Arial" panose="020B0604020202020204" pitchFamily="34" charset="0"/>
                        </a:rPr>
                        <a:t>24%</a:t>
                      </a:r>
                    </a:p>
                  </a:txBody>
                  <a:tcPr anchor="ctr">
                    <a:noFill/>
                  </a:tcPr>
                </a:tc>
                <a:extLst>
                  <a:ext uri="{0D108BD9-81ED-4DB2-BD59-A6C34878D82A}">
                    <a16:rowId xmlns:a16="http://schemas.microsoft.com/office/drawing/2014/main" val="1690567108"/>
                  </a:ext>
                </a:extLst>
              </a:tr>
              <a:tr h="863628">
                <a:tc>
                  <a:txBody>
                    <a:bodyPr/>
                    <a:lstStyle/>
                    <a:p>
                      <a:pPr algn="r"/>
                      <a:r>
                        <a:rPr lang="en-GB" sz="1400" b="1">
                          <a:latin typeface="Arial" panose="020B0604020202020204" pitchFamily="34" charset="0"/>
                          <a:cs typeface="Arial" panose="020B0604020202020204" pitchFamily="34" charset="0"/>
                        </a:rPr>
                        <a:t>…have consistent and reliable access to devices that allow access to the internet and use digital services online?</a:t>
                      </a:r>
                    </a:p>
                  </a:txBody>
                  <a:tcPr anchor="ctr"/>
                </a:tc>
                <a:tc>
                  <a:txBody>
                    <a:bodyPr/>
                    <a:lstStyle/>
                    <a:p>
                      <a:pPr algn="ctr"/>
                      <a:r>
                        <a:rPr lang="en-GB" sz="1400" b="1">
                          <a:solidFill>
                            <a:schemeClr val="tx1"/>
                          </a:solidFill>
                          <a:latin typeface="Arial" panose="020B0604020202020204" pitchFamily="34" charset="0"/>
                          <a:cs typeface="Arial" panose="020B0604020202020204" pitchFamily="34" charset="0"/>
                        </a:rPr>
                        <a:t>10%</a:t>
                      </a:r>
                    </a:p>
                  </a:txBody>
                  <a:tcPr anchor="ctr">
                    <a:noFill/>
                  </a:tcPr>
                </a:tc>
                <a:tc>
                  <a:txBody>
                    <a:bodyPr/>
                    <a:lstStyle/>
                    <a:p>
                      <a:pPr algn="ctr"/>
                      <a:r>
                        <a:rPr lang="en-GB" sz="1400" b="1" dirty="0">
                          <a:solidFill>
                            <a:schemeClr val="tx1"/>
                          </a:solidFill>
                          <a:latin typeface="Arial" panose="020B0604020202020204" pitchFamily="34" charset="0"/>
                          <a:cs typeface="Arial" panose="020B0604020202020204" pitchFamily="34" charset="0"/>
                        </a:rPr>
                        <a:t>5%</a:t>
                      </a:r>
                    </a:p>
                  </a:txBody>
                  <a:tcPr anchor="ctr">
                    <a:noFill/>
                  </a:tcPr>
                </a:tc>
                <a:tc>
                  <a:txBody>
                    <a:bodyPr/>
                    <a:lstStyle/>
                    <a:p>
                      <a:pPr algn="ctr"/>
                      <a:r>
                        <a:rPr lang="en-GB" sz="1400" b="1" dirty="0">
                          <a:solidFill>
                            <a:schemeClr val="tx1"/>
                          </a:solidFill>
                          <a:latin typeface="Arial" panose="020B0604020202020204" pitchFamily="34" charset="0"/>
                          <a:cs typeface="Arial" panose="020B0604020202020204" pitchFamily="34" charset="0"/>
                        </a:rPr>
                        <a:t>38%</a:t>
                      </a:r>
                    </a:p>
                  </a:txBody>
                  <a:tcPr anchor="ctr">
                    <a:noFill/>
                  </a:tcPr>
                </a:tc>
                <a:tc>
                  <a:txBody>
                    <a:bodyPr/>
                    <a:lstStyle/>
                    <a:p>
                      <a:pPr algn="ctr"/>
                      <a:r>
                        <a:rPr lang="en-GB" sz="1400" b="1" dirty="0">
                          <a:solidFill>
                            <a:schemeClr val="tx1"/>
                          </a:solidFill>
                          <a:latin typeface="Arial" panose="020B0604020202020204" pitchFamily="34" charset="0"/>
                          <a:cs typeface="Arial" panose="020B0604020202020204" pitchFamily="34" charset="0"/>
                        </a:rPr>
                        <a:t>21%</a:t>
                      </a:r>
                    </a:p>
                  </a:txBody>
                  <a:tcPr anchor="ctr">
                    <a:noFill/>
                  </a:tcPr>
                </a:tc>
                <a:extLst>
                  <a:ext uri="{0D108BD9-81ED-4DB2-BD59-A6C34878D82A}">
                    <a16:rowId xmlns:a16="http://schemas.microsoft.com/office/drawing/2014/main" val="358379334"/>
                  </a:ext>
                </a:extLst>
              </a:tr>
              <a:tr h="491056">
                <a:tc>
                  <a:txBody>
                    <a:bodyPr/>
                    <a:lstStyle/>
                    <a:p>
                      <a:pPr algn="r"/>
                      <a:r>
                        <a:rPr lang="en-GB" sz="1400" b="1">
                          <a:latin typeface="Arial" panose="020B0604020202020204" pitchFamily="34" charset="0"/>
                          <a:cs typeface="Arial" panose="020B0604020202020204" pitchFamily="34" charset="0"/>
                        </a:rPr>
                        <a:t>…can afford access to the internet?</a:t>
                      </a:r>
                    </a:p>
                  </a:txBody>
                  <a:tcPr anchor="ctr"/>
                </a:tc>
                <a:tc>
                  <a:txBody>
                    <a:bodyPr/>
                    <a:lstStyle/>
                    <a:p>
                      <a:pPr algn="ctr"/>
                      <a:r>
                        <a:rPr lang="en-GB" sz="1400" b="1" dirty="0">
                          <a:solidFill>
                            <a:schemeClr val="tx1"/>
                          </a:solidFill>
                          <a:latin typeface="Arial" panose="020B0604020202020204" pitchFamily="34" charset="0"/>
                          <a:cs typeface="Arial" panose="020B0604020202020204" pitchFamily="34" charset="0"/>
                        </a:rPr>
                        <a:t>14%</a:t>
                      </a:r>
                    </a:p>
                  </a:txBody>
                  <a:tcPr anchor="ctr">
                    <a:noFill/>
                  </a:tcPr>
                </a:tc>
                <a:tc>
                  <a:txBody>
                    <a:bodyPr/>
                    <a:lstStyle/>
                    <a:p>
                      <a:pPr algn="ctr"/>
                      <a:r>
                        <a:rPr lang="en-GB" sz="1400" b="1" dirty="0">
                          <a:latin typeface="Arial" panose="020B0604020202020204" pitchFamily="34" charset="0"/>
                          <a:cs typeface="Arial" panose="020B0604020202020204" pitchFamily="34" charset="0"/>
                        </a:rPr>
                        <a:t>11%</a:t>
                      </a:r>
                    </a:p>
                  </a:txBody>
                  <a:tcPr anchor="ctr">
                    <a:noFill/>
                  </a:tcPr>
                </a:tc>
                <a:tc>
                  <a:txBody>
                    <a:bodyPr/>
                    <a:lstStyle/>
                    <a:p>
                      <a:pPr algn="ctr"/>
                      <a:r>
                        <a:rPr lang="en-GB" sz="1400" b="1" dirty="0">
                          <a:latin typeface="Arial" panose="020B0604020202020204" pitchFamily="34" charset="0"/>
                          <a:cs typeface="Arial" panose="020B0604020202020204" pitchFamily="34" charset="0"/>
                        </a:rPr>
                        <a:t>35%</a:t>
                      </a:r>
                    </a:p>
                  </a:txBody>
                  <a:tcPr anchor="ctr">
                    <a:noFill/>
                  </a:tcPr>
                </a:tc>
                <a:tc>
                  <a:txBody>
                    <a:bodyPr/>
                    <a:lstStyle/>
                    <a:p>
                      <a:pPr algn="ctr"/>
                      <a:r>
                        <a:rPr lang="en-GB" sz="1400" b="1" dirty="0">
                          <a:latin typeface="Arial" panose="020B0604020202020204" pitchFamily="34" charset="0"/>
                          <a:cs typeface="Arial" panose="020B0604020202020204" pitchFamily="34" charset="0"/>
                        </a:rPr>
                        <a:t>29%</a:t>
                      </a:r>
                    </a:p>
                  </a:txBody>
                  <a:tcPr anchor="ctr">
                    <a:noFill/>
                  </a:tcPr>
                </a:tc>
                <a:extLst>
                  <a:ext uri="{0D108BD9-81ED-4DB2-BD59-A6C34878D82A}">
                    <a16:rowId xmlns:a16="http://schemas.microsoft.com/office/drawing/2014/main" val="4285424795"/>
                  </a:ext>
                </a:extLst>
              </a:tr>
              <a:tr h="668615">
                <a:tc>
                  <a:txBody>
                    <a:bodyPr/>
                    <a:lstStyle/>
                    <a:p>
                      <a:pPr algn="r"/>
                      <a:r>
                        <a:rPr lang="en-GB" sz="1400" b="1">
                          <a:latin typeface="Arial" panose="020B0604020202020204" pitchFamily="34" charset="0"/>
                          <a:cs typeface="Arial" panose="020B0604020202020204" pitchFamily="34" charset="0"/>
                        </a:rPr>
                        <a:t>…have the skills they need to access and use digital services online?</a:t>
                      </a:r>
                    </a:p>
                  </a:txBody>
                  <a:tcPr anchor="ctr"/>
                </a:tc>
                <a:tc>
                  <a:txBody>
                    <a:bodyPr/>
                    <a:lstStyle/>
                    <a:p>
                      <a:pPr algn="ctr"/>
                      <a:r>
                        <a:rPr lang="en-GB" sz="1400" b="1" dirty="0">
                          <a:solidFill>
                            <a:schemeClr val="tx1"/>
                          </a:solidFill>
                          <a:latin typeface="Arial" panose="020B0604020202020204" pitchFamily="34" charset="0"/>
                          <a:cs typeface="Arial" panose="020B0604020202020204" pitchFamily="34" charset="0"/>
                        </a:rPr>
                        <a:t>15%</a:t>
                      </a:r>
                    </a:p>
                  </a:txBody>
                  <a:tcPr anchor="ctr">
                    <a:noFill/>
                  </a:tcPr>
                </a:tc>
                <a:tc>
                  <a:txBody>
                    <a:bodyPr/>
                    <a:lstStyle/>
                    <a:p>
                      <a:pPr algn="ctr"/>
                      <a:r>
                        <a:rPr lang="en-GB" sz="1400" b="1" dirty="0">
                          <a:latin typeface="Arial" panose="020B0604020202020204" pitchFamily="34" charset="0"/>
                          <a:cs typeface="Arial" panose="020B0604020202020204" pitchFamily="34" charset="0"/>
                        </a:rPr>
                        <a:t>4%</a:t>
                      </a:r>
                    </a:p>
                  </a:txBody>
                  <a:tcPr anchor="ctr">
                    <a:noFill/>
                  </a:tcPr>
                </a:tc>
                <a:tc>
                  <a:txBody>
                    <a:bodyPr/>
                    <a:lstStyle/>
                    <a:p>
                      <a:pPr algn="ctr"/>
                      <a:r>
                        <a:rPr lang="en-GB" sz="1400" b="1" dirty="0">
                          <a:latin typeface="Arial" panose="020B0604020202020204" pitchFamily="34" charset="0"/>
                          <a:cs typeface="Arial" panose="020B0604020202020204" pitchFamily="34" charset="0"/>
                        </a:rPr>
                        <a:t>62%</a:t>
                      </a:r>
                    </a:p>
                  </a:txBody>
                  <a:tcPr anchor="ctr">
                    <a:noFill/>
                  </a:tcPr>
                </a:tc>
                <a:tc>
                  <a:txBody>
                    <a:bodyPr/>
                    <a:lstStyle/>
                    <a:p>
                      <a:pPr algn="ctr"/>
                      <a:r>
                        <a:rPr lang="en-GB" sz="1400" b="1" dirty="0">
                          <a:latin typeface="Arial" panose="020B0604020202020204" pitchFamily="34" charset="0"/>
                          <a:cs typeface="Arial" panose="020B0604020202020204" pitchFamily="34" charset="0"/>
                        </a:rPr>
                        <a:t>32%</a:t>
                      </a:r>
                    </a:p>
                  </a:txBody>
                  <a:tcPr anchor="ctr">
                    <a:noFill/>
                  </a:tcPr>
                </a:tc>
                <a:extLst>
                  <a:ext uri="{0D108BD9-81ED-4DB2-BD59-A6C34878D82A}">
                    <a16:rowId xmlns:a16="http://schemas.microsoft.com/office/drawing/2014/main" val="2401446473"/>
                  </a:ext>
                </a:extLst>
              </a:tr>
              <a:tr h="668615">
                <a:tc>
                  <a:txBody>
                    <a:bodyPr/>
                    <a:lstStyle/>
                    <a:p>
                      <a:pPr algn="r"/>
                      <a:r>
                        <a:rPr lang="en-GB" sz="1400" b="1" dirty="0">
                          <a:latin typeface="Arial" panose="020B0604020202020204" pitchFamily="34" charset="0"/>
                          <a:cs typeface="Arial" panose="020B0604020202020204" pitchFamily="34" charset="0"/>
                        </a:rPr>
                        <a:t>…have support needed to access and use digital services online?</a:t>
                      </a:r>
                    </a:p>
                  </a:txBody>
                  <a:tcPr anchor="ctr"/>
                </a:tc>
                <a:tc>
                  <a:txBody>
                    <a:bodyPr/>
                    <a:lstStyle/>
                    <a:p>
                      <a:pPr algn="ctr"/>
                      <a:r>
                        <a:rPr lang="en-GB" sz="1400" b="1" dirty="0">
                          <a:solidFill>
                            <a:schemeClr val="tx1"/>
                          </a:solidFill>
                          <a:latin typeface="Arial" panose="020B0604020202020204" pitchFamily="34" charset="0"/>
                          <a:cs typeface="Arial" panose="020B0604020202020204" pitchFamily="34" charset="0"/>
                        </a:rPr>
                        <a:t>16%</a:t>
                      </a:r>
                    </a:p>
                  </a:txBody>
                  <a:tcPr anchor="ctr">
                    <a:noFill/>
                  </a:tcPr>
                </a:tc>
                <a:tc>
                  <a:txBody>
                    <a:bodyPr/>
                    <a:lstStyle/>
                    <a:p>
                      <a:pPr algn="ctr"/>
                      <a:r>
                        <a:rPr lang="en-GB" sz="1400" b="1" dirty="0">
                          <a:latin typeface="Arial" panose="020B0604020202020204" pitchFamily="34" charset="0"/>
                          <a:cs typeface="Arial" panose="020B0604020202020204" pitchFamily="34" charset="0"/>
                        </a:rPr>
                        <a:t>5%</a:t>
                      </a:r>
                    </a:p>
                  </a:txBody>
                  <a:tcPr anchor="ctr">
                    <a:noFill/>
                  </a:tcPr>
                </a:tc>
                <a:tc>
                  <a:txBody>
                    <a:bodyPr/>
                    <a:lstStyle/>
                    <a:p>
                      <a:pPr algn="ctr"/>
                      <a:r>
                        <a:rPr lang="en-GB" sz="1400" b="1" dirty="0">
                          <a:latin typeface="Arial" panose="020B0604020202020204" pitchFamily="34" charset="0"/>
                          <a:cs typeface="Arial" panose="020B0604020202020204" pitchFamily="34" charset="0"/>
                        </a:rPr>
                        <a:t>49%</a:t>
                      </a:r>
                    </a:p>
                  </a:txBody>
                  <a:tcPr anchor="ctr">
                    <a:noFill/>
                  </a:tcPr>
                </a:tc>
                <a:tc>
                  <a:txBody>
                    <a:bodyPr/>
                    <a:lstStyle/>
                    <a:p>
                      <a:pPr algn="ctr"/>
                      <a:r>
                        <a:rPr lang="en-GB" sz="1400" b="1" dirty="0">
                          <a:latin typeface="Arial" panose="020B0604020202020204" pitchFamily="34" charset="0"/>
                          <a:cs typeface="Arial" panose="020B0604020202020204" pitchFamily="34" charset="0"/>
                        </a:rPr>
                        <a:t>25%</a:t>
                      </a:r>
                    </a:p>
                  </a:txBody>
                  <a:tcPr anchor="ctr">
                    <a:noFill/>
                  </a:tcPr>
                </a:tc>
                <a:extLst>
                  <a:ext uri="{0D108BD9-81ED-4DB2-BD59-A6C34878D82A}">
                    <a16:rowId xmlns:a16="http://schemas.microsoft.com/office/drawing/2014/main" val="3921736877"/>
                  </a:ext>
                </a:extLst>
              </a:tr>
            </a:tbl>
          </a:graphicData>
        </a:graphic>
      </p:graphicFrame>
      <p:grpSp>
        <p:nvGrpSpPr>
          <p:cNvPr id="7" name="Group 6">
            <a:extLst>
              <a:ext uri="{FF2B5EF4-FFF2-40B4-BE49-F238E27FC236}">
                <a16:creationId xmlns:a16="http://schemas.microsoft.com/office/drawing/2014/main" id="{F3B0348E-146C-44DB-B283-D550346806AB}"/>
              </a:ext>
              <a:ext uri="{C183D7F6-B498-43B3-948B-1728B52AA6E4}">
                <adec:decorative xmlns:adec="http://schemas.microsoft.com/office/drawing/2017/decorative" val="1"/>
              </a:ext>
            </a:extLst>
          </p:cNvPr>
          <p:cNvGrpSpPr/>
          <p:nvPr/>
        </p:nvGrpSpPr>
        <p:grpSpPr>
          <a:xfrm>
            <a:off x="9141882" y="6051911"/>
            <a:ext cx="2825747" cy="269304"/>
            <a:chOff x="229117" y="5927615"/>
            <a:chExt cx="2825747" cy="269304"/>
          </a:xfrm>
        </p:grpSpPr>
        <p:grpSp>
          <p:nvGrpSpPr>
            <p:cNvPr id="9" name="Group 8" descr="Green and Red arrows to signify when a statistic is significantly higher or lower than the previous survey.">
              <a:extLst>
                <a:ext uri="{FF2B5EF4-FFF2-40B4-BE49-F238E27FC236}">
                  <a16:creationId xmlns:a16="http://schemas.microsoft.com/office/drawing/2014/main" id="{1475E9A5-2AE1-4F11-A13B-1760016FBB16}"/>
                </a:ext>
              </a:extLst>
            </p:cNvPr>
            <p:cNvGrpSpPr/>
            <p:nvPr/>
          </p:nvGrpSpPr>
          <p:grpSpPr>
            <a:xfrm>
              <a:off x="229117" y="5927615"/>
              <a:ext cx="2825747" cy="269304"/>
              <a:chOff x="520117" y="5772736"/>
              <a:chExt cx="2825747" cy="269304"/>
            </a:xfrm>
          </p:grpSpPr>
          <p:sp>
            <p:nvSpPr>
              <p:cNvPr id="12" name="Arrow: Down 11">
                <a:extLst>
                  <a:ext uri="{FF2B5EF4-FFF2-40B4-BE49-F238E27FC236}">
                    <a16:creationId xmlns:a16="http://schemas.microsoft.com/office/drawing/2014/main" id="{F1FA494C-7FAC-474A-9DAD-5928A953A180}"/>
                  </a:ext>
                </a:extLst>
              </p:cNvPr>
              <p:cNvSpPr/>
              <p:nvPr/>
            </p:nvSpPr>
            <p:spPr>
              <a:xfrm rot="10800000">
                <a:off x="520117" y="5838560"/>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3" name="TextBox 12">
                <a:extLst>
                  <a:ext uri="{FF2B5EF4-FFF2-40B4-BE49-F238E27FC236}">
                    <a16:creationId xmlns:a16="http://schemas.microsoft.com/office/drawing/2014/main" id="{7BBC5E38-A6D3-4A53-A70B-3619B1AA8E91}"/>
                  </a:ext>
                </a:extLst>
              </p:cNvPr>
              <p:cNvSpPr txBox="1"/>
              <p:nvPr/>
            </p:nvSpPr>
            <p:spPr>
              <a:xfrm>
                <a:off x="884934" y="5772736"/>
                <a:ext cx="2460930" cy="26930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50" b="0" i="0" u="none" strike="noStrike" kern="1200" cap="none" spc="0" normalizeH="0" baseline="0" noProof="0">
                    <a:ln>
                      <a:noFill/>
                    </a:ln>
                    <a:solidFill>
                      <a:srgbClr val="5C5B5A"/>
                    </a:solidFill>
                    <a:effectLst/>
                    <a:uLnTx/>
                    <a:uFillTx/>
                    <a:latin typeface="Arial"/>
                    <a:ea typeface="+mn-ea"/>
                    <a:cs typeface="+mn-cs"/>
                  </a:rPr>
                  <a:t>Significantly higher/</a:t>
                </a:r>
                <a:r>
                  <a:rPr lang="en-GB" sz="1150">
                    <a:solidFill>
                      <a:srgbClr val="5C5B5A"/>
                    </a:solidFill>
                    <a:latin typeface="Arial"/>
                  </a:rPr>
                  <a:t>lower than total</a:t>
                </a:r>
                <a:endParaRPr kumimoji="0" lang="en-GB" sz="1150" b="0" i="0" u="none" strike="noStrike" kern="1200" cap="none" spc="0" normalizeH="0" baseline="0" noProof="0">
                  <a:ln>
                    <a:noFill/>
                  </a:ln>
                  <a:solidFill>
                    <a:srgbClr val="5C5B5A"/>
                  </a:solidFill>
                  <a:effectLst/>
                  <a:uLnTx/>
                  <a:uFillTx/>
                  <a:latin typeface="Arial"/>
                  <a:ea typeface="+mn-ea"/>
                  <a:cs typeface="+mn-cs"/>
                </a:endParaRPr>
              </a:p>
            </p:txBody>
          </p:sp>
        </p:grpSp>
        <p:sp>
          <p:nvSpPr>
            <p:cNvPr id="10" name="Arrow: Down 9">
              <a:extLst>
                <a:ext uri="{FF2B5EF4-FFF2-40B4-BE49-F238E27FC236}">
                  <a16:creationId xmlns:a16="http://schemas.microsoft.com/office/drawing/2014/main" id="{B24CC4A6-F68B-4C7D-A697-8177848A7DE2}"/>
                </a:ext>
              </a:extLst>
            </p:cNvPr>
            <p:cNvSpPr/>
            <p:nvPr/>
          </p:nvSpPr>
          <p:spPr>
            <a:xfrm>
              <a:off x="443886" y="6007517"/>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sp>
        <p:nvSpPr>
          <p:cNvPr id="15" name="Arrow: Down 14">
            <a:extLst>
              <a:ext uri="{FF2B5EF4-FFF2-40B4-BE49-F238E27FC236}">
                <a16:creationId xmlns:a16="http://schemas.microsoft.com/office/drawing/2014/main" id="{99E75519-838A-440D-8627-49FDEE1AE439}"/>
              </a:ext>
              <a:ext uri="{C183D7F6-B498-43B3-948B-1728B52AA6E4}">
                <adec:decorative xmlns:adec="http://schemas.microsoft.com/office/drawing/2017/decorative" val="1"/>
              </a:ext>
            </a:extLst>
          </p:cNvPr>
          <p:cNvSpPr/>
          <p:nvPr/>
        </p:nvSpPr>
        <p:spPr>
          <a:xfrm rot="10800000">
            <a:off x="8779932" y="2773957"/>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9" name="Arrow: Down 18">
            <a:extLst>
              <a:ext uri="{FF2B5EF4-FFF2-40B4-BE49-F238E27FC236}">
                <a16:creationId xmlns:a16="http://schemas.microsoft.com/office/drawing/2014/main" id="{07CE1F79-1E83-47B3-88CF-A47393A399D1}"/>
              </a:ext>
              <a:ext uri="{C183D7F6-B498-43B3-948B-1728B52AA6E4}">
                <adec:decorative xmlns:adec="http://schemas.microsoft.com/office/drawing/2017/decorative" val="1"/>
              </a:ext>
            </a:extLst>
          </p:cNvPr>
          <p:cNvSpPr/>
          <p:nvPr/>
        </p:nvSpPr>
        <p:spPr>
          <a:xfrm rot="10800000">
            <a:off x="8779932" y="3652261"/>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0" name="Arrow: Down 19">
            <a:extLst>
              <a:ext uri="{FF2B5EF4-FFF2-40B4-BE49-F238E27FC236}">
                <a16:creationId xmlns:a16="http://schemas.microsoft.com/office/drawing/2014/main" id="{3BF85649-4F63-446C-8DB9-B153A990B348}"/>
              </a:ext>
              <a:ext uri="{C183D7F6-B498-43B3-948B-1728B52AA6E4}">
                <adec:decorative xmlns:adec="http://schemas.microsoft.com/office/drawing/2017/decorative" val="1"/>
              </a:ext>
            </a:extLst>
          </p:cNvPr>
          <p:cNvSpPr/>
          <p:nvPr/>
        </p:nvSpPr>
        <p:spPr>
          <a:xfrm rot="10800000">
            <a:off x="10577772" y="3652260"/>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1" name="Arrow: Down 20">
            <a:extLst>
              <a:ext uri="{FF2B5EF4-FFF2-40B4-BE49-F238E27FC236}">
                <a16:creationId xmlns:a16="http://schemas.microsoft.com/office/drawing/2014/main" id="{41936D83-5718-4868-AFCF-32F32F7A511D}"/>
              </a:ext>
              <a:ext uri="{C183D7F6-B498-43B3-948B-1728B52AA6E4}">
                <adec:decorative xmlns:adec="http://schemas.microsoft.com/office/drawing/2017/decorative" val="1"/>
              </a:ext>
            </a:extLst>
          </p:cNvPr>
          <p:cNvSpPr/>
          <p:nvPr/>
        </p:nvSpPr>
        <p:spPr>
          <a:xfrm rot="10800000">
            <a:off x="8779932" y="4350423"/>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2" name="Arrow: Down 21">
            <a:extLst>
              <a:ext uri="{FF2B5EF4-FFF2-40B4-BE49-F238E27FC236}">
                <a16:creationId xmlns:a16="http://schemas.microsoft.com/office/drawing/2014/main" id="{F16B53E6-C9AA-47E2-B009-327F9E57895A}"/>
              </a:ext>
              <a:ext uri="{C183D7F6-B498-43B3-948B-1728B52AA6E4}">
                <adec:decorative xmlns:adec="http://schemas.microsoft.com/office/drawing/2017/decorative" val="1"/>
              </a:ext>
            </a:extLst>
          </p:cNvPr>
          <p:cNvSpPr/>
          <p:nvPr/>
        </p:nvSpPr>
        <p:spPr>
          <a:xfrm rot="10800000">
            <a:off x="8805570" y="4964123"/>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 name="Arrow: Down 1">
            <a:extLst>
              <a:ext uri="{FF2B5EF4-FFF2-40B4-BE49-F238E27FC236}">
                <a16:creationId xmlns:a16="http://schemas.microsoft.com/office/drawing/2014/main" id="{7EAA32B2-3A5C-CCAA-59CD-F1B5EC0CFE29}"/>
              </a:ext>
              <a:ext uri="{C183D7F6-B498-43B3-948B-1728B52AA6E4}">
                <adec:decorative xmlns:adec="http://schemas.microsoft.com/office/drawing/2017/decorative" val="1"/>
              </a:ext>
            </a:extLst>
          </p:cNvPr>
          <p:cNvSpPr/>
          <p:nvPr/>
        </p:nvSpPr>
        <p:spPr>
          <a:xfrm rot="10800000">
            <a:off x="10577771" y="2750940"/>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3" name="Arrow: Down 2">
            <a:extLst>
              <a:ext uri="{FF2B5EF4-FFF2-40B4-BE49-F238E27FC236}">
                <a16:creationId xmlns:a16="http://schemas.microsoft.com/office/drawing/2014/main" id="{1542F346-A034-53F7-AB2A-212F3EDF77B9}"/>
              </a:ext>
              <a:ext uri="{C183D7F6-B498-43B3-948B-1728B52AA6E4}">
                <adec:decorative xmlns:adec="http://schemas.microsoft.com/office/drawing/2017/decorative" val="1"/>
              </a:ext>
            </a:extLst>
          </p:cNvPr>
          <p:cNvSpPr/>
          <p:nvPr/>
        </p:nvSpPr>
        <p:spPr>
          <a:xfrm rot="10800000">
            <a:off x="10577770" y="4335337"/>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4" name="Arrow: Down 3">
            <a:extLst>
              <a:ext uri="{FF2B5EF4-FFF2-40B4-BE49-F238E27FC236}">
                <a16:creationId xmlns:a16="http://schemas.microsoft.com/office/drawing/2014/main" id="{2608F7D4-0066-5FB4-3783-270A6674D502}"/>
              </a:ext>
              <a:ext uri="{C183D7F6-B498-43B3-948B-1728B52AA6E4}">
                <adec:decorative xmlns:adec="http://schemas.microsoft.com/office/drawing/2017/decorative" val="1"/>
              </a:ext>
            </a:extLst>
          </p:cNvPr>
          <p:cNvSpPr/>
          <p:nvPr/>
        </p:nvSpPr>
        <p:spPr>
          <a:xfrm rot="10800000">
            <a:off x="10603408" y="4964123"/>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1" name="Footer Placeholder 4">
            <a:extLst>
              <a:ext uri="{FF2B5EF4-FFF2-40B4-BE49-F238E27FC236}">
                <a16:creationId xmlns:a16="http://schemas.microsoft.com/office/drawing/2014/main" id="{F8C62A70-5705-47A5-8983-DF8D61846B42}"/>
              </a:ext>
            </a:extLst>
          </p:cNvPr>
          <p:cNvSpPr txBox="1">
            <a:spLocks/>
          </p:cNvSpPr>
          <p:nvPr/>
        </p:nvSpPr>
        <p:spPr>
          <a:xfrm>
            <a:off x="372282" y="6351160"/>
            <a:ext cx="10953012" cy="36870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DI_11. How often…? Unweighted base: </a:t>
            </a:r>
            <a:r>
              <a:rPr lang="en-GB" sz="1000" dirty="0">
                <a:solidFill>
                  <a:srgbClr val="FFFFFF">
                    <a:lumMod val="50000"/>
                  </a:srgbClr>
                </a:solidFill>
                <a:latin typeface="Arial"/>
                <a:cs typeface="Arial" panose="020B0604020202020204" pitchFamily="34" charset="0"/>
              </a:rPr>
              <a:t>760; Survey 11, 259; Survey 12, 251; Survey 13, 250 </a:t>
            </a:r>
            <a:r>
              <a:rPr kumimoji="0" lang="en-GB" sz="10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rPr>
              <a:t>(Telephone / face to face respondents)</a:t>
            </a:r>
            <a:endPar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endParaRPr>
          </a:p>
        </p:txBody>
      </p:sp>
      <p:sp>
        <p:nvSpPr>
          <p:cNvPr id="8" name="Slide Number Placeholder 4">
            <a:extLst>
              <a:ext uri="{FF2B5EF4-FFF2-40B4-BE49-F238E27FC236}">
                <a16:creationId xmlns:a16="http://schemas.microsoft.com/office/drawing/2014/main" id="{9A1DEEEB-B480-4DCE-8570-CDE26CC3ECE3}"/>
              </a:ext>
            </a:extLst>
          </p:cNvPr>
          <p:cNvSpPr txBox="1">
            <a:spLocks/>
          </p:cNvSpPr>
          <p:nvPr/>
        </p:nvSpPr>
        <p:spPr>
          <a:xfrm>
            <a:off x="11553947" y="6320788"/>
            <a:ext cx="571378"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72</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
        <p:nvSpPr>
          <p:cNvPr id="5" name="Arrow: Down 4">
            <a:extLst>
              <a:ext uri="{FF2B5EF4-FFF2-40B4-BE49-F238E27FC236}">
                <a16:creationId xmlns:a16="http://schemas.microsoft.com/office/drawing/2014/main" id="{8EBAA50B-4CBB-5B82-8B81-0CC1168B6D4B}"/>
              </a:ext>
              <a:ext uri="{C183D7F6-B498-43B3-948B-1728B52AA6E4}">
                <adec:decorative xmlns:adec="http://schemas.microsoft.com/office/drawing/2017/decorative" val="1"/>
              </a:ext>
            </a:extLst>
          </p:cNvPr>
          <p:cNvSpPr/>
          <p:nvPr/>
        </p:nvSpPr>
        <p:spPr>
          <a:xfrm>
            <a:off x="6936767" y="4964124"/>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6" name="Arrow: Down 5">
            <a:extLst>
              <a:ext uri="{FF2B5EF4-FFF2-40B4-BE49-F238E27FC236}">
                <a16:creationId xmlns:a16="http://schemas.microsoft.com/office/drawing/2014/main" id="{ECCBA2AE-CA8A-0DBE-D160-C2DD18EB1C21}"/>
              </a:ext>
              <a:ext uri="{C183D7F6-B498-43B3-948B-1728B52AA6E4}">
                <adec:decorative xmlns:adec="http://schemas.microsoft.com/office/drawing/2017/decorative" val="1"/>
              </a:ext>
            </a:extLst>
          </p:cNvPr>
          <p:cNvSpPr/>
          <p:nvPr/>
        </p:nvSpPr>
        <p:spPr>
          <a:xfrm rot="10800000">
            <a:off x="8805570" y="5601455"/>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6" name="Arrow: Down 15">
            <a:extLst>
              <a:ext uri="{FF2B5EF4-FFF2-40B4-BE49-F238E27FC236}">
                <a16:creationId xmlns:a16="http://schemas.microsoft.com/office/drawing/2014/main" id="{6635F22D-BB0C-9078-7BD7-377CA8251893}"/>
              </a:ext>
              <a:ext uri="{C183D7F6-B498-43B3-948B-1728B52AA6E4}">
                <adec:decorative xmlns:adec="http://schemas.microsoft.com/office/drawing/2017/decorative" val="1"/>
              </a:ext>
            </a:extLst>
          </p:cNvPr>
          <p:cNvSpPr/>
          <p:nvPr/>
        </p:nvSpPr>
        <p:spPr>
          <a:xfrm rot="10800000">
            <a:off x="10603408" y="5601455"/>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3" name="Arrow: Down 22">
            <a:extLst>
              <a:ext uri="{FF2B5EF4-FFF2-40B4-BE49-F238E27FC236}">
                <a16:creationId xmlns:a16="http://schemas.microsoft.com/office/drawing/2014/main" id="{9AD989AF-69A3-EAE6-65E3-D8F3595D35C8}"/>
              </a:ext>
              <a:ext uri="{C183D7F6-B498-43B3-948B-1728B52AA6E4}">
                <adec:decorative xmlns:adec="http://schemas.microsoft.com/office/drawing/2017/decorative" val="1"/>
              </a:ext>
            </a:extLst>
          </p:cNvPr>
          <p:cNvSpPr/>
          <p:nvPr/>
        </p:nvSpPr>
        <p:spPr>
          <a:xfrm>
            <a:off x="6936767" y="5601456"/>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4" name="Arrow: Down 23">
            <a:extLst>
              <a:ext uri="{FF2B5EF4-FFF2-40B4-BE49-F238E27FC236}">
                <a16:creationId xmlns:a16="http://schemas.microsoft.com/office/drawing/2014/main" id="{FFE7B099-8908-4DB6-A25C-0A6C51B585E1}"/>
              </a:ext>
              <a:ext uri="{C183D7F6-B498-43B3-948B-1728B52AA6E4}">
                <adec:decorative xmlns:adec="http://schemas.microsoft.com/office/drawing/2017/decorative" val="1"/>
              </a:ext>
            </a:extLst>
          </p:cNvPr>
          <p:cNvSpPr/>
          <p:nvPr/>
        </p:nvSpPr>
        <p:spPr>
          <a:xfrm>
            <a:off x="6936766" y="3652094"/>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162050449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98959021-6AF4-30F5-F144-6A37F0ADE0BB}"/>
              </a:ext>
            </a:extLst>
          </p:cNvPr>
          <p:cNvSpPr txBox="1">
            <a:spLocks noGrp="1"/>
          </p:cNvSpPr>
          <p:nvPr>
            <p:ph type="title" idx="4294967295"/>
          </p:nvPr>
        </p:nvSpPr>
        <p:spPr>
          <a:xfrm>
            <a:off x="363298" y="183630"/>
            <a:ext cx="11615136" cy="9233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rgbClr val="5C5B5A"/>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1800" b="1" i="0" u="none" strike="noStrike" kern="1200" cap="none" spc="0" normalizeH="0" baseline="0" noProof="0" dirty="0">
                <a:ln>
                  <a:noFill/>
                </a:ln>
                <a:solidFill>
                  <a:srgbClr val="009690"/>
                </a:solidFill>
                <a:effectLst/>
                <a:uLnTx/>
                <a:uFillTx/>
                <a:latin typeface="Arial" panose="020B0604020202020204" pitchFamily="34" charset="0"/>
                <a:ea typeface="+mj-ea"/>
                <a:cs typeface="Arial" panose="020B0604020202020204" pitchFamily="34" charset="0"/>
              </a:rPr>
              <a:t>Wave-on-wave trends: </a:t>
            </a:r>
            <a:r>
              <a:rPr kumimoji="0" lang="en-GB" sz="1800" b="1" i="0" u="none" strike="noStrike" kern="1200" cap="none" spc="0" normalizeH="0" baseline="0" noProof="0" dirty="0">
                <a:ln>
                  <a:noFill/>
                </a:ln>
                <a:solidFill>
                  <a:srgbClr val="5C5B5A"/>
                </a:solidFill>
                <a:effectLst/>
                <a:uLnTx/>
                <a:uFillTx/>
                <a:latin typeface="Arial" panose="020B0604020202020204" pitchFamily="34" charset="0"/>
                <a:ea typeface="+mj-ea"/>
                <a:cs typeface="Arial" panose="020B0604020202020204" pitchFamily="34" charset="0"/>
              </a:rPr>
              <a:t>July shows an increase in those who are not digitally excluded, with an increase of 6pp since May – this brings us back in line with February’s results, however neither change is statistically significant due to small sample sizes</a:t>
            </a:r>
            <a:endParaRPr kumimoji="0" lang="en-US" sz="1800" b="1" i="0" u="none" strike="noStrike" kern="1200" cap="none" spc="0" normalizeH="0" baseline="0" noProof="0" dirty="0">
              <a:ln>
                <a:noFill/>
              </a:ln>
              <a:solidFill>
                <a:srgbClr val="5C5B5A"/>
              </a:solidFill>
              <a:effectLst/>
              <a:uLnTx/>
              <a:uFillTx/>
              <a:latin typeface="Arial" panose="020B0604020202020204" pitchFamily="34" charset="0"/>
              <a:ea typeface="+mj-ea"/>
              <a:cs typeface="Arial" panose="020B0604020202020204" pitchFamily="34" charset="0"/>
            </a:endParaRPr>
          </a:p>
        </p:txBody>
      </p:sp>
      <p:graphicFrame>
        <p:nvGraphicFramePr>
          <p:cNvPr id="3" name="Table Placeholder 6" descr="Column chart showing the proportion of respondents who answer 0 to 3 to statements at the previous question. 66% answer 0 to 3 to none of the statements, 60% in May. ">
            <a:extLst>
              <a:ext uri="{FF2B5EF4-FFF2-40B4-BE49-F238E27FC236}">
                <a16:creationId xmlns:a16="http://schemas.microsoft.com/office/drawing/2014/main" id="{7DCAC85A-58FE-18C4-F9E9-11ECA9B0F17C}"/>
              </a:ext>
            </a:extLst>
          </p:cNvPr>
          <p:cNvGraphicFramePr>
            <a:graphicFrameLocks/>
          </p:cNvGraphicFramePr>
          <p:nvPr>
            <p:extLst>
              <p:ext uri="{D42A27DB-BD31-4B8C-83A1-F6EECF244321}">
                <p14:modId xmlns:p14="http://schemas.microsoft.com/office/powerpoint/2010/main" val="1556728034"/>
              </p:ext>
            </p:extLst>
          </p:nvPr>
        </p:nvGraphicFramePr>
        <p:xfrm>
          <a:off x="363298" y="1267561"/>
          <a:ext cx="11465404" cy="4738657"/>
        </p:xfrm>
        <a:graphic>
          <a:graphicData uri="http://schemas.openxmlformats.org/drawingml/2006/chart">
            <c:chart xmlns:c="http://schemas.openxmlformats.org/drawingml/2006/chart" xmlns:r="http://schemas.openxmlformats.org/officeDocument/2006/relationships" r:id="rId4"/>
          </a:graphicData>
        </a:graphic>
      </p:graphicFrame>
      <p:sp>
        <p:nvSpPr>
          <p:cNvPr id="23" name="TextBox 22">
            <a:extLst>
              <a:ext uri="{FF2B5EF4-FFF2-40B4-BE49-F238E27FC236}">
                <a16:creationId xmlns:a16="http://schemas.microsoft.com/office/drawing/2014/main" id="{C19DB154-4751-4B61-8003-DCA4863E8705}"/>
              </a:ext>
            </a:extLst>
          </p:cNvPr>
          <p:cNvSpPr txBox="1"/>
          <p:nvPr/>
        </p:nvSpPr>
        <p:spPr>
          <a:xfrm>
            <a:off x="302001" y="6327420"/>
            <a:ext cx="11251946" cy="553998"/>
          </a:xfrm>
          <a:prstGeom prst="rect">
            <a:avLst/>
          </a:prstGeom>
          <a:noFill/>
        </p:spPr>
        <p:txBody>
          <a:bodyPr wrap="square" rtlCol="0">
            <a:spAutoFit/>
          </a:bodyPr>
          <a:lstStyle/>
          <a:p>
            <a:pPr>
              <a:defRPr/>
            </a:pPr>
            <a:r>
              <a:rPr lang="en-GB" sz="1000" dirty="0">
                <a:solidFill>
                  <a:srgbClr val="FFFFFF">
                    <a:lumMod val="50000"/>
                  </a:srgbClr>
                </a:solidFill>
                <a:latin typeface="Arial" panose="020B0604020202020204" pitchFamily="34" charset="0"/>
                <a:cs typeface="Arial" panose="020B0604020202020204" pitchFamily="34" charset="0"/>
              </a:rPr>
              <a:t>Unweighted base: </a:t>
            </a: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S11+S12+S13, </a:t>
            </a:r>
            <a:r>
              <a:rPr lang="en-GB" sz="1000" dirty="0">
                <a:solidFill>
                  <a:srgbClr val="FFFFFF">
                    <a:lumMod val="50000"/>
                  </a:srgbClr>
                </a:solidFill>
                <a:latin typeface="Arial"/>
                <a:cs typeface="Arial" panose="020B0604020202020204" pitchFamily="34" charset="0"/>
              </a:rPr>
              <a:t>760; Survey 11, 259; Survey 12, 251; Survey 13, 250 </a:t>
            </a:r>
            <a:r>
              <a:rPr lang="en-GB" sz="1000" dirty="0">
                <a:solidFill>
                  <a:srgbClr val="FFFFFF">
                    <a:lumMod val="50000"/>
                  </a:srgbClr>
                </a:solidFill>
                <a:latin typeface="Arial" panose="020B0604020202020204" pitchFamily="34" charset="0"/>
                <a:cs typeface="Arial" panose="020B0604020202020204" pitchFamily="34" charset="0"/>
              </a:rPr>
              <a:t>(Telephone respondents/ Face to Face Respondents)  **Aspects of digital exclusion = consistent and reliable access to an internet connection at home; to devices that allow access to the internet; affording access to the internet; skills needed to access and use digital services online; support needed to access and use digital services online </a:t>
            </a:r>
            <a:endParaRPr kumimoji="0" lang="en-GB" sz="10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endParaRPr>
          </a:p>
        </p:txBody>
      </p:sp>
      <p:sp>
        <p:nvSpPr>
          <p:cNvPr id="27" name="Slide Number Placeholder 4">
            <a:extLst>
              <a:ext uri="{FF2B5EF4-FFF2-40B4-BE49-F238E27FC236}">
                <a16:creationId xmlns:a16="http://schemas.microsoft.com/office/drawing/2014/main" id="{2867C4B8-3C99-4EAA-8B1F-EB275B52156C}"/>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73</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
        <p:nvSpPr>
          <p:cNvPr id="2" name="TextBox 1">
            <a:extLst>
              <a:ext uri="{FF2B5EF4-FFF2-40B4-BE49-F238E27FC236}">
                <a16:creationId xmlns:a16="http://schemas.microsoft.com/office/drawing/2014/main" id="{EBA50C87-CA19-42D2-B5E2-D7D57EBBAFBD}"/>
              </a:ext>
            </a:extLst>
          </p:cNvPr>
          <p:cNvSpPr txBox="1"/>
          <p:nvPr/>
        </p:nvSpPr>
        <p:spPr>
          <a:xfrm>
            <a:off x="9525000" y="2120525"/>
            <a:ext cx="1676400" cy="1200329"/>
          </a:xfrm>
          <a:prstGeom prst="rect">
            <a:avLst/>
          </a:prstGeom>
          <a:noFill/>
          <a:ln w="12700">
            <a:solidFill>
              <a:srgbClr val="7030A0"/>
            </a:solidFill>
            <a:prstDash val="lgDash"/>
          </a:ln>
        </p:spPr>
        <p:txBody>
          <a:bodyPr wrap="square" rtlCol="0">
            <a:spAutoFit/>
          </a:bodyPr>
          <a:lstStyle/>
          <a:p>
            <a:r>
              <a:rPr lang="en-GB" sz="1200" dirty="0"/>
              <a:t>Please note, a methodological change from telephone to face-to-face interviewing was made between s11 and 12</a:t>
            </a:r>
          </a:p>
        </p:txBody>
      </p:sp>
    </p:spTree>
    <p:custDataLst>
      <p:tags r:id="rId1"/>
    </p:custDataLst>
    <p:extLst>
      <p:ext uri="{BB962C8B-B14F-4D97-AF65-F5344CB8AC3E}">
        <p14:creationId xmlns:p14="http://schemas.microsoft.com/office/powerpoint/2010/main" val="195944367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372281" y="227529"/>
            <a:ext cx="11533579" cy="923330"/>
          </a:xfrm>
        </p:spPr>
        <p:txBody>
          <a:bodyPr vert="horz" wrap="square" anchor="t">
            <a:spAutoFit/>
          </a:bodyPr>
          <a:lstStyle/>
          <a:p>
            <a:pPr>
              <a:lnSpc>
                <a:spcPct val="100000"/>
              </a:lnSpc>
            </a:pPr>
            <a:r>
              <a:rPr lang="en-GB" sz="1800" b="1" dirty="0">
                <a:solidFill>
                  <a:srgbClr val="009690"/>
                </a:solidFill>
                <a:latin typeface="Arial" panose="020B0604020202020204" pitchFamily="34" charset="0"/>
                <a:cs typeface="Arial" panose="020B0604020202020204" pitchFamily="34" charset="0"/>
              </a:rPr>
              <a:t>Longer term trends: </a:t>
            </a:r>
            <a:r>
              <a:rPr lang="en-GB" sz="1800" b="1" dirty="0">
                <a:solidFill>
                  <a:srgbClr val="5C5B5A"/>
                </a:solidFill>
                <a:latin typeface="Arial" panose="020B0604020202020204" pitchFamily="34" charset="0"/>
                <a:cs typeface="Arial" panose="020B0604020202020204" pitchFamily="34" charset="0"/>
              </a:rPr>
              <a:t>It appears that the proportion of respondents experiencing any form of digital exclusion has increased, however, methodological change is likely to be impacting this data. Respondents aged 75+ or those with a disability report substantially higher levels of digital exclusion</a:t>
            </a:r>
          </a:p>
        </p:txBody>
      </p:sp>
      <p:graphicFrame>
        <p:nvGraphicFramePr>
          <p:cNvPr id="37" name="Table Placeholder 6" descr="Column chart showing the proportion of respondents who are experiencing some form of digital exclusion. 64% are not experiencing any form of digital exclusion in surveys 11 to 13, down from 68% in surveys 8 to 10">
            <a:extLst>
              <a:ext uri="{FF2B5EF4-FFF2-40B4-BE49-F238E27FC236}">
                <a16:creationId xmlns:a16="http://schemas.microsoft.com/office/drawing/2014/main" id="{313F2446-7939-4AC7-B046-82FBC0D5B429}"/>
              </a:ext>
            </a:extLst>
          </p:cNvPr>
          <p:cNvGraphicFramePr>
            <a:graphicFrameLocks/>
          </p:cNvGraphicFramePr>
          <p:nvPr>
            <p:extLst>
              <p:ext uri="{D42A27DB-BD31-4B8C-83A1-F6EECF244321}">
                <p14:modId xmlns:p14="http://schemas.microsoft.com/office/powerpoint/2010/main" val="52667821"/>
              </p:ext>
            </p:extLst>
          </p:nvPr>
        </p:nvGraphicFramePr>
        <p:xfrm>
          <a:off x="556057" y="1213730"/>
          <a:ext cx="10953011" cy="488227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8DD6FEDE-C6A9-97D9-6BDA-9991D4F79BCB}"/>
              </a:ext>
            </a:extLst>
          </p:cNvPr>
          <p:cNvSpPr txBox="1"/>
          <p:nvPr/>
        </p:nvSpPr>
        <p:spPr>
          <a:xfrm>
            <a:off x="3656985" y="2033338"/>
            <a:ext cx="4796281"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400" b="1" dirty="0">
                <a:latin typeface="Arial" panose="020B0604020202020204" pitchFamily="34" charset="0"/>
                <a:cs typeface="Arial" panose="020B0604020202020204" pitchFamily="34" charset="0"/>
              </a:rPr>
              <a:t>1 or more aspect of digital exclusion...</a:t>
            </a:r>
          </a:p>
        </p:txBody>
      </p:sp>
      <p:graphicFrame>
        <p:nvGraphicFramePr>
          <p:cNvPr id="4" name="Table 4">
            <a:extLst>
              <a:ext uri="{FF2B5EF4-FFF2-40B4-BE49-F238E27FC236}">
                <a16:creationId xmlns:a16="http://schemas.microsoft.com/office/drawing/2014/main" id="{EBED9B89-4989-4F57-BEA3-24B94806094A}"/>
              </a:ext>
            </a:extLst>
          </p:cNvPr>
          <p:cNvGraphicFramePr>
            <a:graphicFrameLocks noGrp="1"/>
          </p:cNvGraphicFramePr>
          <p:nvPr/>
        </p:nvGraphicFramePr>
        <p:xfrm>
          <a:off x="3388537" y="2312260"/>
          <a:ext cx="5414925" cy="927111"/>
        </p:xfrm>
        <a:graphic>
          <a:graphicData uri="http://schemas.openxmlformats.org/drawingml/2006/table">
            <a:tbl>
              <a:tblPr firstRow="1" bandRow="1">
                <a:tableStyleId>{073A0DAA-6AF3-43AB-8588-CEC1D06C72B9}</a:tableStyleId>
              </a:tblPr>
              <a:tblGrid>
                <a:gridCol w="1082985">
                  <a:extLst>
                    <a:ext uri="{9D8B030D-6E8A-4147-A177-3AD203B41FA5}">
                      <a16:colId xmlns:a16="http://schemas.microsoft.com/office/drawing/2014/main" val="1031822438"/>
                    </a:ext>
                  </a:extLst>
                </a:gridCol>
                <a:gridCol w="1082985">
                  <a:extLst>
                    <a:ext uri="{9D8B030D-6E8A-4147-A177-3AD203B41FA5}">
                      <a16:colId xmlns:a16="http://schemas.microsoft.com/office/drawing/2014/main" val="1713235414"/>
                    </a:ext>
                  </a:extLst>
                </a:gridCol>
                <a:gridCol w="1082985">
                  <a:extLst>
                    <a:ext uri="{9D8B030D-6E8A-4147-A177-3AD203B41FA5}">
                      <a16:colId xmlns:a16="http://schemas.microsoft.com/office/drawing/2014/main" val="847483999"/>
                    </a:ext>
                  </a:extLst>
                </a:gridCol>
                <a:gridCol w="1082985">
                  <a:extLst>
                    <a:ext uri="{9D8B030D-6E8A-4147-A177-3AD203B41FA5}">
                      <a16:colId xmlns:a16="http://schemas.microsoft.com/office/drawing/2014/main" val="969299503"/>
                    </a:ext>
                  </a:extLst>
                </a:gridCol>
                <a:gridCol w="1082985">
                  <a:extLst>
                    <a:ext uri="{9D8B030D-6E8A-4147-A177-3AD203B41FA5}">
                      <a16:colId xmlns:a16="http://schemas.microsoft.com/office/drawing/2014/main" val="3681601464"/>
                    </a:ext>
                  </a:extLst>
                </a:gridCol>
              </a:tblGrid>
              <a:tr h="309037">
                <a:tc>
                  <a:txBody>
                    <a:bodyPr/>
                    <a:lstStyle/>
                    <a:p>
                      <a:pPr algn="ctr"/>
                      <a:endParaRPr lang="en-GB" sz="1400" b="1">
                        <a:solidFill>
                          <a:srgbClr val="5C5B5A"/>
                        </a:solidFill>
                      </a:endParaRPr>
                    </a:p>
                  </a:txBody>
                  <a:tcPr>
                    <a:solidFill>
                      <a:srgbClr val="5C5B5A">
                        <a:alpha val="21000"/>
                      </a:srgbClr>
                    </a:solidFill>
                  </a:tcPr>
                </a:tc>
                <a:tc>
                  <a:txBody>
                    <a:bodyPr/>
                    <a:lstStyle/>
                    <a:p>
                      <a:pPr algn="ctr"/>
                      <a:r>
                        <a:rPr lang="en-GB" sz="1400" b="1">
                          <a:solidFill>
                            <a:srgbClr val="5C5B5A"/>
                          </a:solidFill>
                        </a:rPr>
                        <a:t>Total</a:t>
                      </a:r>
                    </a:p>
                  </a:txBody>
                  <a:tcPr>
                    <a:solidFill>
                      <a:srgbClr val="5C5B5A">
                        <a:alpha val="21000"/>
                      </a:srgbClr>
                    </a:solidFill>
                  </a:tcPr>
                </a:tc>
                <a:tc>
                  <a:txBody>
                    <a:bodyPr/>
                    <a:lstStyle/>
                    <a:p>
                      <a:pPr algn="ctr"/>
                      <a:r>
                        <a:rPr lang="en-GB" sz="1400" b="1">
                          <a:solidFill>
                            <a:srgbClr val="5C5B5A"/>
                          </a:solidFill>
                        </a:rPr>
                        <a:t>16-24</a:t>
                      </a:r>
                    </a:p>
                  </a:txBody>
                  <a:tcPr>
                    <a:solidFill>
                      <a:srgbClr val="5C5B5A">
                        <a:alpha val="21000"/>
                      </a:srgbClr>
                    </a:solidFill>
                  </a:tcPr>
                </a:tc>
                <a:tc>
                  <a:txBody>
                    <a:bodyPr/>
                    <a:lstStyle/>
                    <a:p>
                      <a:pPr algn="ctr"/>
                      <a:r>
                        <a:rPr lang="en-GB" sz="1400" b="1">
                          <a:solidFill>
                            <a:srgbClr val="5C5B5A"/>
                          </a:solidFill>
                        </a:rPr>
                        <a:t>75+</a:t>
                      </a:r>
                    </a:p>
                  </a:txBody>
                  <a:tcPr>
                    <a:solidFill>
                      <a:srgbClr val="5C5B5A">
                        <a:alpha val="21000"/>
                      </a:srgbClr>
                    </a:solidFill>
                  </a:tcPr>
                </a:tc>
                <a:tc>
                  <a:txBody>
                    <a:bodyPr/>
                    <a:lstStyle/>
                    <a:p>
                      <a:pPr algn="ctr"/>
                      <a:r>
                        <a:rPr lang="en-GB" sz="1400" b="1">
                          <a:solidFill>
                            <a:srgbClr val="5C5B5A"/>
                          </a:solidFill>
                        </a:rPr>
                        <a:t>Disabled</a:t>
                      </a:r>
                    </a:p>
                  </a:txBody>
                  <a:tcPr>
                    <a:solidFill>
                      <a:srgbClr val="5C5B5A">
                        <a:alpha val="21000"/>
                      </a:srgbClr>
                    </a:solidFill>
                  </a:tcPr>
                </a:tc>
                <a:extLst>
                  <a:ext uri="{0D108BD9-81ED-4DB2-BD59-A6C34878D82A}">
                    <a16:rowId xmlns:a16="http://schemas.microsoft.com/office/drawing/2014/main" val="4051491824"/>
                  </a:ext>
                </a:extLst>
              </a:tr>
              <a:tr h="309037">
                <a:tc>
                  <a:txBody>
                    <a:bodyPr/>
                    <a:lstStyle/>
                    <a:p>
                      <a:pPr algn="ctr"/>
                      <a:r>
                        <a:rPr lang="en-GB" sz="1400" b="1" dirty="0">
                          <a:solidFill>
                            <a:srgbClr val="5C5B5A"/>
                          </a:solidFill>
                          <a:latin typeface="Arial"/>
                          <a:cs typeface="Arial"/>
                        </a:rPr>
                        <a:t>S8-10</a:t>
                      </a:r>
                    </a:p>
                  </a:txBody>
                  <a:tcPr>
                    <a:solidFill>
                      <a:srgbClr val="5C5B5A">
                        <a:alpha val="21000"/>
                      </a:srgbClr>
                    </a:solidFill>
                  </a:tcPr>
                </a:tc>
                <a:tc>
                  <a:txBody>
                    <a:bodyPr/>
                    <a:lstStyle/>
                    <a:p>
                      <a:pPr algn="ctr"/>
                      <a:r>
                        <a:rPr lang="en-GB" sz="1400" b="1" dirty="0">
                          <a:solidFill>
                            <a:srgbClr val="5C5B5A"/>
                          </a:solidFill>
                          <a:latin typeface="Arial"/>
                          <a:cs typeface="Arial"/>
                        </a:rPr>
                        <a:t>32%</a:t>
                      </a:r>
                    </a:p>
                  </a:txBody>
                  <a:tcPr>
                    <a:solidFill>
                      <a:srgbClr val="5C5B5A">
                        <a:alpha val="21000"/>
                      </a:srgbClr>
                    </a:solidFill>
                  </a:tcPr>
                </a:tc>
                <a:tc>
                  <a:txBody>
                    <a:bodyPr/>
                    <a:lstStyle/>
                    <a:p>
                      <a:pPr algn="ctr"/>
                      <a:r>
                        <a:rPr lang="en-GB" sz="1400" b="1" dirty="0">
                          <a:solidFill>
                            <a:srgbClr val="5C5B5A"/>
                          </a:solidFill>
                          <a:latin typeface="Arial"/>
                          <a:cs typeface="Arial"/>
                        </a:rPr>
                        <a:t>24%</a:t>
                      </a:r>
                    </a:p>
                  </a:txBody>
                  <a:tcPr>
                    <a:solidFill>
                      <a:srgbClr val="5C5B5A">
                        <a:alpha val="21000"/>
                      </a:srgbClr>
                    </a:solidFill>
                  </a:tcPr>
                </a:tc>
                <a:tc>
                  <a:txBody>
                    <a:bodyPr/>
                    <a:lstStyle/>
                    <a:p>
                      <a:pPr algn="ctr"/>
                      <a:r>
                        <a:rPr lang="en-GB" sz="1400" b="1" dirty="0">
                          <a:solidFill>
                            <a:srgbClr val="5C5B5A"/>
                          </a:solidFill>
                          <a:latin typeface="Arial"/>
                          <a:cs typeface="Arial"/>
                        </a:rPr>
                        <a:t>67%</a:t>
                      </a:r>
                    </a:p>
                  </a:txBody>
                  <a:tcPr>
                    <a:solidFill>
                      <a:srgbClr val="5C5B5A">
                        <a:alpha val="21000"/>
                      </a:srgbClr>
                    </a:solidFill>
                  </a:tcPr>
                </a:tc>
                <a:tc>
                  <a:txBody>
                    <a:bodyPr/>
                    <a:lstStyle/>
                    <a:p>
                      <a:pPr algn="ctr"/>
                      <a:r>
                        <a:rPr lang="en-GB" sz="1400" b="1" dirty="0">
                          <a:solidFill>
                            <a:srgbClr val="5C5B5A"/>
                          </a:solidFill>
                          <a:latin typeface="Arial"/>
                          <a:cs typeface="Arial"/>
                        </a:rPr>
                        <a:t>41%</a:t>
                      </a:r>
                    </a:p>
                  </a:txBody>
                  <a:tcPr>
                    <a:solidFill>
                      <a:srgbClr val="5C5B5A">
                        <a:alpha val="21000"/>
                      </a:srgbClr>
                    </a:solidFill>
                  </a:tcPr>
                </a:tc>
                <a:extLst>
                  <a:ext uri="{0D108BD9-81ED-4DB2-BD59-A6C34878D82A}">
                    <a16:rowId xmlns:a16="http://schemas.microsoft.com/office/drawing/2014/main" val="158279000"/>
                  </a:ext>
                </a:extLst>
              </a:tr>
              <a:tr h="309037">
                <a:tc>
                  <a:txBody>
                    <a:bodyPr/>
                    <a:lstStyle/>
                    <a:p>
                      <a:pPr algn="ctr"/>
                      <a:r>
                        <a:rPr lang="en-GB" sz="1400" b="1" dirty="0">
                          <a:solidFill>
                            <a:srgbClr val="5C5B5A"/>
                          </a:solidFill>
                          <a:latin typeface="Arial"/>
                          <a:cs typeface="Arial"/>
                        </a:rPr>
                        <a:t>S11-13</a:t>
                      </a:r>
                    </a:p>
                  </a:txBody>
                  <a:tcPr>
                    <a:solidFill>
                      <a:srgbClr val="5C5B5A">
                        <a:alpha val="21000"/>
                      </a:srgbClr>
                    </a:solidFill>
                  </a:tcPr>
                </a:tc>
                <a:tc>
                  <a:txBody>
                    <a:bodyPr/>
                    <a:lstStyle/>
                    <a:p>
                      <a:pPr algn="ctr"/>
                      <a:r>
                        <a:rPr lang="en-GB" sz="1400" b="1" dirty="0">
                          <a:solidFill>
                            <a:srgbClr val="5C5B5A"/>
                          </a:solidFill>
                          <a:latin typeface="Arial"/>
                          <a:cs typeface="Arial"/>
                        </a:rPr>
                        <a:t>36%</a:t>
                      </a:r>
                    </a:p>
                  </a:txBody>
                  <a:tcPr>
                    <a:solidFill>
                      <a:srgbClr val="5C5B5A">
                        <a:alpha val="21000"/>
                      </a:srgbClr>
                    </a:solidFill>
                  </a:tcPr>
                </a:tc>
                <a:tc>
                  <a:txBody>
                    <a:bodyPr/>
                    <a:lstStyle/>
                    <a:p>
                      <a:pPr algn="ctr"/>
                      <a:r>
                        <a:rPr lang="en-GB" sz="1400" b="1" dirty="0">
                          <a:solidFill>
                            <a:srgbClr val="5C5B5A"/>
                          </a:solidFill>
                          <a:latin typeface="Arial"/>
                          <a:cs typeface="Arial"/>
                        </a:rPr>
                        <a:t>29%</a:t>
                      </a:r>
                    </a:p>
                  </a:txBody>
                  <a:tcPr>
                    <a:solidFill>
                      <a:srgbClr val="5C5B5A">
                        <a:alpha val="21000"/>
                      </a:srgbClr>
                    </a:solidFill>
                  </a:tcPr>
                </a:tc>
                <a:tc>
                  <a:txBody>
                    <a:bodyPr/>
                    <a:lstStyle/>
                    <a:p>
                      <a:pPr algn="ctr"/>
                      <a:r>
                        <a:rPr lang="en-GB" sz="1400" b="1" dirty="0">
                          <a:solidFill>
                            <a:srgbClr val="5C5B5A"/>
                          </a:solidFill>
                          <a:latin typeface="Arial"/>
                          <a:cs typeface="Arial"/>
                        </a:rPr>
                        <a:t>75%</a:t>
                      </a:r>
                    </a:p>
                  </a:txBody>
                  <a:tcPr>
                    <a:solidFill>
                      <a:srgbClr val="5C5B5A">
                        <a:alpha val="21000"/>
                      </a:srgbClr>
                    </a:solidFill>
                  </a:tcPr>
                </a:tc>
                <a:tc>
                  <a:txBody>
                    <a:bodyPr/>
                    <a:lstStyle/>
                    <a:p>
                      <a:pPr algn="ctr"/>
                      <a:r>
                        <a:rPr lang="en-GB" sz="1400" b="1" dirty="0">
                          <a:solidFill>
                            <a:srgbClr val="5C5B5A"/>
                          </a:solidFill>
                          <a:latin typeface="Arial"/>
                          <a:cs typeface="Arial"/>
                        </a:rPr>
                        <a:t>62%</a:t>
                      </a:r>
                    </a:p>
                  </a:txBody>
                  <a:tcPr>
                    <a:solidFill>
                      <a:srgbClr val="5C5B5A">
                        <a:alpha val="21000"/>
                      </a:srgbClr>
                    </a:solidFill>
                  </a:tcPr>
                </a:tc>
                <a:extLst>
                  <a:ext uri="{0D108BD9-81ED-4DB2-BD59-A6C34878D82A}">
                    <a16:rowId xmlns:a16="http://schemas.microsoft.com/office/drawing/2014/main" val="1926100124"/>
                  </a:ext>
                </a:extLst>
              </a:tr>
            </a:tbl>
          </a:graphicData>
        </a:graphic>
      </p:graphicFrame>
      <p:sp>
        <p:nvSpPr>
          <p:cNvPr id="9" name="Footer Placeholder 4">
            <a:extLst>
              <a:ext uri="{FF2B5EF4-FFF2-40B4-BE49-F238E27FC236}">
                <a16:creationId xmlns:a16="http://schemas.microsoft.com/office/drawing/2014/main" id="{2FF2F9BA-E6C9-4E23-997C-54983DEF4A68}"/>
              </a:ext>
            </a:extLst>
          </p:cNvPr>
          <p:cNvSpPr txBox="1">
            <a:spLocks/>
          </p:cNvSpPr>
          <p:nvPr/>
        </p:nvSpPr>
        <p:spPr>
          <a:xfrm>
            <a:off x="155698" y="6321419"/>
            <a:ext cx="11750162" cy="36870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DI11. How often…? Unweighted base: </a:t>
            </a:r>
            <a:r>
              <a:rPr lang="en-GB" sz="900" dirty="0">
                <a:solidFill>
                  <a:srgbClr val="FFFFFF">
                    <a:lumMod val="50000"/>
                  </a:srgbClr>
                </a:solidFill>
                <a:latin typeface="Arial"/>
                <a:cs typeface="Arial" panose="020B0604020202020204" pitchFamily="34" charset="0"/>
              </a:rPr>
              <a:t>S8-10 (748), S11-13 (760) </a:t>
            </a:r>
            <a:r>
              <a:rPr kumimoji="0" lang="en-GB" sz="9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rPr>
              <a:t>(Telephone respondents / Face to Face respondents)</a:t>
            </a:r>
            <a:r>
              <a:rPr kumimoji="0" lang="en-GB" sz="9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 Prefer not to say not shown. Question in S6 onwards was asked as a grid, between “you” and “others in your household”. The data on this slide shows the percentages of households where there is someone (either you or others) who has said they are digitally excluded. </a:t>
            </a:r>
            <a:r>
              <a:rPr kumimoji="0" lang="en-GB" sz="10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rPr>
              <a:t>  </a:t>
            </a:r>
            <a:r>
              <a:rPr kumimoji="0" lang="en-GB" sz="9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rPr>
              <a:t>*Aspects of digital exclusion = consistent and reliable access to an internet connection at home; to devices that allow access to the internet; affording access to the internet; skills needed to access and use digital services online; support needed to access and use digital services online </a:t>
            </a:r>
            <a:endParaRPr kumimoji="0" lang="en-GB" sz="900" b="0" i="0" u="none" strike="sng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endParaRPr>
          </a:p>
        </p:txBody>
      </p:sp>
      <p:sp>
        <p:nvSpPr>
          <p:cNvPr id="8" name="Slide Number Placeholder 4">
            <a:extLst>
              <a:ext uri="{FF2B5EF4-FFF2-40B4-BE49-F238E27FC236}">
                <a16:creationId xmlns:a16="http://schemas.microsoft.com/office/drawing/2014/main" id="{526A1F22-9ED9-45C1-B74C-92AB977583DE}"/>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74</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
        <p:nvSpPr>
          <p:cNvPr id="10" name="TextBox 9">
            <a:extLst>
              <a:ext uri="{FF2B5EF4-FFF2-40B4-BE49-F238E27FC236}">
                <a16:creationId xmlns:a16="http://schemas.microsoft.com/office/drawing/2014/main" id="{41E5DB0D-B8C5-4E16-A255-E58599D54867}"/>
              </a:ext>
            </a:extLst>
          </p:cNvPr>
          <p:cNvSpPr txBox="1"/>
          <p:nvPr/>
        </p:nvSpPr>
        <p:spPr>
          <a:xfrm>
            <a:off x="9525000" y="2120525"/>
            <a:ext cx="1676400" cy="1200329"/>
          </a:xfrm>
          <a:prstGeom prst="rect">
            <a:avLst/>
          </a:prstGeom>
          <a:noFill/>
          <a:ln w="12700">
            <a:solidFill>
              <a:srgbClr val="7030A0"/>
            </a:solidFill>
            <a:prstDash val="lgDash"/>
          </a:ln>
        </p:spPr>
        <p:txBody>
          <a:bodyPr wrap="square" rtlCol="0">
            <a:spAutoFit/>
          </a:bodyPr>
          <a:lstStyle/>
          <a:p>
            <a:r>
              <a:rPr lang="en-GB" sz="1200" dirty="0"/>
              <a:t>Please note, a methodological change from telephone to face-to-face interviewing was made between s11 and 12</a:t>
            </a:r>
          </a:p>
        </p:txBody>
      </p:sp>
    </p:spTree>
    <p:custDataLst>
      <p:tags r:id="rId1"/>
    </p:custDataLst>
    <p:extLst>
      <p:ext uri="{BB962C8B-B14F-4D97-AF65-F5344CB8AC3E}">
        <p14:creationId xmlns:p14="http://schemas.microsoft.com/office/powerpoint/2010/main" val="148004312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351960" y="190401"/>
            <a:ext cx="11582587" cy="923330"/>
          </a:xfrm>
        </p:spPr>
        <p:txBody>
          <a:bodyPr vert="horz" wrap="square" anchor="t">
            <a:spAutoFit/>
          </a:bodyPr>
          <a:lstStyle/>
          <a:p>
            <a:pPr>
              <a:lnSpc>
                <a:spcPct val="100000"/>
              </a:lnSpc>
            </a:pPr>
            <a:r>
              <a:rPr lang="en-GB" sz="1800" b="1" dirty="0">
                <a:solidFill>
                  <a:srgbClr val="5C5B5A"/>
                </a:solidFill>
                <a:latin typeface="Arial" panose="020B0604020202020204" pitchFamily="34" charset="0"/>
                <a:cs typeface="Arial" panose="020B0604020202020204" pitchFamily="34" charset="0"/>
              </a:rPr>
              <a:t>Just over 1 in 10 respondents say they are </a:t>
            </a:r>
            <a:r>
              <a:rPr lang="en-GB" sz="1800" b="1" dirty="0">
                <a:solidFill>
                  <a:srgbClr val="009690"/>
                </a:solidFill>
                <a:latin typeface="Arial" panose="020B0604020202020204" pitchFamily="34" charset="0"/>
                <a:cs typeface="Arial" panose="020B0604020202020204" pitchFamily="34" charset="0"/>
              </a:rPr>
              <a:t>not confident using digital services online, </a:t>
            </a:r>
            <a:r>
              <a:rPr lang="en-GB" sz="1800" b="1" dirty="0">
                <a:solidFill>
                  <a:srgbClr val="5C5B5A"/>
                </a:solidFill>
                <a:latin typeface="Arial" panose="020B0604020202020204" pitchFamily="34" charset="0"/>
                <a:cs typeface="Arial" panose="020B0604020202020204" pitchFamily="34" charset="0"/>
              </a:rPr>
              <a:t>with around the same saying others in their household are not confident. Those aged 75+ or 65+ living on their own and disabled respondents are more likely to not be confident. </a:t>
            </a:r>
          </a:p>
        </p:txBody>
      </p:sp>
      <p:graphicFrame>
        <p:nvGraphicFramePr>
          <p:cNvPr id="5" name="Chart 4" descr="Stacked bar chart showing that 16% of respondents do not feel confident in using digital services online. 13% say someone else in their household is not confident in using digital services online.">
            <a:extLst>
              <a:ext uri="{FF2B5EF4-FFF2-40B4-BE49-F238E27FC236}">
                <a16:creationId xmlns:a16="http://schemas.microsoft.com/office/drawing/2014/main" id="{78B6C8C5-B66E-874F-FA58-7221AE2E5879}"/>
              </a:ext>
            </a:extLst>
          </p:cNvPr>
          <p:cNvGraphicFramePr/>
          <p:nvPr>
            <p:extLst>
              <p:ext uri="{D42A27DB-BD31-4B8C-83A1-F6EECF244321}">
                <p14:modId xmlns:p14="http://schemas.microsoft.com/office/powerpoint/2010/main" val="3060118015"/>
              </p:ext>
            </p:extLst>
          </p:nvPr>
        </p:nvGraphicFramePr>
        <p:xfrm>
          <a:off x="257452" y="1217928"/>
          <a:ext cx="8124548" cy="4416270"/>
        </p:xfrm>
        <a:graphic>
          <a:graphicData uri="http://schemas.openxmlformats.org/drawingml/2006/chart">
            <c:chart xmlns:c="http://schemas.openxmlformats.org/drawingml/2006/chart" xmlns:r="http://schemas.openxmlformats.org/officeDocument/2006/relationships" r:id="rId4"/>
          </a:graphicData>
        </a:graphic>
      </p:graphicFrame>
      <p:grpSp>
        <p:nvGrpSpPr>
          <p:cNvPr id="12" name="Group 11" descr="Box">
            <a:extLst>
              <a:ext uri="{FF2B5EF4-FFF2-40B4-BE49-F238E27FC236}">
                <a16:creationId xmlns:a16="http://schemas.microsoft.com/office/drawing/2014/main" id="{8E9E13CA-D31E-4BF6-AD2D-9527F69C42CF}"/>
              </a:ext>
            </a:extLst>
          </p:cNvPr>
          <p:cNvGrpSpPr/>
          <p:nvPr/>
        </p:nvGrpSpPr>
        <p:grpSpPr>
          <a:xfrm>
            <a:off x="8382000" y="1821840"/>
            <a:ext cx="3552548" cy="2536515"/>
            <a:chOff x="6895709" y="343639"/>
            <a:chExt cx="5204392" cy="9451869"/>
          </a:xfrm>
        </p:grpSpPr>
        <p:sp>
          <p:nvSpPr>
            <p:cNvPr id="13" name="Text Placeholder 30">
              <a:extLst>
                <a:ext uri="{FF2B5EF4-FFF2-40B4-BE49-F238E27FC236}">
                  <a16:creationId xmlns:a16="http://schemas.microsoft.com/office/drawing/2014/main" id="{E05DD57E-59AF-4183-BE1E-51F864C37A1D}"/>
                </a:ext>
              </a:extLst>
            </p:cNvPr>
            <p:cNvSpPr txBox="1">
              <a:spLocks/>
            </p:cNvSpPr>
            <p:nvPr/>
          </p:nvSpPr>
          <p:spPr>
            <a:xfrm>
              <a:off x="6895710" y="343639"/>
              <a:ext cx="5204389" cy="3696774"/>
            </a:xfrm>
            <a:prstGeom prst="rect">
              <a:avLst/>
            </a:prstGeom>
            <a:solidFill>
              <a:srgbClr val="5C5B5A">
                <a:alpha val="21000"/>
              </a:srgbClr>
            </a:solidFill>
            <a:ln>
              <a:solidFill>
                <a:srgbClr val="5C5B5A"/>
              </a:solidFill>
            </a:ln>
          </p:spPr>
          <p:txBody>
            <a:bodyPr lIns="91440" tIns="45720" rIns="91440" bIns="4572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1" i="0" u="none" strike="noStrike" kern="1200" cap="none" spc="0" normalizeH="0" baseline="0" noProof="0">
                  <a:ln>
                    <a:noFill/>
                  </a:ln>
                  <a:solidFill>
                    <a:srgbClr val="5C5B5A"/>
                  </a:solidFill>
                  <a:effectLst/>
                  <a:uLnTx/>
                  <a:uFillTx/>
                  <a:latin typeface="Arial"/>
                  <a:ea typeface="+mn-ea"/>
                  <a:cs typeface="+mn-cs"/>
                </a:rPr>
                <a:t>Respondents or someone in their household in the </a:t>
              </a:r>
              <a:r>
                <a:rPr lang="en-GB" sz="1200" b="1">
                  <a:solidFill>
                    <a:srgbClr val="5C5B5A"/>
                  </a:solidFill>
                  <a:latin typeface="Arial"/>
                </a:rPr>
                <a:t>telephone</a:t>
              </a:r>
              <a:r>
                <a:rPr kumimoji="0" lang="en-GB" sz="1200" b="1" i="0" u="none" strike="noStrike" kern="1200" cap="none" spc="0" normalizeH="0" baseline="0" noProof="0">
                  <a:ln>
                    <a:noFill/>
                  </a:ln>
                  <a:solidFill>
                    <a:srgbClr val="5C5B5A"/>
                  </a:solidFill>
                  <a:effectLst/>
                  <a:uLnTx/>
                  <a:uFillTx/>
                  <a:latin typeface="Arial"/>
                  <a:ea typeface="+mn-ea"/>
                  <a:cs typeface="+mn-cs"/>
                </a:rPr>
                <a:t> sample more likely to be not very/not at all confident in using digital services online</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1" i="0" u="none" strike="noStrike" kern="1200" cap="none" spc="0" normalizeH="0" baseline="0" noProof="0">
                  <a:ln>
                    <a:noFill/>
                  </a:ln>
                  <a:solidFill>
                    <a:srgbClr val="5C5B5A"/>
                  </a:solidFill>
                  <a:effectLst/>
                  <a:uLnTx/>
                  <a:uFillTx/>
                  <a:latin typeface="Arial"/>
                  <a:ea typeface="+mn-ea"/>
                  <a:cs typeface="+mn-cs"/>
                </a:rPr>
                <a:t>(vs. 18% GM average):</a:t>
              </a:r>
              <a:endParaRPr lang="en-GB" sz="1200" b="1" i="0" u="none" strike="noStrike" kern="1200" cap="none" spc="0" normalizeH="0" baseline="0" noProof="0">
                <a:ln>
                  <a:noFill/>
                </a:ln>
                <a:solidFill>
                  <a:srgbClr val="5C5B5A"/>
                </a:solidFill>
                <a:effectLst/>
                <a:uLnTx/>
                <a:uFillTx/>
                <a:latin typeface="Arial"/>
                <a:cs typeface="Arial"/>
              </a:endParaRPr>
            </a:p>
          </p:txBody>
        </p:sp>
        <p:sp>
          <p:nvSpPr>
            <p:cNvPr id="15" name="Content Placeholder 32">
              <a:extLst>
                <a:ext uri="{FF2B5EF4-FFF2-40B4-BE49-F238E27FC236}">
                  <a16:creationId xmlns:a16="http://schemas.microsoft.com/office/drawing/2014/main" id="{48C4C77F-CD2A-4756-BEF6-480DC475D7DD}"/>
                </a:ext>
              </a:extLst>
            </p:cNvPr>
            <p:cNvSpPr txBox="1">
              <a:spLocks/>
            </p:cNvSpPr>
            <p:nvPr/>
          </p:nvSpPr>
          <p:spPr>
            <a:xfrm>
              <a:off x="6895709" y="4040410"/>
              <a:ext cx="5204392" cy="5755098"/>
            </a:xfrm>
            <a:prstGeom prst="rect">
              <a:avLst/>
            </a:prstGeom>
            <a:solidFill>
              <a:schemeClr val="bg1"/>
            </a:solidFill>
            <a:ln>
              <a:solidFill>
                <a:srgbClr val="5C5B5A"/>
              </a:solidFill>
            </a:ln>
          </p:spPr>
          <p:txBody>
            <a:bodyPr wrap="square" lIns="90000" tIns="90000" rIns="90000" bIns="9000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300"/>
                </a:spcBef>
                <a:spcAft>
                  <a:spcPts val="300"/>
                </a:spcAft>
                <a:buClrTx/>
                <a:buSzTx/>
                <a:buFont typeface="Arial" panose="020B0604020202020204" pitchFamily="34" charset="0"/>
                <a:buNone/>
                <a:tabLst/>
                <a:defRPr/>
              </a:pPr>
              <a:r>
                <a:rPr kumimoji="0" lang="en-GB" sz="1200" b="1"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Demographics:</a:t>
              </a:r>
            </a:p>
            <a:p>
              <a:pPr>
                <a:spcBef>
                  <a:spcPts val="300"/>
                </a:spcBef>
                <a:spcAft>
                  <a:spcPts val="300"/>
                </a:spcAft>
                <a:defRPr/>
              </a:pPr>
              <a:r>
                <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Those aged 75+ (59%)</a:t>
              </a:r>
            </a:p>
            <a:p>
              <a:pPr marL="228600" marR="0" lvl="0" indent="-228600" algn="l" defTabSz="914400" rtl="0" eaLnBrk="1" fontAlgn="auto" latinLnBrk="0" hangingPunct="1">
                <a:lnSpc>
                  <a:spcPct val="90000"/>
                </a:lnSpc>
                <a:spcBef>
                  <a:spcPts val="300"/>
                </a:spcBef>
                <a:spcAft>
                  <a:spcPts val="30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Those aged 65+ and living alone (</a:t>
              </a:r>
              <a:r>
                <a:rPr lang="en-GB" sz="1200">
                  <a:solidFill>
                    <a:srgbClr val="5C5B5A"/>
                  </a:solidFill>
                  <a:latin typeface="Arial" panose="020B0604020202020204" pitchFamily="34" charset="0"/>
                  <a:cs typeface="Arial" panose="020B0604020202020204" pitchFamily="34" charset="0"/>
                </a:rPr>
                <a:t>57</a:t>
              </a:r>
              <a:r>
                <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a:t>
              </a:r>
            </a:p>
            <a:p>
              <a:pPr marL="228600" marR="0" lvl="0" indent="-228600" algn="l" defTabSz="914400" rtl="0" eaLnBrk="1" fontAlgn="auto" latinLnBrk="0" hangingPunct="1">
                <a:lnSpc>
                  <a:spcPct val="90000"/>
                </a:lnSpc>
                <a:spcBef>
                  <a:spcPts val="300"/>
                </a:spcBef>
                <a:spcAft>
                  <a:spcPts val="30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Retired respondents (42%)</a:t>
              </a:r>
            </a:p>
            <a:p>
              <a:pPr marL="228600" marR="0" lvl="0" indent="-228600" algn="l" defTabSz="914400" rtl="0" eaLnBrk="1" fontAlgn="auto" latinLnBrk="0" hangingPunct="1">
                <a:lnSpc>
                  <a:spcPct val="90000"/>
                </a:lnSpc>
                <a:spcBef>
                  <a:spcPts val="300"/>
                </a:spcBef>
                <a:spcAft>
                  <a:spcPts val="30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Disabled respondents (33%)</a:t>
              </a:r>
              <a:r>
                <a:rPr lang="en-GB" sz="1200">
                  <a:solidFill>
                    <a:srgbClr val="5C5B5A"/>
                  </a:solidFill>
                  <a:latin typeface="Arial" panose="020B0604020202020204" pitchFamily="34" charset="0"/>
                  <a:cs typeface="Arial" panose="020B0604020202020204" pitchFamily="34" charset="0"/>
                </a:rPr>
                <a:t> including those with a mobility disability (50%)</a:t>
              </a:r>
              <a:endPar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endParaRPr>
            </a:p>
          </p:txBody>
        </p:sp>
      </p:grpSp>
      <p:sp>
        <p:nvSpPr>
          <p:cNvPr id="3" name="Right Brace 2">
            <a:extLst>
              <a:ext uri="{FF2B5EF4-FFF2-40B4-BE49-F238E27FC236}">
                <a16:creationId xmlns:a16="http://schemas.microsoft.com/office/drawing/2014/main" id="{6DA4C4D4-72B7-009A-3909-85FE842CDFDB}"/>
              </a:ext>
              <a:ext uri="{C183D7F6-B498-43B3-948B-1728B52AA6E4}">
                <adec:decorative xmlns:adec="http://schemas.microsoft.com/office/drawing/2017/decorative" val="1"/>
              </a:ext>
            </a:extLst>
          </p:cNvPr>
          <p:cNvSpPr/>
          <p:nvPr/>
        </p:nvSpPr>
        <p:spPr>
          <a:xfrm>
            <a:off x="4597637" y="4597638"/>
            <a:ext cx="222577" cy="501608"/>
          </a:xfrm>
          <a:prstGeom prst="rightBrace">
            <a:avLst>
              <a:gd name="adj1" fmla="val 54487"/>
              <a:gd name="adj2" fmla="val 46235"/>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8" name="TextBox 7">
            <a:extLst>
              <a:ext uri="{FF2B5EF4-FFF2-40B4-BE49-F238E27FC236}">
                <a16:creationId xmlns:a16="http://schemas.microsoft.com/office/drawing/2014/main" id="{CF47AF33-2912-6C73-1F84-138D03E342A0}"/>
              </a:ext>
              <a:ext uri="{C183D7F6-B498-43B3-948B-1728B52AA6E4}">
                <adec:decorative xmlns:adec="http://schemas.microsoft.com/office/drawing/2017/decorative" val="1"/>
              </a:ext>
            </a:extLst>
          </p:cNvPr>
          <p:cNvSpPr txBox="1"/>
          <p:nvPr/>
        </p:nvSpPr>
        <p:spPr>
          <a:xfrm>
            <a:off x="4849817" y="4759902"/>
            <a:ext cx="359073" cy="215444"/>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a:solidFill>
                  <a:srgbClr val="5C5B5A"/>
                </a:solidFill>
                <a:latin typeface="Arial"/>
              </a:rPr>
              <a:t>16%</a:t>
            </a:r>
          </a:p>
        </p:txBody>
      </p:sp>
      <p:sp>
        <p:nvSpPr>
          <p:cNvPr id="2" name="Right Brace 1">
            <a:extLst>
              <a:ext uri="{FF2B5EF4-FFF2-40B4-BE49-F238E27FC236}">
                <a16:creationId xmlns:a16="http://schemas.microsoft.com/office/drawing/2014/main" id="{1E0D99B5-41A4-1A6D-8D91-6F9563679693}"/>
              </a:ext>
              <a:ext uri="{C183D7F6-B498-43B3-948B-1728B52AA6E4}">
                <adec:decorative xmlns:adec="http://schemas.microsoft.com/office/drawing/2017/decorative" val="1"/>
              </a:ext>
            </a:extLst>
          </p:cNvPr>
          <p:cNvSpPr/>
          <p:nvPr/>
        </p:nvSpPr>
        <p:spPr>
          <a:xfrm>
            <a:off x="7735077" y="4683096"/>
            <a:ext cx="222577" cy="416150"/>
          </a:xfrm>
          <a:prstGeom prst="rightBrace">
            <a:avLst>
              <a:gd name="adj1" fmla="val 54487"/>
              <a:gd name="adj2" fmla="val 49265"/>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 name="TextBox 3">
            <a:extLst>
              <a:ext uri="{FF2B5EF4-FFF2-40B4-BE49-F238E27FC236}">
                <a16:creationId xmlns:a16="http://schemas.microsoft.com/office/drawing/2014/main" id="{082B2807-D951-9302-C790-FC54AD0E6FA9}"/>
              </a:ext>
              <a:ext uri="{C183D7F6-B498-43B3-948B-1728B52AA6E4}">
                <adec:decorative xmlns:adec="http://schemas.microsoft.com/office/drawing/2017/decorative" val="1"/>
              </a:ext>
            </a:extLst>
          </p:cNvPr>
          <p:cNvSpPr txBox="1"/>
          <p:nvPr/>
        </p:nvSpPr>
        <p:spPr>
          <a:xfrm>
            <a:off x="7957654" y="4759902"/>
            <a:ext cx="359073" cy="215444"/>
          </a:xfrm>
          <a:prstGeom prst="rect">
            <a:avLst/>
          </a:prstGeom>
          <a:noFill/>
        </p:spPr>
        <p:txBody>
          <a:bodyPr wrap="none" lIns="0" tIns="0" rIns="0" bIns="0" rtlCol="0">
            <a:spAutoFit/>
          </a:bodyPr>
          <a:lstStyle/>
          <a:p>
            <a:pPr>
              <a:defRPr/>
            </a:pPr>
            <a:r>
              <a:rPr lang="en-GB" sz="1400" b="1" dirty="0">
                <a:solidFill>
                  <a:srgbClr val="5C5B5A"/>
                </a:solidFill>
                <a:latin typeface="Arial"/>
              </a:rPr>
              <a:t>13%</a:t>
            </a:r>
          </a:p>
        </p:txBody>
      </p:sp>
      <p:sp>
        <p:nvSpPr>
          <p:cNvPr id="7" name="Right Brace 6">
            <a:extLst>
              <a:ext uri="{FF2B5EF4-FFF2-40B4-BE49-F238E27FC236}">
                <a16:creationId xmlns:a16="http://schemas.microsoft.com/office/drawing/2014/main" id="{07CD7062-96C9-11EA-8102-AC3EF9749D5B}"/>
              </a:ext>
              <a:ext uri="{C183D7F6-B498-43B3-948B-1728B52AA6E4}">
                <adec:decorative xmlns:adec="http://schemas.microsoft.com/office/drawing/2017/decorative" val="1"/>
              </a:ext>
            </a:extLst>
          </p:cNvPr>
          <p:cNvSpPr/>
          <p:nvPr/>
        </p:nvSpPr>
        <p:spPr>
          <a:xfrm rot="5400000">
            <a:off x="5145769" y="3260329"/>
            <a:ext cx="215444" cy="4963172"/>
          </a:xfrm>
          <a:prstGeom prst="rightBrace">
            <a:avLst>
              <a:gd name="adj1" fmla="val 54487"/>
              <a:gd name="adj2" fmla="val 46235"/>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9" name="TextBox 8">
            <a:extLst>
              <a:ext uri="{FF2B5EF4-FFF2-40B4-BE49-F238E27FC236}">
                <a16:creationId xmlns:a16="http://schemas.microsoft.com/office/drawing/2014/main" id="{37E038D7-BF4A-5AE1-621A-DCC53E5EB367}"/>
              </a:ext>
              <a:ext uri="{C183D7F6-B498-43B3-948B-1728B52AA6E4}">
                <adec:decorative xmlns:adec="http://schemas.microsoft.com/office/drawing/2017/decorative" val="1"/>
              </a:ext>
            </a:extLst>
          </p:cNvPr>
          <p:cNvSpPr txBox="1"/>
          <p:nvPr/>
        </p:nvSpPr>
        <p:spPr>
          <a:xfrm>
            <a:off x="3142449" y="5859123"/>
            <a:ext cx="4592628" cy="646331"/>
          </a:xfrm>
          <a:prstGeom prst="rect">
            <a:avLst/>
          </a:prstGeom>
          <a:noFill/>
        </p:spPr>
        <p:txBody>
          <a:bodyPr wrap="square" lIns="0" tIns="0" rIns="0" bIns="0" rtlCol="0">
            <a:spAutoFit/>
          </a:bodyPr>
          <a:lstStyle/>
          <a:p>
            <a:pPr algn="ctr">
              <a:defRPr/>
            </a:pPr>
            <a:r>
              <a:rPr lang="en-GB" sz="1400" b="1" dirty="0">
                <a:solidFill>
                  <a:srgbClr val="5C5B5A"/>
                </a:solidFill>
                <a:latin typeface="Arial"/>
              </a:rPr>
              <a:t>22% </a:t>
            </a:r>
            <a:r>
              <a:rPr kumimoji="0" lang="en-GB" sz="1400" b="1" i="0" u="none" strike="noStrike" kern="1200" cap="none" spc="0" normalizeH="0" baseline="0" noProof="0" dirty="0">
                <a:ln>
                  <a:noFill/>
                </a:ln>
                <a:solidFill>
                  <a:srgbClr val="5C5B5A"/>
                </a:solidFill>
                <a:effectLst/>
                <a:uLnTx/>
                <a:uFillTx/>
                <a:latin typeface="Arial"/>
                <a:ea typeface="+mn-ea"/>
                <a:cs typeface="+mn-cs"/>
              </a:rPr>
              <a:t>of all households have someone who is not confident in using digital services online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prstClr val="black">
                  <a:lumMod val="75000"/>
                  <a:lumOff val="25000"/>
                </a:prstClr>
              </a:solidFill>
              <a:effectLst/>
              <a:uLnTx/>
              <a:uFillTx/>
              <a:latin typeface="Arial"/>
              <a:ea typeface="+mn-ea"/>
              <a:cs typeface="+mn-cs"/>
            </a:endParaRPr>
          </a:p>
        </p:txBody>
      </p:sp>
      <p:sp>
        <p:nvSpPr>
          <p:cNvPr id="17" name="Footer Placeholder 4">
            <a:extLst>
              <a:ext uri="{FF2B5EF4-FFF2-40B4-BE49-F238E27FC236}">
                <a16:creationId xmlns:a16="http://schemas.microsoft.com/office/drawing/2014/main" id="{283B47D6-ECE0-445B-97B8-D06F98C8F8A3}"/>
              </a:ext>
            </a:extLst>
          </p:cNvPr>
          <p:cNvSpPr txBox="1">
            <a:spLocks/>
          </p:cNvSpPr>
          <p:nvPr/>
        </p:nvSpPr>
        <p:spPr>
          <a:xfrm>
            <a:off x="359756" y="6339760"/>
            <a:ext cx="11194191" cy="53009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rPr>
              <a:t>DI10. Overall, how confident is your household in using the digital services online that it needs and wants?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rPr>
              <a:t>Unweighted base</a:t>
            </a:r>
            <a:r>
              <a:rPr lang="en-GB" sz="1000" dirty="0">
                <a:solidFill>
                  <a:srgbClr val="FFFFFF">
                    <a:lumMod val="50000"/>
                  </a:srgbClr>
                </a:solidFill>
                <a:latin typeface="Arial" panose="020B0604020202020204" pitchFamily="34" charset="0"/>
                <a:cs typeface="Arial" panose="020B0604020202020204" pitchFamily="34" charset="0"/>
              </a:rPr>
              <a:t>:</a:t>
            </a: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 </a:t>
            </a:r>
            <a:r>
              <a:rPr lang="en-GB" sz="1000" dirty="0">
                <a:solidFill>
                  <a:srgbClr val="FFFFFF">
                    <a:lumMod val="50000"/>
                  </a:srgbClr>
                </a:solidFill>
                <a:latin typeface="Arial"/>
                <a:cs typeface="Arial" panose="020B0604020202020204" pitchFamily="34" charset="0"/>
              </a:rPr>
              <a:t>760; Survey 11, 259; Survey 12, 251; Survey 13, 250 </a:t>
            </a:r>
            <a:r>
              <a:rPr kumimoji="0" lang="en-GB" sz="10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rPr>
              <a:t>(Telephone / Face to Face respondents) </a:t>
            </a:r>
          </a:p>
        </p:txBody>
      </p:sp>
      <p:sp>
        <p:nvSpPr>
          <p:cNvPr id="18" name="Slide Number Placeholder 4">
            <a:extLst>
              <a:ext uri="{FF2B5EF4-FFF2-40B4-BE49-F238E27FC236}">
                <a16:creationId xmlns:a16="http://schemas.microsoft.com/office/drawing/2014/main" id="{60217E46-F686-4BF8-9EC5-67CF8FCA9206}"/>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75</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266086090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91A6C82-A0B5-40CB-ABD5-02C5A0277F65}"/>
              </a:ext>
            </a:extLst>
          </p:cNvPr>
          <p:cNvSpPr>
            <a:spLocks noGrp="1"/>
          </p:cNvSpPr>
          <p:nvPr>
            <p:ph type="title"/>
          </p:nvPr>
        </p:nvSpPr>
        <p:spPr>
          <a:xfrm>
            <a:off x="484464" y="200612"/>
            <a:ext cx="11402736" cy="586800"/>
          </a:xfrm>
        </p:spPr>
        <p:txBody>
          <a:bodyPr vert="horz" anchor="t">
            <a:noAutofit/>
          </a:bodyPr>
          <a:lstStyle/>
          <a:p>
            <a:pPr>
              <a:lnSpc>
                <a:spcPct val="100000"/>
              </a:lnSpc>
            </a:pPr>
            <a:r>
              <a:rPr lang="en-GB" sz="1800" b="1" dirty="0">
                <a:solidFill>
                  <a:srgbClr val="5C5B5A"/>
                </a:solidFill>
                <a:latin typeface="Arial" panose="020B0604020202020204" pitchFamily="34" charset="0"/>
                <a:cs typeface="Arial" panose="020B0604020202020204" pitchFamily="34" charset="0"/>
              </a:rPr>
              <a:t>Around 1 in 5 (18%) of households </a:t>
            </a:r>
            <a:r>
              <a:rPr lang="en-GB" sz="1800" b="1" dirty="0">
                <a:solidFill>
                  <a:srgbClr val="009690"/>
                </a:solidFill>
                <a:latin typeface="Arial" panose="020B0604020202020204" pitchFamily="34" charset="0"/>
                <a:cs typeface="Arial" panose="020B0604020202020204" pitchFamily="34" charset="0"/>
              </a:rPr>
              <a:t>use digital services</a:t>
            </a:r>
            <a:r>
              <a:rPr lang="en-GB" sz="1800" b="1" dirty="0">
                <a:solidFill>
                  <a:schemeClr val="tx1">
                    <a:lumMod val="65000"/>
                    <a:lumOff val="35000"/>
                  </a:schemeClr>
                </a:solidFill>
                <a:latin typeface="Arial" panose="020B0604020202020204" pitchFamily="34" charset="0"/>
                <a:cs typeface="Arial" panose="020B0604020202020204" pitchFamily="34" charset="0"/>
              </a:rPr>
              <a:t> and want to use them more. Just 1% of people who do not use digital services online want to be able to do so</a:t>
            </a:r>
          </a:p>
        </p:txBody>
      </p:sp>
      <p:sp>
        <p:nvSpPr>
          <p:cNvPr id="16" name="Text Placeholder 4">
            <a:extLst>
              <a:ext uri="{FF2B5EF4-FFF2-40B4-BE49-F238E27FC236}">
                <a16:creationId xmlns:a16="http://schemas.microsoft.com/office/drawing/2014/main" id="{82DE907B-92BD-4F17-A0C5-2AD21A3F6A5D}"/>
              </a:ext>
            </a:extLst>
          </p:cNvPr>
          <p:cNvSpPr txBox="1">
            <a:spLocks/>
          </p:cNvSpPr>
          <p:nvPr/>
        </p:nvSpPr>
        <p:spPr>
          <a:xfrm>
            <a:off x="4105920" y="1209723"/>
            <a:ext cx="6235926" cy="339300"/>
          </a:xfrm>
          <a:prstGeom prst="rect">
            <a:avLst/>
          </a:prstGeom>
          <a:noFill/>
          <a:ln>
            <a:noFill/>
          </a:ln>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defRPr/>
            </a:pPr>
            <a:r>
              <a:rPr kumimoji="0" lang="en-GB" sz="1600" b="1" i="0" u="none" strike="noStrike" kern="1200" cap="none" spc="0" normalizeH="0" baseline="0" noProof="0" dirty="0">
                <a:ln>
                  <a:noFill/>
                </a:ln>
                <a:solidFill>
                  <a:srgbClr val="5C5B5A"/>
                </a:solidFill>
                <a:effectLst/>
                <a:uLnTx/>
                <a:uFillTx/>
                <a:latin typeface="Arial"/>
                <a:ea typeface="+mn-ea"/>
                <a:cs typeface="+mn-cs"/>
              </a:rPr>
              <a:t>Current and intended future use of digital services online </a:t>
            </a:r>
            <a:r>
              <a:rPr lang="en-GB" dirty="0">
                <a:solidFill>
                  <a:srgbClr val="5C5B5A"/>
                </a:solidFill>
                <a:latin typeface="Arial"/>
              </a:rPr>
              <a:t>(February – July 2024)</a:t>
            </a:r>
            <a:endParaRPr kumimoji="0" lang="en-GB" sz="1600" b="1" i="0" u="none" strike="noStrike" kern="1200" cap="none" spc="0" normalizeH="0" baseline="0" noProof="0" dirty="0">
              <a:ln>
                <a:noFill/>
              </a:ln>
              <a:solidFill>
                <a:srgbClr val="5C5B5A"/>
              </a:solidFill>
              <a:effectLst/>
              <a:uLnTx/>
              <a:uFillTx/>
              <a:latin typeface="Arial"/>
              <a:ea typeface="+mn-ea"/>
              <a:cs typeface="+mn-cs"/>
            </a:endParaRPr>
          </a:p>
        </p:txBody>
      </p:sp>
      <p:graphicFrame>
        <p:nvGraphicFramePr>
          <p:cNvPr id="2" name="Chart 1" descr="Stacked column chart showing current and future use of digital services online. 8% use digital services online and want to use them less. 6% of others in their household use digital services online and want to use them less. 15% use digital services online and want to use them more. 16% of others in their household use digital services online and want to use them more.">
            <a:extLst>
              <a:ext uri="{FF2B5EF4-FFF2-40B4-BE49-F238E27FC236}">
                <a16:creationId xmlns:a16="http://schemas.microsoft.com/office/drawing/2014/main" id="{238D1F6D-AB83-B553-0F60-96726C7ECEB6}"/>
              </a:ext>
            </a:extLst>
          </p:cNvPr>
          <p:cNvGraphicFramePr/>
          <p:nvPr>
            <p:extLst>
              <p:ext uri="{D42A27DB-BD31-4B8C-83A1-F6EECF244321}">
                <p14:modId xmlns:p14="http://schemas.microsoft.com/office/powerpoint/2010/main" val="4149010829"/>
              </p:ext>
            </p:extLst>
          </p:nvPr>
        </p:nvGraphicFramePr>
        <p:xfrm>
          <a:off x="484463" y="1726790"/>
          <a:ext cx="10736911" cy="4574853"/>
        </p:xfrm>
        <a:graphic>
          <a:graphicData uri="http://schemas.openxmlformats.org/drawingml/2006/chart">
            <c:chart xmlns:c="http://schemas.openxmlformats.org/drawingml/2006/chart" xmlns:r="http://schemas.openxmlformats.org/officeDocument/2006/relationships" r:id="rId4"/>
          </a:graphicData>
        </a:graphic>
      </p:graphicFrame>
      <p:sp>
        <p:nvSpPr>
          <p:cNvPr id="34" name="Footer Placeholder 4">
            <a:extLst>
              <a:ext uri="{FF2B5EF4-FFF2-40B4-BE49-F238E27FC236}">
                <a16:creationId xmlns:a16="http://schemas.microsoft.com/office/drawing/2014/main" id="{0DE26B62-D587-4C1E-82CA-93CF015343D7}"/>
              </a:ext>
            </a:extLst>
          </p:cNvPr>
          <p:cNvSpPr txBox="1">
            <a:spLocks/>
          </p:cNvSpPr>
          <p:nvPr/>
        </p:nvSpPr>
        <p:spPr>
          <a:xfrm>
            <a:off x="396875" y="6317878"/>
            <a:ext cx="11120870" cy="39277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DI8. How would you describe your current and future intended use of digital services online?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rPr>
              <a:t>Unweighted base:</a:t>
            </a: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 </a:t>
            </a:r>
            <a:r>
              <a:rPr lang="en-GB" sz="1000" dirty="0">
                <a:solidFill>
                  <a:srgbClr val="FFFFFF">
                    <a:lumMod val="50000"/>
                  </a:srgbClr>
                </a:solidFill>
                <a:latin typeface="Arial"/>
                <a:cs typeface="Arial" panose="020B0604020202020204" pitchFamily="34" charset="0"/>
              </a:rPr>
              <a:t>760; Survey 11, 259; Survey 12, 251; Survey 13, 250 </a:t>
            </a:r>
            <a:r>
              <a:rPr kumimoji="0" lang="en-GB" sz="10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rPr>
              <a:t>(Telephone / Face to Face respondents)</a:t>
            </a:r>
          </a:p>
        </p:txBody>
      </p:sp>
      <p:sp>
        <p:nvSpPr>
          <p:cNvPr id="10" name="Slide Number Placeholder 4">
            <a:extLst>
              <a:ext uri="{FF2B5EF4-FFF2-40B4-BE49-F238E27FC236}">
                <a16:creationId xmlns:a16="http://schemas.microsoft.com/office/drawing/2014/main" id="{6383AEA8-03C5-4D8B-9AE1-1D2415B96538}"/>
              </a:ext>
            </a:extLst>
          </p:cNvPr>
          <p:cNvSpPr txBox="1">
            <a:spLocks/>
          </p:cNvSpPr>
          <p:nvPr/>
        </p:nvSpPr>
        <p:spPr>
          <a:xfrm>
            <a:off x="11553946" y="6320788"/>
            <a:ext cx="638053"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76</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189596613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089780-0C66-4ED0-E308-0ECEB17AAD8B}"/>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DB96B594-5939-9930-98E4-3EED9BA48546}"/>
              </a:ext>
            </a:extLst>
          </p:cNvPr>
          <p:cNvSpPr>
            <a:spLocks noGrp="1"/>
          </p:cNvSpPr>
          <p:nvPr>
            <p:ph type="title"/>
          </p:nvPr>
        </p:nvSpPr>
        <p:spPr>
          <a:xfrm>
            <a:off x="600977" y="1782392"/>
            <a:ext cx="5495023" cy="1116000"/>
          </a:xfrm>
        </p:spPr>
        <p:txBody>
          <a:bodyPr anchor="t">
            <a:normAutofit/>
          </a:bodyPr>
          <a:lstStyle/>
          <a:p>
            <a:r>
              <a:rPr lang="en-GB" sz="4900" b="1">
                <a:latin typeface="Arial" panose="020B0604020202020204" pitchFamily="34" charset="0"/>
                <a:cs typeface="Arial" panose="020B0604020202020204" pitchFamily="34" charset="0"/>
              </a:rPr>
              <a:t>Appendix</a:t>
            </a:r>
            <a:endParaRPr lang="en-GB" sz="2200">
              <a:latin typeface="Arial" panose="020B0604020202020204" pitchFamily="34" charset="0"/>
              <a:cs typeface="Arial" panose="020B0604020202020204" pitchFamily="34" charset="0"/>
            </a:endParaRPr>
          </a:p>
        </p:txBody>
      </p:sp>
      <p:graphicFrame>
        <p:nvGraphicFramePr>
          <p:cNvPr id="4" name="Table 5">
            <a:extLst>
              <a:ext uri="{FF2B5EF4-FFF2-40B4-BE49-F238E27FC236}">
                <a16:creationId xmlns:a16="http://schemas.microsoft.com/office/drawing/2014/main" id="{2FFA5373-7C01-06BC-D27F-19020126FE9D}"/>
              </a:ext>
            </a:extLst>
          </p:cNvPr>
          <p:cNvGraphicFramePr>
            <a:graphicFrameLocks noGrp="1"/>
          </p:cNvGraphicFramePr>
          <p:nvPr>
            <p:extLst>
              <p:ext uri="{D42A27DB-BD31-4B8C-83A1-F6EECF244321}">
                <p14:modId xmlns:p14="http://schemas.microsoft.com/office/powerpoint/2010/main" val="2826721019"/>
              </p:ext>
            </p:extLst>
          </p:nvPr>
        </p:nvGraphicFramePr>
        <p:xfrm>
          <a:off x="484435" y="3959609"/>
          <a:ext cx="5728105" cy="1152000"/>
        </p:xfrm>
        <a:graphic>
          <a:graphicData uri="http://schemas.openxmlformats.org/drawingml/2006/table">
            <a:tbl>
              <a:tblPr firstRow="1" bandRow="1">
                <a:tableStyleId>{5C22544A-7EE6-4342-B048-85BDC9FD1C3A}</a:tableStyleId>
              </a:tblPr>
              <a:tblGrid>
                <a:gridCol w="4024811">
                  <a:extLst>
                    <a:ext uri="{9D8B030D-6E8A-4147-A177-3AD203B41FA5}">
                      <a16:colId xmlns:a16="http://schemas.microsoft.com/office/drawing/2014/main" val="4846203"/>
                    </a:ext>
                  </a:extLst>
                </a:gridCol>
                <a:gridCol w="1703294">
                  <a:extLst>
                    <a:ext uri="{9D8B030D-6E8A-4147-A177-3AD203B41FA5}">
                      <a16:colId xmlns:a16="http://schemas.microsoft.com/office/drawing/2014/main" val="4277008826"/>
                    </a:ext>
                  </a:extLst>
                </a:gridCol>
              </a:tblGrid>
              <a:tr h="288000">
                <a:tc>
                  <a:txBody>
                    <a:bodyPr/>
                    <a:lstStyle/>
                    <a:p>
                      <a:r>
                        <a:rPr lang="en-GB" sz="1400" b="1" dirty="0">
                          <a:solidFill>
                            <a:schemeClr val="bg1"/>
                          </a:solidFill>
                          <a:latin typeface="Arial"/>
                          <a:cs typeface="Arial"/>
                        </a:rPr>
                        <a:t>Methodology</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dirty="0">
                          <a:solidFill>
                            <a:schemeClr val="bg1"/>
                          </a:solidFill>
                          <a:latin typeface="Arial"/>
                          <a:cs typeface="Arial"/>
                          <a:hlinkClick r:id="rId2" action="ppaction://hlinksldjump">
                            <a:extLst>
                              <a:ext uri="{A12FA001-AC4F-418D-AE19-62706E023703}">
                                <ahyp:hlinkClr xmlns:ahyp="http://schemas.microsoft.com/office/drawing/2018/hyperlinkcolor" val="tx"/>
                              </a:ext>
                            </a:extLst>
                          </a:hlinkClick>
                        </a:rPr>
                        <a:t>page</a:t>
                      </a:r>
                      <a:r>
                        <a:rPr lang="en-GB" sz="1400" b="1" u="sng" dirty="0">
                          <a:solidFill>
                            <a:schemeClr val="bg1"/>
                          </a:solidFill>
                          <a:latin typeface="Arial"/>
                          <a:cs typeface="Arial"/>
                        </a:rPr>
                        <a:t> </a:t>
                      </a:r>
                      <a:r>
                        <a:rPr lang="en-GB" sz="1400" b="1" u="sng" dirty="0">
                          <a:solidFill>
                            <a:schemeClr val="bg1"/>
                          </a:solidFill>
                          <a:latin typeface="Arial"/>
                          <a:cs typeface="Arial"/>
                          <a:hlinkClick r:id="rId2" action="ppaction://hlinksldjump">
                            <a:extLst>
                              <a:ext uri="{A12FA001-AC4F-418D-AE19-62706E023703}">
                                <ahyp:hlinkClr xmlns:ahyp="http://schemas.microsoft.com/office/drawing/2018/hyperlinkcolor" val="tx"/>
                              </a:ext>
                            </a:extLst>
                          </a:hlinkClick>
                        </a:rPr>
                        <a:t>92</a:t>
                      </a:r>
                      <a:endParaRPr lang="en-GB" sz="1400" b="1" u="sng" dirty="0">
                        <a:solidFill>
                          <a:schemeClr val="bg1"/>
                        </a:solidFill>
                        <a:latin typeface="Arial"/>
                        <a:cs typeface="Aria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46852680"/>
                  </a:ext>
                </a:extLst>
              </a:tr>
              <a:tr h="288000">
                <a:tc>
                  <a:txBody>
                    <a:bodyPr/>
                    <a:lstStyle/>
                    <a:p>
                      <a:r>
                        <a:rPr lang="en-GB" sz="1400" b="1" dirty="0">
                          <a:solidFill>
                            <a:schemeClr val="bg1"/>
                          </a:solidFill>
                          <a:latin typeface="Arial"/>
                          <a:cs typeface="Arial"/>
                        </a:rPr>
                        <a:t>Sample information</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dirty="0">
                          <a:solidFill>
                            <a:schemeClr val="bg1"/>
                          </a:solidFill>
                          <a:latin typeface="Arial"/>
                          <a:cs typeface="Arial"/>
                          <a:hlinkClick r:id="rId3" action="ppaction://hlinksldjump">
                            <a:extLst>
                              <a:ext uri="{A12FA001-AC4F-418D-AE19-62706E023703}">
                                <ahyp:hlinkClr xmlns:ahyp="http://schemas.microsoft.com/office/drawing/2018/hyperlinkcolor" val="tx"/>
                              </a:ext>
                            </a:extLst>
                          </a:hlinkClick>
                        </a:rPr>
                        <a:t>page</a:t>
                      </a:r>
                      <a:r>
                        <a:rPr lang="en-GB" sz="1400" b="1" u="sng" dirty="0">
                          <a:solidFill>
                            <a:schemeClr val="bg1"/>
                          </a:solidFill>
                          <a:latin typeface="Arial"/>
                          <a:cs typeface="Arial"/>
                        </a:rPr>
                        <a:t> </a:t>
                      </a:r>
                      <a:r>
                        <a:rPr lang="en-GB" sz="1400" b="1" u="sng" dirty="0">
                          <a:solidFill>
                            <a:schemeClr val="bg1"/>
                          </a:solidFill>
                          <a:latin typeface="Arial"/>
                          <a:cs typeface="Arial"/>
                          <a:hlinkClick r:id="rId3" action="ppaction://hlinksldjump">
                            <a:extLst>
                              <a:ext uri="{A12FA001-AC4F-418D-AE19-62706E023703}">
                                <ahyp:hlinkClr xmlns:ahyp="http://schemas.microsoft.com/office/drawing/2018/hyperlinkcolor" val="tx"/>
                              </a:ext>
                            </a:extLst>
                          </a:hlinkClick>
                        </a:rPr>
                        <a:t>93</a:t>
                      </a:r>
                      <a:endParaRPr lang="en-GB" sz="1400" b="1" u="sng" dirty="0">
                        <a:solidFill>
                          <a:schemeClr val="bg1"/>
                        </a:solidFill>
                        <a:latin typeface="Arial"/>
                        <a:cs typeface="Aria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89449144"/>
                  </a:ext>
                </a:extLst>
              </a:tr>
              <a:tr h="288000">
                <a:tc>
                  <a:txBody>
                    <a:bodyPr/>
                    <a:lstStyle/>
                    <a:p>
                      <a:r>
                        <a:rPr lang="en-GB" sz="1400" b="1">
                          <a:solidFill>
                            <a:schemeClr val="bg1"/>
                          </a:solidFill>
                          <a:latin typeface="Arial"/>
                          <a:cs typeface="Arial"/>
                        </a:rPr>
                        <a:t>Key demographics</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dirty="0">
                          <a:solidFill>
                            <a:schemeClr val="bg1"/>
                          </a:solidFill>
                          <a:latin typeface="Arial"/>
                          <a:cs typeface="Arial"/>
                        </a:rPr>
                        <a:t>page </a:t>
                      </a:r>
                      <a:r>
                        <a:rPr lang="en-GB" sz="1400" b="1" u="sng" dirty="0">
                          <a:solidFill>
                            <a:schemeClr val="bg1"/>
                          </a:solidFill>
                          <a:latin typeface="Arial"/>
                          <a:cs typeface="Arial"/>
                          <a:hlinkClick r:id="rId4" action="ppaction://hlinksldjump">
                            <a:extLst>
                              <a:ext uri="{A12FA001-AC4F-418D-AE19-62706E023703}">
                                <ahyp:hlinkClr xmlns:ahyp="http://schemas.microsoft.com/office/drawing/2018/hyperlinkcolor" val="tx"/>
                              </a:ext>
                            </a:extLst>
                          </a:hlinkClick>
                        </a:rPr>
                        <a:t>94</a:t>
                      </a:r>
                      <a:endParaRPr lang="en-GB" sz="1400" b="1" u="sng" dirty="0">
                        <a:solidFill>
                          <a:schemeClr val="bg1"/>
                        </a:solidFill>
                        <a:latin typeface="Arial"/>
                        <a:cs typeface="Aria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78979111"/>
                  </a:ext>
                </a:extLst>
              </a:tr>
              <a:tr h="288000">
                <a:tc>
                  <a:txBody>
                    <a:bodyPr/>
                    <a:lstStyle/>
                    <a:p>
                      <a:pPr marL="0" algn="l" rtl="0" eaLnBrk="1" latinLnBrk="0" hangingPunct="1"/>
                      <a:r>
                        <a:rPr lang="en-GB" sz="1400" b="1" kern="1200" dirty="0">
                          <a:solidFill>
                            <a:schemeClr val="bg1"/>
                          </a:solidFill>
                          <a:latin typeface="Arial"/>
                          <a:ea typeface="+mn-ea"/>
                          <a:cs typeface="Arial"/>
                        </a:rPr>
                        <a:t>Significance Testing and statistical difference </a:t>
                      </a:r>
                      <a:endParaRPr lang="en-GB" sz="1400" b="1" kern="1200" dirty="0">
                        <a:solidFill>
                          <a:schemeClr val="bg1"/>
                        </a:solidFill>
                        <a:latin typeface="Arial" panose="020B0604020202020204" pitchFamily="34" charset="0"/>
                        <a:ea typeface="+mn-ea"/>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u="sng" dirty="0">
                          <a:solidFill>
                            <a:schemeClr val="bg1"/>
                          </a:solidFill>
                          <a:latin typeface="Arial"/>
                          <a:cs typeface="Arial"/>
                          <a:hlinkClick r:id="rId5" action="ppaction://hlinksldjump">
                            <a:extLst>
                              <a:ext uri="{A12FA001-AC4F-418D-AE19-62706E023703}">
                                <ahyp:hlinkClr xmlns:ahyp="http://schemas.microsoft.com/office/drawing/2018/hyperlinkcolor" val="tx"/>
                              </a:ext>
                            </a:extLst>
                          </a:hlinkClick>
                        </a:rPr>
                        <a:t>page 9</a:t>
                      </a:r>
                      <a:r>
                        <a:rPr lang="en-GB" sz="1400" b="1" u="sng" dirty="0">
                          <a:solidFill>
                            <a:schemeClr val="bg1"/>
                          </a:solidFill>
                          <a:latin typeface="Arial"/>
                          <a:cs typeface="Arial"/>
                        </a:rPr>
                        <a:t>5</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06594278"/>
                  </a:ext>
                </a:extLst>
              </a:tr>
            </a:tbl>
          </a:graphicData>
        </a:graphic>
      </p:graphicFrame>
    </p:spTree>
    <p:extLst>
      <p:ext uri="{BB962C8B-B14F-4D97-AF65-F5344CB8AC3E}">
        <p14:creationId xmlns:p14="http://schemas.microsoft.com/office/powerpoint/2010/main" val="10720091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3">
            <a:extLst>
              <a:ext uri="{FF2B5EF4-FFF2-40B4-BE49-F238E27FC236}">
                <a16:creationId xmlns:a16="http://schemas.microsoft.com/office/drawing/2014/main" id="{B8C16415-0FC5-44DD-92D2-B3F7153D4D3F}"/>
              </a:ext>
            </a:extLst>
          </p:cNvPr>
          <p:cNvSpPr txBox="1">
            <a:spLocks noGrp="1"/>
          </p:cNvSpPr>
          <p:nvPr>
            <p:ph type="title" idx="4294967295"/>
          </p:nvPr>
        </p:nvSpPr>
        <p:spPr>
          <a:xfrm>
            <a:off x="421336" y="184507"/>
            <a:ext cx="11288063"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rgbClr val="5C5B5A"/>
                </a:solidFill>
                <a:latin typeface="+mj-lt"/>
                <a:ea typeface="+mj-ea"/>
                <a:cs typeface="+mj-cs"/>
              </a:defRPr>
            </a:lvl1pPr>
          </a:lstStyle>
          <a:p>
            <a:pPr>
              <a:lnSpc>
                <a:spcPct val="100000"/>
              </a:lnSpc>
              <a:defRPr/>
            </a:pPr>
            <a:r>
              <a:rPr lang="en-GB" sz="1800" b="1">
                <a:latin typeface="Arial"/>
                <a:ea typeface="+mn-ea"/>
                <a:cs typeface="+mn-cs"/>
              </a:rPr>
              <a:t>More detail on changes in survey methodology</a:t>
            </a:r>
            <a:endParaRPr kumimoji="0" lang="en-GB" sz="1800" b="1" i="0" u="none" strike="noStrike" kern="1200" cap="none" spc="0" normalizeH="0" baseline="0" noProof="0">
              <a:ln>
                <a:noFill/>
              </a:ln>
              <a:solidFill>
                <a:srgbClr val="5C5B5A"/>
              </a:solidFill>
              <a:effectLst/>
              <a:uLnTx/>
              <a:uFillTx/>
              <a:latin typeface="Arial"/>
              <a:ea typeface="+mn-ea"/>
              <a:cs typeface="+mn-cs"/>
            </a:endParaRPr>
          </a:p>
        </p:txBody>
      </p:sp>
      <p:sp>
        <p:nvSpPr>
          <p:cNvPr id="4" name="Text Placeholder 2">
            <a:extLst>
              <a:ext uri="{FF2B5EF4-FFF2-40B4-BE49-F238E27FC236}">
                <a16:creationId xmlns:a16="http://schemas.microsoft.com/office/drawing/2014/main" id="{2F8BFAD0-D6BB-75B4-5B90-46A39CE55BD7}"/>
              </a:ext>
            </a:extLst>
          </p:cNvPr>
          <p:cNvSpPr txBox="1">
            <a:spLocks/>
          </p:cNvSpPr>
          <p:nvPr/>
        </p:nvSpPr>
        <p:spPr>
          <a:xfrm>
            <a:off x="785091" y="586811"/>
            <a:ext cx="11093720" cy="5367995"/>
          </a:xfrm>
          <a:prstGeom prst="rect">
            <a:avLst/>
          </a:prstGeom>
          <a:ln>
            <a:noFill/>
          </a:ln>
        </p:spPr>
        <p:txBody>
          <a:bodyPr lIns="45720" tIns="45720" rIns="45720" bIns="45720" anchor="t">
            <a:noAutofit/>
          </a:bodyPr>
          <a:lstStyle>
            <a:lvl1pPr marL="228600" indent="-228600" algn="l" defTabSz="914400" rtl="0" eaLnBrk="1" latinLnBrk="0" hangingPunct="1">
              <a:lnSpc>
                <a:spcPct val="90000"/>
              </a:lnSpc>
              <a:spcBef>
                <a:spcPts val="1000"/>
              </a:spcBef>
              <a:buFont typeface="Arial"/>
              <a:buChar char="•"/>
              <a:defRPr sz="3600" kern="1200">
                <a:solidFill>
                  <a:srgbClr val="5C5B5A"/>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rgbClr val="5C5B5A"/>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00000"/>
              </a:lnSpc>
              <a:spcBef>
                <a:spcPts val="0"/>
              </a:spcBef>
              <a:spcAft>
                <a:spcPts val="600"/>
              </a:spcAft>
              <a:buNone/>
              <a:defRPr/>
            </a:pPr>
            <a:r>
              <a:rPr lang="en-GB" sz="1400" dirty="0">
                <a:latin typeface="Arial" panose="020B0604020202020204"/>
              </a:rPr>
              <a:t>The table below details the methodology used in previous and future waves – matching up the sample elements that are comparable.</a:t>
            </a:r>
            <a:endParaRPr kumimoji="0" lang="en-GB" sz="1400" b="0" i="0" u="none" strike="noStrike" kern="1200" cap="none" spc="0" normalizeH="0" baseline="0" noProof="0" dirty="0">
              <a:ln>
                <a:noFill/>
              </a:ln>
              <a:solidFill>
                <a:srgbClr val="5C5B5A"/>
              </a:solidFill>
              <a:effectLst/>
              <a:uLnTx/>
              <a:uFillTx/>
              <a:latin typeface="Arial" panose="020B0604020202020204"/>
              <a:ea typeface="+mn-ea"/>
              <a:cs typeface="+mn-cs"/>
            </a:endParaRPr>
          </a:p>
          <a:p>
            <a:pPr marL="0" indent="0">
              <a:lnSpc>
                <a:spcPct val="100000"/>
              </a:lnSpc>
              <a:spcBef>
                <a:spcPts val="0"/>
              </a:spcBef>
              <a:spcAft>
                <a:spcPts val="600"/>
              </a:spcAft>
              <a:buNone/>
              <a:defRPr/>
            </a:pPr>
            <a:endParaRPr lang="en-GB" sz="1400" dirty="0">
              <a:latin typeface="Arial" panose="020B0604020202020204"/>
            </a:endParaRPr>
          </a:p>
          <a:p>
            <a:pPr marL="0" indent="0">
              <a:lnSpc>
                <a:spcPct val="100000"/>
              </a:lnSpc>
              <a:spcBef>
                <a:spcPts val="0"/>
              </a:spcBef>
              <a:spcAft>
                <a:spcPts val="600"/>
              </a:spcAft>
              <a:buNone/>
              <a:defRPr/>
            </a:pPr>
            <a:endParaRPr kumimoji="0" lang="en-GB" sz="1400" b="0" i="0" u="none" strike="noStrike" kern="1200" cap="none" spc="0" normalizeH="0" baseline="0" noProof="0" dirty="0">
              <a:ln>
                <a:noFill/>
              </a:ln>
              <a:solidFill>
                <a:srgbClr val="5C5B5A"/>
              </a:solidFill>
              <a:effectLst/>
              <a:uLnTx/>
              <a:uFillTx/>
              <a:latin typeface="Arial" panose="020B0604020202020204"/>
              <a:ea typeface="+mn-ea"/>
              <a:cs typeface="+mn-cs"/>
            </a:endParaRPr>
          </a:p>
          <a:p>
            <a:pPr marL="0" indent="0">
              <a:lnSpc>
                <a:spcPct val="100000"/>
              </a:lnSpc>
              <a:spcBef>
                <a:spcPts val="0"/>
              </a:spcBef>
              <a:spcAft>
                <a:spcPts val="600"/>
              </a:spcAft>
              <a:buNone/>
              <a:defRPr/>
            </a:pPr>
            <a:endParaRPr lang="en-GB" sz="1400" dirty="0">
              <a:latin typeface="Arial" panose="020B0604020202020204"/>
            </a:endParaRPr>
          </a:p>
          <a:p>
            <a:pPr marL="0" indent="0">
              <a:lnSpc>
                <a:spcPct val="100000"/>
              </a:lnSpc>
              <a:spcBef>
                <a:spcPts val="0"/>
              </a:spcBef>
              <a:spcAft>
                <a:spcPts val="600"/>
              </a:spcAft>
              <a:buNone/>
              <a:defRPr/>
            </a:pPr>
            <a:endParaRPr lang="en-GB" sz="1400" dirty="0">
              <a:latin typeface="Arial" panose="020B0604020202020204"/>
            </a:endParaRPr>
          </a:p>
          <a:p>
            <a:pPr marL="0" indent="0">
              <a:lnSpc>
                <a:spcPct val="100000"/>
              </a:lnSpc>
              <a:spcBef>
                <a:spcPts val="0"/>
              </a:spcBef>
              <a:spcAft>
                <a:spcPts val="600"/>
              </a:spcAft>
              <a:buNone/>
              <a:defRPr/>
            </a:pPr>
            <a:endParaRPr lang="en-GB" sz="1400" dirty="0">
              <a:latin typeface="Arial" panose="020B0604020202020204"/>
            </a:endParaRPr>
          </a:p>
          <a:p>
            <a:pPr marL="0" indent="0">
              <a:lnSpc>
                <a:spcPct val="100000"/>
              </a:lnSpc>
              <a:spcBef>
                <a:spcPts val="0"/>
              </a:spcBef>
              <a:spcAft>
                <a:spcPts val="600"/>
              </a:spcAft>
              <a:buNone/>
              <a:defRPr/>
            </a:pPr>
            <a:r>
              <a:rPr lang="en-GB" sz="1400" dirty="0">
                <a:latin typeface="Arial" panose="020B0604020202020204"/>
              </a:rPr>
              <a:t>The renewal of the Residents’ Survey for another six waves provided an opportunity to update our methodology to improve robustness.</a:t>
            </a:r>
            <a:endParaRPr lang="en-GB" sz="1400" dirty="0">
              <a:latin typeface="Arial" panose="020B0604020202020204"/>
              <a:cs typeface="Arial"/>
            </a:endParaRPr>
          </a:p>
          <a:p>
            <a:pPr marL="0" indent="0">
              <a:lnSpc>
                <a:spcPct val="100000"/>
              </a:lnSpc>
              <a:spcBef>
                <a:spcPts val="0"/>
              </a:spcBef>
              <a:spcAft>
                <a:spcPts val="600"/>
              </a:spcAft>
              <a:buNone/>
              <a:defRPr/>
            </a:pPr>
            <a:r>
              <a:rPr lang="en-GB" sz="1400" b="1" dirty="0">
                <a:solidFill>
                  <a:srgbClr val="009690"/>
                </a:solidFill>
                <a:latin typeface="Arial" panose="020B0604020202020204"/>
              </a:rPr>
              <a:t>Changing from river sampling to online rapid</a:t>
            </a:r>
            <a:r>
              <a:rPr lang="en-GB" sz="1400" dirty="0">
                <a:solidFill>
                  <a:srgbClr val="009690"/>
                </a:solidFill>
                <a:latin typeface="Arial" panose="020B0604020202020204"/>
              </a:rPr>
              <a:t> </a:t>
            </a:r>
            <a:r>
              <a:rPr lang="en-GB" sz="1400" b="1" dirty="0">
                <a:solidFill>
                  <a:srgbClr val="009690"/>
                </a:solidFill>
                <a:latin typeface="Arial" panose="020B0604020202020204"/>
              </a:rPr>
              <a:t>sampling</a:t>
            </a:r>
            <a:r>
              <a:rPr lang="en-GB" sz="1400" b="1" dirty="0">
                <a:latin typeface="Arial" panose="020B0604020202020204"/>
              </a:rPr>
              <a:t> </a:t>
            </a:r>
            <a:r>
              <a:rPr lang="en-GB" sz="1400" dirty="0">
                <a:latin typeface="Arial" panose="020B0604020202020204"/>
              </a:rPr>
              <a:t>means we are better able to target underrepresented digital users and extend our reach outside those who are typically found on panels. Previously, we were not able to set hard quotas on river sampling, however by partnering with Find Out Now on this methodological change, we are now able to set hard quotas and control the sample makeup more accurately. Alongside enjoying better control and a more extensive scope over residents, sample analysis confirms online rapid sampling has the same data quality river sampling offers. </a:t>
            </a:r>
            <a:endParaRPr lang="en-GB" sz="1400" dirty="0">
              <a:latin typeface="Arial" panose="020B0604020202020204"/>
              <a:cs typeface="Arial"/>
            </a:endParaRPr>
          </a:p>
          <a:p>
            <a:pPr marL="0" indent="0">
              <a:lnSpc>
                <a:spcPct val="100000"/>
              </a:lnSpc>
              <a:spcBef>
                <a:spcPts val="0"/>
              </a:spcBef>
              <a:spcAft>
                <a:spcPts val="600"/>
              </a:spcAft>
              <a:buNone/>
              <a:defRPr/>
            </a:pPr>
            <a:r>
              <a:rPr lang="en-GB" sz="1400" b="1" dirty="0">
                <a:solidFill>
                  <a:srgbClr val="009690"/>
                </a:solidFill>
                <a:latin typeface="Arial" panose="020B0604020202020204"/>
              </a:rPr>
              <a:t>Changing from telephone to face-to-face</a:t>
            </a:r>
            <a:r>
              <a:rPr lang="en-GB" sz="1400" dirty="0">
                <a:solidFill>
                  <a:srgbClr val="009690"/>
                </a:solidFill>
                <a:latin typeface="Arial" panose="020B0604020202020204"/>
              </a:rPr>
              <a:t> </a:t>
            </a:r>
            <a:r>
              <a:rPr lang="en-GB" sz="1400" b="1" dirty="0">
                <a:solidFill>
                  <a:srgbClr val="009690"/>
                </a:solidFill>
                <a:latin typeface="Arial" panose="020B0604020202020204"/>
              </a:rPr>
              <a:t>sampling</a:t>
            </a:r>
            <a:r>
              <a:rPr lang="en-GB" sz="1400" b="1" dirty="0">
                <a:latin typeface="Arial" panose="020B0604020202020204"/>
              </a:rPr>
              <a:t> </a:t>
            </a:r>
            <a:r>
              <a:rPr lang="en-GB" sz="1400" dirty="0">
                <a:latin typeface="Arial" panose="020B0604020202020204"/>
              </a:rPr>
              <a:t>ensures improved delivery of an interviewer-led offline approach. This change allows for a higher degree of control over fieldwork progress, whilst still ensuring traditional offline groups are reached, which is particularly important for sections such as digital inclusion. While our sampling approach, alongside the interviewer-led interviewing, is comparable with a telephone approach, changes in who we are able to talk to has impacted some results, particularly in the Digital Inclusion section of this report. This is because those who are recruited to take part in telephone research are often recruited through online methods, and as such this reduces the chance that they will be digitally excluded. Therefore, while this impacts the trackability of levels of digital inclusion, by changing approach allows us to provide a truer understanding of the extent to which digital exclusion impacts on the residents of Greater Manchester. BMG is undertaking further analysis on the extent of this mode impact to allow us to directly compare the two datasets.</a:t>
            </a:r>
            <a:endParaRPr lang="en-GB" sz="1400" dirty="0">
              <a:latin typeface="Arial" panose="020B0604020202020204"/>
              <a:cs typeface="Arial"/>
            </a:endParaRPr>
          </a:p>
          <a:p>
            <a:pPr marL="0" indent="0">
              <a:lnSpc>
                <a:spcPct val="100000"/>
              </a:lnSpc>
              <a:spcBef>
                <a:spcPts val="0"/>
              </a:spcBef>
              <a:spcAft>
                <a:spcPts val="600"/>
              </a:spcAft>
              <a:buNone/>
              <a:defRPr/>
            </a:pPr>
            <a:r>
              <a:rPr lang="en-GB" sz="1400" dirty="0">
                <a:latin typeface="Arial" panose="020B0604020202020204"/>
              </a:rPr>
              <a:t>Overall, the changes to the sampling approach were made to upgrade our approach while still ensuring the quality of data produced.</a:t>
            </a:r>
            <a:endParaRPr lang="en-GB" sz="1400" dirty="0">
              <a:latin typeface="Arial" panose="020B0604020202020204"/>
              <a:cs typeface="Arial"/>
            </a:endParaRPr>
          </a:p>
          <a:p>
            <a:pPr marL="0" indent="0">
              <a:lnSpc>
                <a:spcPct val="100000"/>
              </a:lnSpc>
              <a:spcBef>
                <a:spcPts val="0"/>
              </a:spcBef>
              <a:spcAft>
                <a:spcPts val="600"/>
              </a:spcAft>
              <a:buNone/>
              <a:defRPr/>
            </a:pPr>
            <a:endParaRPr lang="en-GB" sz="1400" b="0" i="0" u="none" strike="noStrike" kern="1200" cap="none" spc="0" normalizeH="0" baseline="0" noProof="0" dirty="0">
              <a:ln>
                <a:noFill/>
              </a:ln>
              <a:solidFill>
                <a:srgbClr val="5C5B5A"/>
              </a:solidFill>
              <a:effectLst/>
              <a:uLnTx/>
              <a:uFillTx/>
              <a:latin typeface="Arial" panose="020B0604020202020204"/>
              <a:cs typeface="Arial"/>
            </a:endParaRPr>
          </a:p>
        </p:txBody>
      </p:sp>
      <p:graphicFrame>
        <p:nvGraphicFramePr>
          <p:cNvPr id="2" name="Table 1">
            <a:extLst>
              <a:ext uri="{FF2B5EF4-FFF2-40B4-BE49-F238E27FC236}">
                <a16:creationId xmlns:a16="http://schemas.microsoft.com/office/drawing/2014/main" id="{AB58B410-B69C-531D-6B77-58A6844A73FD}"/>
              </a:ext>
            </a:extLst>
          </p:cNvPr>
          <p:cNvGraphicFramePr>
            <a:graphicFrameLocks noGrp="1"/>
          </p:cNvGraphicFramePr>
          <p:nvPr>
            <p:extLst>
              <p:ext uri="{D42A27DB-BD31-4B8C-83A1-F6EECF244321}">
                <p14:modId xmlns:p14="http://schemas.microsoft.com/office/powerpoint/2010/main" val="2851504469"/>
              </p:ext>
            </p:extLst>
          </p:nvPr>
        </p:nvGraphicFramePr>
        <p:xfrm>
          <a:off x="1995055" y="981512"/>
          <a:ext cx="8128000" cy="1219200"/>
        </p:xfrm>
        <a:graphic>
          <a:graphicData uri="http://schemas.openxmlformats.org/drawingml/2006/table">
            <a:tbl>
              <a:tblPr firstRow="1" bandRow="1">
                <a:tableStyleId>{073A0DAA-6AF3-43AB-8588-CEC1D06C72B9}</a:tableStyleId>
              </a:tblPr>
              <a:tblGrid>
                <a:gridCol w="4064000">
                  <a:extLst>
                    <a:ext uri="{9D8B030D-6E8A-4147-A177-3AD203B41FA5}">
                      <a16:colId xmlns:a16="http://schemas.microsoft.com/office/drawing/2014/main" val="4196213975"/>
                    </a:ext>
                  </a:extLst>
                </a:gridCol>
                <a:gridCol w="4064000">
                  <a:extLst>
                    <a:ext uri="{9D8B030D-6E8A-4147-A177-3AD203B41FA5}">
                      <a16:colId xmlns:a16="http://schemas.microsoft.com/office/drawing/2014/main" val="2606647237"/>
                    </a:ext>
                  </a:extLst>
                </a:gridCol>
              </a:tblGrid>
              <a:tr h="285226">
                <a:tc>
                  <a:txBody>
                    <a:bodyPr/>
                    <a:lstStyle/>
                    <a:p>
                      <a:pPr algn="ctr"/>
                      <a:r>
                        <a:rPr lang="en-GB" sz="1400"/>
                        <a:t>Surveys 1-11</a:t>
                      </a:r>
                    </a:p>
                  </a:txBody>
                  <a:tcPr/>
                </a:tc>
                <a:tc>
                  <a:txBody>
                    <a:bodyPr/>
                    <a:lstStyle/>
                    <a:p>
                      <a:pPr algn="ctr"/>
                      <a:r>
                        <a:rPr lang="en-GB" sz="1400"/>
                        <a:t>Surveys 12 onwards</a:t>
                      </a:r>
                    </a:p>
                  </a:txBody>
                  <a:tcPr/>
                </a:tc>
                <a:extLst>
                  <a:ext uri="{0D108BD9-81ED-4DB2-BD59-A6C34878D82A}">
                    <a16:rowId xmlns:a16="http://schemas.microsoft.com/office/drawing/2014/main" val="3321104939"/>
                  </a:ext>
                </a:extLst>
              </a:tr>
              <a:tr h="285226">
                <a:tc>
                  <a:txBody>
                    <a:bodyPr/>
                    <a:lstStyle/>
                    <a:p>
                      <a:pPr algn="ctr"/>
                      <a:r>
                        <a:rPr lang="en-GB" sz="1400"/>
                        <a:t>Online panels (n=750)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a:t>Online panels (n=750)</a:t>
                      </a:r>
                    </a:p>
                  </a:txBody>
                  <a:tcPr/>
                </a:tc>
                <a:extLst>
                  <a:ext uri="{0D108BD9-81ED-4DB2-BD59-A6C34878D82A}">
                    <a16:rowId xmlns:a16="http://schemas.microsoft.com/office/drawing/2014/main" val="3571694846"/>
                  </a:ext>
                </a:extLst>
              </a:tr>
              <a:tr h="285226">
                <a:tc>
                  <a:txBody>
                    <a:bodyPr/>
                    <a:lstStyle/>
                    <a:p>
                      <a:pPr algn="ctr"/>
                      <a:r>
                        <a:rPr lang="en-GB" sz="1400"/>
                        <a:t>River sampling (n=500)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a:t>Online rapid sampling (n=500)</a:t>
                      </a:r>
                    </a:p>
                  </a:txBody>
                  <a:tcPr/>
                </a:tc>
                <a:extLst>
                  <a:ext uri="{0D108BD9-81ED-4DB2-BD59-A6C34878D82A}">
                    <a16:rowId xmlns:a16="http://schemas.microsoft.com/office/drawing/2014/main" val="2331407590"/>
                  </a:ext>
                </a:extLst>
              </a:tr>
              <a:tr h="285226">
                <a:tc>
                  <a:txBody>
                    <a:bodyPr/>
                    <a:lstStyle/>
                    <a:p>
                      <a:pPr algn="ctr"/>
                      <a:r>
                        <a:rPr lang="en-GB" sz="1400"/>
                        <a:t>Telephone sampling (n=250)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t>Face-to-face sampling (n=250)</a:t>
                      </a:r>
                    </a:p>
                  </a:txBody>
                  <a:tcPr/>
                </a:tc>
                <a:extLst>
                  <a:ext uri="{0D108BD9-81ED-4DB2-BD59-A6C34878D82A}">
                    <a16:rowId xmlns:a16="http://schemas.microsoft.com/office/drawing/2014/main" val="92102449"/>
                  </a:ext>
                </a:extLst>
              </a:tr>
            </a:tbl>
          </a:graphicData>
        </a:graphic>
      </p:graphicFrame>
      <p:sp>
        <p:nvSpPr>
          <p:cNvPr id="6" name="Slide Number Placeholder 4">
            <a:extLst>
              <a:ext uri="{FF2B5EF4-FFF2-40B4-BE49-F238E27FC236}">
                <a16:creationId xmlns:a16="http://schemas.microsoft.com/office/drawing/2014/main" id="{02F6667E-0ED3-42DD-8AED-A92F5D04128C}"/>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78</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17883147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BE409A-7B5C-9BC0-1AD2-69FCFD3D1C17}"/>
            </a:ext>
          </a:extLst>
        </p:cNvPr>
        <p:cNvGrpSpPr/>
        <p:nvPr/>
      </p:nvGrpSpPr>
      <p:grpSpPr>
        <a:xfrm>
          <a:off x="0" y="0"/>
          <a:ext cx="0" cy="0"/>
          <a:chOff x="0" y="0"/>
          <a:chExt cx="0" cy="0"/>
        </a:xfrm>
      </p:grpSpPr>
      <p:sp>
        <p:nvSpPr>
          <p:cNvPr id="12" name="Title 4">
            <a:extLst>
              <a:ext uri="{FF2B5EF4-FFF2-40B4-BE49-F238E27FC236}">
                <a16:creationId xmlns:a16="http://schemas.microsoft.com/office/drawing/2014/main" id="{6CBC407F-025E-B802-3D95-76D323B0B66C}"/>
              </a:ext>
            </a:extLst>
          </p:cNvPr>
          <p:cNvSpPr txBox="1">
            <a:spLocks noGrp="1"/>
          </p:cNvSpPr>
          <p:nvPr>
            <p:ph type="title" idx="4294967295"/>
          </p:nvPr>
        </p:nvSpPr>
        <p:spPr>
          <a:xfrm>
            <a:off x="586799" y="225693"/>
            <a:ext cx="11017824" cy="92662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rgbClr val="5C5B5A"/>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a:ln>
                  <a:noFill/>
                </a:ln>
                <a:solidFill>
                  <a:srgbClr val="5C5B5A"/>
                </a:solidFill>
                <a:effectLst/>
                <a:uLnTx/>
                <a:uFillTx/>
                <a:latin typeface="Arial" panose="020B0604020202020204"/>
                <a:ea typeface="+mj-ea"/>
                <a:cs typeface="+mj-cs"/>
              </a:rPr>
              <a:t>Sample information</a:t>
            </a:r>
          </a:p>
        </p:txBody>
      </p:sp>
      <p:graphicFrame>
        <p:nvGraphicFramePr>
          <p:cNvPr id="4" name="Table 8">
            <a:extLst>
              <a:ext uri="{FF2B5EF4-FFF2-40B4-BE49-F238E27FC236}">
                <a16:creationId xmlns:a16="http://schemas.microsoft.com/office/drawing/2014/main" id="{F9ECFD85-291E-CDC9-8FAA-A14CAEFCCC68}"/>
              </a:ext>
            </a:extLst>
          </p:cNvPr>
          <p:cNvGraphicFramePr>
            <a:graphicFrameLocks noGrp="1"/>
          </p:cNvGraphicFramePr>
          <p:nvPr>
            <p:extLst>
              <p:ext uri="{D42A27DB-BD31-4B8C-83A1-F6EECF244321}">
                <p14:modId xmlns:p14="http://schemas.microsoft.com/office/powerpoint/2010/main" val="830917062"/>
              </p:ext>
            </p:extLst>
          </p:nvPr>
        </p:nvGraphicFramePr>
        <p:xfrm>
          <a:off x="426080" y="690283"/>
          <a:ext cx="11380445" cy="4581448"/>
        </p:xfrm>
        <a:graphic>
          <a:graphicData uri="http://schemas.openxmlformats.org/drawingml/2006/table">
            <a:tbl>
              <a:tblPr firstRow="1" bandRow="1">
                <a:tableStyleId>{D7AC3CCA-C797-4891-BE02-D94E43425B78}</a:tableStyleId>
              </a:tblPr>
              <a:tblGrid>
                <a:gridCol w="1130647">
                  <a:extLst>
                    <a:ext uri="{9D8B030D-6E8A-4147-A177-3AD203B41FA5}">
                      <a16:colId xmlns:a16="http://schemas.microsoft.com/office/drawing/2014/main" val="2475330351"/>
                    </a:ext>
                  </a:extLst>
                </a:gridCol>
                <a:gridCol w="788446">
                  <a:extLst>
                    <a:ext uri="{9D8B030D-6E8A-4147-A177-3AD203B41FA5}">
                      <a16:colId xmlns:a16="http://schemas.microsoft.com/office/drawing/2014/main" val="1879578340"/>
                    </a:ext>
                  </a:extLst>
                </a:gridCol>
                <a:gridCol w="788446">
                  <a:extLst>
                    <a:ext uri="{9D8B030D-6E8A-4147-A177-3AD203B41FA5}">
                      <a16:colId xmlns:a16="http://schemas.microsoft.com/office/drawing/2014/main" val="1245112500"/>
                    </a:ext>
                  </a:extLst>
                </a:gridCol>
                <a:gridCol w="788446">
                  <a:extLst>
                    <a:ext uri="{9D8B030D-6E8A-4147-A177-3AD203B41FA5}">
                      <a16:colId xmlns:a16="http://schemas.microsoft.com/office/drawing/2014/main" val="463256089"/>
                    </a:ext>
                  </a:extLst>
                </a:gridCol>
                <a:gridCol w="788446">
                  <a:extLst>
                    <a:ext uri="{9D8B030D-6E8A-4147-A177-3AD203B41FA5}">
                      <a16:colId xmlns:a16="http://schemas.microsoft.com/office/drawing/2014/main" val="3989623761"/>
                    </a:ext>
                  </a:extLst>
                </a:gridCol>
                <a:gridCol w="788446">
                  <a:extLst>
                    <a:ext uri="{9D8B030D-6E8A-4147-A177-3AD203B41FA5}">
                      <a16:colId xmlns:a16="http://schemas.microsoft.com/office/drawing/2014/main" val="2669063577"/>
                    </a:ext>
                  </a:extLst>
                </a:gridCol>
                <a:gridCol w="788446">
                  <a:extLst>
                    <a:ext uri="{9D8B030D-6E8A-4147-A177-3AD203B41FA5}">
                      <a16:colId xmlns:a16="http://schemas.microsoft.com/office/drawing/2014/main" val="2313577419"/>
                    </a:ext>
                  </a:extLst>
                </a:gridCol>
                <a:gridCol w="788446">
                  <a:extLst>
                    <a:ext uri="{9D8B030D-6E8A-4147-A177-3AD203B41FA5}">
                      <a16:colId xmlns:a16="http://schemas.microsoft.com/office/drawing/2014/main" val="1224113153"/>
                    </a:ext>
                  </a:extLst>
                </a:gridCol>
                <a:gridCol w="788446">
                  <a:extLst>
                    <a:ext uri="{9D8B030D-6E8A-4147-A177-3AD203B41FA5}">
                      <a16:colId xmlns:a16="http://schemas.microsoft.com/office/drawing/2014/main" val="2888558591"/>
                    </a:ext>
                  </a:extLst>
                </a:gridCol>
                <a:gridCol w="788446">
                  <a:extLst>
                    <a:ext uri="{9D8B030D-6E8A-4147-A177-3AD203B41FA5}">
                      <a16:colId xmlns:a16="http://schemas.microsoft.com/office/drawing/2014/main" val="2589896462"/>
                    </a:ext>
                  </a:extLst>
                </a:gridCol>
                <a:gridCol w="788446">
                  <a:extLst>
                    <a:ext uri="{9D8B030D-6E8A-4147-A177-3AD203B41FA5}">
                      <a16:colId xmlns:a16="http://schemas.microsoft.com/office/drawing/2014/main" val="211608633"/>
                    </a:ext>
                  </a:extLst>
                </a:gridCol>
                <a:gridCol w="788446">
                  <a:extLst>
                    <a:ext uri="{9D8B030D-6E8A-4147-A177-3AD203B41FA5}">
                      <a16:colId xmlns:a16="http://schemas.microsoft.com/office/drawing/2014/main" val="4035907083"/>
                    </a:ext>
                  </a:extLst>
                </a:gridCol>
                <a:gridCol w="788446">
                  <a:extLst>
                    <a:ext uri="{9D8B030D-6E8A-4147-A177-3AD203B41FA5}">
                      <a16:colId xmlns:a16="http://schemas.microsoft.com/office/drawing/2014/main" val="3959142110"/>
                    </a:ext>
                  </a:extLst>
                </a:gridCol>
                <a:gridCol w="788446">
                  <a:extLst>
                    <a:ext uri="{9D8B030D-6E8A-4147-A177-3AD203B41FA5}">
                      <a16:colId xmlns:a16="http://schemas.microsoft.com/office/drawing/2014/main" val="1358753497"/>
                    </a:ext>
                  </a:extLst>
                </a:gridCol>
              </a:tblGrid>
              <a:tr h="42392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a:solidFill>
                            <a:schemeClr val="bg1"/>
                          </a:solidFill>
                          <a:latin typeface="Arial"/>
                          <a:ea typeface="+mn-ea"/>
                          <a:cs typeface="Arial"/>
                        </a:rPr>
                        <a:t>Survey</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a:solidFill>
                            <a:schemeClr val="bg1"/>
                          </a:solidFill>
                          <a:latin typeface="Arial"/>
                          <a:ea typeface="+mn-ea"/>
                          <a:cs typeface="Arial"/>
                        </a:rPr>
                        <a:t>1</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a:solidFill>
                            <a:schemeClr val="bg1"/>
                          </a:solidFill>
                          <a:latin typeface="Arial"/>
                          <a:ea typeface="+mn-ea"/>
                          <a:cs typeface="Arial"/>
                        </a:rPr>
                        <a:t>2</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a:solidFill>
                            <a:schemeClr val="bg1"/>
                          </a:solidFill>
                          <a:latin typeface="Arial"/>
                          <a:ea typeface="+mn-ea"/>
                          <a:cs typeface="Arial"/>
                        </a:rPr>
                        <a:t>3</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a:solidFill>
                            <a:schemeClr val="bg1"/>
                          </a:solidFill>
                          <a:latin typeface="Arial"/>
                          <a:ea typeface="+mn-ea"/>
                          <a:cs typeface="Arial"/>
                        </a:rPr>
                        <a:t>4</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a:solidFill>
                            <a:schemeClr val="bg1"/>
                          </a:solidFill>
                          <a:latin typeface="Arial"/>
                          <a:ea typeface="+mn-ea"/>
                          <a:cs typeface="Arial"/>
                        </a:rPr>
                        <a:t>5</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a:solidFill>
                            <a:schemeClr val="bg1"/>
                          </a:solidFill>
                          <a:latin typeface="Arial"/>
                          <a:ea typeface="+mn-ea"/>
                          <a:cs typeface="Arial"/>
                        </a:rPr>
                        <a:t>6</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a:solidFill>
                            <a:schemeClr val="bg1"/>
                          </a:solidFill>
                          <a:latin typeface="Arial"/>
                          <a:ea typeface="+mn-ea"/>
                          <a:cs typeface="Arial"/>
                        </a:rPr>
                        <a:t>7</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a:solidFill>
                            <a:schemeClr val="bg1"/>
                          </a:solidFill>
                          <a:latin typeface="Arial"/>
                          <a:ea typeface="+mn-ea"/>
                          <a:cs typeface="Arial"/>
                        </a:rPr>
                        <a:t>8</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a:solidFill>
                            <a:schemeClr val="bg1"/>
                          </a:solidFill>
                          <a:latin typeface="Arial"/>
                          <a:ea typeface="+mn-ea"/>
                          <a:cs typeface="Arial"/>
                        </a:rPr>
                        <a:t>9</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a:solidFill>
                            <a:schemeClr val="bg1"/>
                          </a:solidFill>
                          <a:latin typeface="Arial"/>
                          <a:ea typeface="+mn-ea"/>
                          <a:cs typeface="Arial"/>
                        </a:rPr>
                        <a:t>10</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a:solidFill>
                            <a:schemeClr val="bg1"/>
                          </a:solidFill>
                          <a:latin typeface="Arial"/>
                          <a:ea typeface="+mn-ea"/>
                          <a:cs typeface="Arial"/>
                        </a:rPr>
                        <a:t>11</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bg1"/>
                          </a:solidFill>
                          <a:latin typeface="Arial"/>
                          <a:ea typeface="+mn-ea"/>
                          <a:cs typeface="Arial"/>
                        </a:rPr>
                        <a:t>12</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bg1"/>
                          </a:solidFill>
                          <a:latin typeface="Arial"/>
                          <a:ea typeface="+mn-ea"/>
                          <a:cs typeface="Arial"/>
                        </a:rPr>
                        <a:t>13</a:t>
                      </a:r>
                    </a:p>
                  </a:txBody>
                  <a:tcPr marL="36000" marR="36000" marT="9144" marB="9144" anchor="ctr">
                    <a:solidFill>
                      <a:srgbClr val="5C5B5A"/>
                    </a:solidFill>
                  </a:tcPr>
                </a:tc>
                <a:extLst>
                  <a:ext uri="{0D108BD9-81ED-4DB2-BD59-A6C34878D82A}">
                    <a16:rowId xmlns:a16="http://schemas.microsoft.com/office/drawing/2014/main" val="3974806476"/>
                  </a:ext>
                </a:extLst>
              </a:tr>
              <a:tr h="53158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a:solidFill>
                            <a:srgbClr val="5C5B5A"/>
                          </a:solidFill>
                          <a:latin typeface="Arial"/>
                          <a:ea typeface="+mn-ea"/>
                          <a:cs typeface="Arial"/>
                        </a:rPr>
                        <a:t>Fieldwork start</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9 Feb 22</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25 Mar 22</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1 Sep 22</a:t>
                      </a:r>
                    </a:p>
                  </a:txBody>
                  <a:tcPr marL="36000" marR="36000" marT="9144" marB="9144" anchor="ctr">
                    <a:solidFill>
                      <a:srgbClr val="5C5B5A">
                        <a:alpha val="21000"/>
                      </a:srgbClr>
                    </a:solidFill>
                  </a:tcPr>
                </a:tc>
                <a:tc>
                  <a:txBody>
                    <a:bodyPr/>
                    <a:lstStyle/>
                    <a:p>
                      <a:pPr marL="0" marR="0" lvl="0" indent="0" algn="ctr" rtl="0" eaLnBrk="1" fontAlgn="auto" latinLnBrk="0" hangingPunct="1">
                        <a:lnSpc>
                          <a:spcPct val="100000"/>
                        </a:lnSpc>
                        <a:spcBef>
                          <a:spcPts val="0"/>
                        </a:spcBef>
                        <a:spcAft>
                          <a:spcPts val="0"/>
                        </a:spcAft>
                        <a:buClrTx/>
                        <a:buSzTx/>
                        <a:buFontTx/>
                        <a:buNone/>
                      </a:pPr>
                      <a:r>
                        <a:rPr lang="en-GB" sz="1200" b="0" kern="1200">
                          <a:solidFill>
                            <a:srgbClr val="5C5B5A"/>
                          </a:solidFill>
                          <a:latin typeface="Arial"/>
                          <a:ea typeface="+mn-ea"/>
                          <a:cs typeface="Arial"/>
                        </a:rPr>
                        <a:t>20 Oct 22 </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7 Dec 22</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2 Mar 23</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5 May 23</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26 June 23</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4 Sept </a:t>
                      </a:r>
                      <a:r>
                        <a:rPr lang="en-GB" sz="1200" b="0" kern="1200" noProof="0">
                          <a:solidFill>
                            <a:srgbClr val="5C5B5A"/>
                          </a:solidFill>
                          <a:latin typeface="Arial"/>
                          <a:ea typeface="+mn-ea"/>
                          <a:cs typeface="Arial"/>
                        </a:rPr>
                        <a:t>23</a:t>
                      </a:r>
                      <a:endParaRPr lang="en-GB" sz="1200" b="0" kern="1200">
                        <a:solidFill>
                          <a:srgbClr val="5C5B5A"/>
                        </a:solidFill>
                        <a:latin typeface="Arial"/>
                        <a:ea typeface="+mn-ea"/>
                        <a:cs typeface="Arial"/>
                      </a:endParaRP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13 Nov </a:t>
                      </a:r>
                      <a:r>
                        <a:rPr lang="en-GB" sz="1200" b="0" kern="1200" noProof="0">
                          <a:solidFill>
                            <a:srgbClr val="5C5B5A"/>
                          </a:solidFill>
                          <a:latin typeface="Arial"/>
                          <a:ea typeface="+mn-ea"/>
                          <a:cs typeface="Arial"/>
                        </a:rPr>
                        <a:t>23</a:t>
                      </a:r>
                      <a:endParaRPr lang="en-GB" sz="1200" b="0" kern="1200">
                        <a:solidFill>
                          <a:srgbClr val="5C5B5A"/>
                        </a:solidFill>
                        <a:latin typeface="Arial"/>
                        <a:ea typeface="+mn-ea"/>
                        <a:cs typeface="Arial"/>
                      </a:endParaRPr>
                    </a:p>
                  </a:txBody>
                  <a:tcPr marL="36000" marR="36000" marT="9144" marB="9144" anchor="ctr">
                    <a:solidFill>
                      <a:srgbClr val="5C5B5A">
                        <a:alpha val="21000"/>
                      </a:srgbClr>
                    </a:solidFill>
                  </a:tcPr>
                </a:tc>
                <a:tc>
                  <a:txBody>
                    <a:bodyPr/>
                    <a:lstStyle/>
                    <a:p>
                      <a:pPr marL="0" marR="0" lvl="0" indent="0" algn="ctr" rtl="0" eaLnBrk="1" fontAlgn="auto" latinLnBrk="0" hangingPunct="1">
                        <a:lnSpc>
                          <a:spcPct val="100000"/>
                        </a:lnSpc>
                        <a:spcBef>
                          <a:spcPts val="0"/>
                        </a:spcBef>
                        <a:spcAft>
                          <a:spcPts val="0"/>
                        </a:spcAft>
                        <a:buClrTx/>
                        <a:buSzTx/>
                        <a:buFontTx/>
                        <a:buNone/>
                      </a:pPr>
                      <a:r>
                        <a:rPr lang="en-GB" sz="1200" b="0" kern="1200">
                          <a:solidFill>
                            <a:srgbClr val="5C5B5A"/>
                          </a:solidFill>
                          <a:latin typeface="Arial"/>
                          <a:ea typeface="+mn-ea"/>
                          <a:cs typeface="Arial"/>
                        </a:rPr>
                        <a:t>29 Jan 24 </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13 May 24</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8 July 24</a:t>
                      </a:r>
                    </a:p>
                  </a:txBody>
                  <a:tcPr marL="36000" marR="36000" marT="9144" marB="9144" anchor="ctr">
                    <a:solidFill>
                      <a:srgbClr val="5C5B5A">
                        <a:alpha val="21000"/>
                      </a:srgbClr>
                    </a:solidFill>
                  </a:tcPr>
                </a:tc>
                <a:extLst>
                  <a:ext uri="{0D108BD9-81ED-4DB2-BD59-A6C34878D82A}">
                    <a16:rowId xmlns:a16="http://schemas.microsoft.com/office/drawing/2014/main" val="1563452399"/>
                  </a:ext>
                </a:extLst>
              </a:tr>
              <a:tr h="53158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a:solidFill>
                            <a:srgbClr val="5C5B5A"/>
                          </a:solidFill>
                          <a:latin typeface="Arial"/>
                          <a:ea typeface="+mn-ea"/>
                          <a:cs typeface="Arial"/>
                        </a:rPr>
                        <a:t>Fieldwork end</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25 Feb 22</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11 April 22</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24 Sep 22</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3 Nov 22</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21 Dec 22</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14 Mar 23</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22 May 23</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10 July 23</a:t>
                      </a:r>
                    </a:p>
                  </a:txBody>
                  <a:tcPr marL="36000" marR="36000" marT="9144" marB="9144" anchor="ctr">
                    <a:solidFill>
                      <a:srgbClr val="5C5B5A">
                        <a:alpha val="21000"/>
                      </a:srgbClr>
                    </a:solidFill>
                  </a:tcPr>
                </a:tc>
                <a:tc>
                  <a:txBody>
                    <a:bodyPr/>
                    <a:lstStyle/>
                    <a:p>
                      <a:pPr marL="0" marR="0" lvl="0" indent="0" algn="ctr" rtl="0" eaLnBrk="1" fontAlgn="auto" latinLnBrk="0" hangingPunct="1">
                        <a:lnSpc>
                          <a:spcPct val="100000"/>
                        </a:lnSpc>
                        <a:spcBef>
                          <a:spcPts val="0"/>
                        </a:spcBef>
                        <a:spcAft>
                          <a:spcPts val="0"/>
                        </a:spcAft>
                        <a:buClrTx/>
                        <a:buSzTx/>
                        <a:buFontTx/>
                        <a:buNone/>
                      </a:pPr>
                      <a:r>
                        <a:rPr lang="en-GB" sz="1200" b="0" kern="1200">
                          <a:solidFill>
                            <a:srgbClr val="5C5B5A"/>
                          </a:solidFill>
                          <a:latin typeface="Arial"/>
                          <a:ea typeface="+mn-ea"/>
                          <a:cs typeface="Arial"/>
                        </a:rPr>
                        <a:t>18 Sept 23 </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29 Nov </a:t>
                      </a:r>
                      <a:r>
                        <a:rPr lang="en-GB" sz="1200" b="0" kern="1200" noProof="0">
                          <a:solidFill>
                            <a:srgbClr val="5C5B5A"/>
                          </a:solidFill>
                          <a:latin typeface="Arial"/>
                          <a:ea typeface="+mn-ea"/>
                          <a:cs typeface="Arial"/>
                        </a:rPr>
                        <a:t>23</a:t>
                      </a:r>
                      <a:endParaRPr lang="en-GB" sz="1200" b="0" kern="1200">
                        <a:solidFill>
                          <a:srgbClr val="5C5B5A"/>
                        </a:solidFill>
                        <a:latin typeface="Arial"/>
                        <a:ea typeface="+mn-ea"/>
                        <a:cs typeface="Arial"/>
                      </a:endParaRP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13 Feb </a:t>
                      </a:r>
                      <a:r>
                        <a:rPr lang="en-GB" sz="1200" b="0" kern="1200" noProof="0">
                          <a:solidFill>
                            <a:srgbClr val="5C5B5A"/>
                          </a:solidFill>
                          <a:latin typeface="Arial"/>
                          <a:ea typeface="+mn-ea"/>
                          <a:cs typeface="Arial"/>
                        </a:rPr>
                        <a:t>24</a:t>
                      </a:r>
                      <a:endParaRPr lang="en-GB" sz="1200" b="0" kern="1200">
                        <a:solidFill>
                          <a:srgbClr val="5C5B5A"/>
                        </a:solidFill>
                        <a:latin typeface="Arial"/>
                        <a:ea typeface="+mn-ea"/>
                        <a:cs typeface="Arial"/>
                      </a:endParaRP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25 May 24</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19 July 24</a:t>
                      </a:r>
                    </a:p>
                  </a:txBody>
                  <a:tcPr marL="36000" marR="36000" marT="9144" marB="9144" anchor="ctr">
                    <a:solidFill>
                      <a:srgbClr val="5C5B5A">
                        <a:alpha val="21000"/>
                      </a:srgbClr>
                    </a:solidFill>
                  </a:tcPr>
                </a:tc>
                <a:extLst>
                  <a:ext uri="{0D108BD9-81ED-4DB2-BD59-A6C34878D82A}">
                    <a16:rowId xmlns:a16="http://schemas.microsoft.com/office/drawing/2014/main" val="2605425755"/>
                  </a:ext>
                </a:extLst>
              </a:tr>
              <a:tr h="531580">
                <a:tc>
                  <a:txBody>
                    <a:bodyPr/>
                    <a:lstStyle/>
                    <a:p>
                      <a:pPr marL="0" lvl="0" indent="0" algn="ctr">
                        <a:lnSpc>
                          <a:spcPct val="100000"/>
                        </a:lnSpc>
                        <a:spcBef>
                          <a:spcPts val="0"/>
                        </a:spcBef>
                        <a:spcAft>
                          <a:spcPts val="0"/>
                        </a:spcAft>
                        <a:buNone/>
                      </a:pPr>
                      <a:r>
                        <a:rPr lang="en-GB" sz="1200" b="1" kern="1200">
                          <a:solidFill>
                            <a:srgbClr val="5C5B5A"/>
                          </a:solidFill>
                          <a:latin typeface="Arial"/>
                          <a:ea typeface="+mn-ea"/>
                          <a:cs typeface="Arial"/>
                        </a:rPr>
                        <a:t>Report publication</a:t>
                      </a:r>
                    </a:p>
                  </a:txBody>
                  <a:tcPr marL="36000" marR="36000" marT="9144" marB="9144" anchor="ctr">
                    <a:solidFill>
                      <a:srgbClr val="5C5B5A">
                        <a:alpha val="21000"/>
                      </a:srgbClr>
                    </a:solidFill>
                  </a:tcPr>
                </a:tc>
                <a:tc>
                  <a:txBody>
                    <a:bodyPr/>
                    <a:lstStyle/>
                    <a:p>
                      <a:pPr marL="0" lvl="0" indent="0" algn="ctr" defTabSz="914400">
                        <a:lnSpc>
                          <a:spcPct val="100000"/>
                        </a:lnSpc>
                        <a:spcBef>
                          <a:spcPts val="0"/>
                        </a:spcBef>
                        <a:spcAft>
                          <a:spcPts val="0"/>
                        </a:spcAft>
                        <a:buNone/>
                        <a:tabLst/>
                        <a:defRPr/>
                      </a:pPr>
                      <a:r>
                        <a:rPr lang="en-GB" sz="1200" b="0" kern="1200">
                          <a:solidFill>
                            <a:srgbClr val="5C5B5A"/>
                          </a:solidFill>
                          <a:latin typeface="Arial"/>
                          <a:ea typeface="+mn-ea"/>
                          <a:cs typeface="Arial"/>
                        </a:rPr>
                        <a:t>Mar 22</a:t>
                      </a:r>
                    </a:p>
                  </a:txBody>
                  <a:tcPr marL="36000" marR="36000" marT="9144" marB="9144" anchor="ctr">
                    <a:solidFill>
                      <a:srgbClr val="5C5B5A">
                        <a:alpha val="21000"/>
                      </a:srgbClr>
                    </a:solidFill>
                  </a:tcPr>
                </a:tc>
                <a:tc>
                  <a:txBody>
                    <a:bodyPr/>
                    <a:lstStyle/>
                    <a:p>
                      <a:pPr marL="0" lvl="0" indent="0" algn="ctr" defTabSz="914400">
                        <a:lnSpc>
                          <a:spcPct val="100000"/>
                        </a:lnSpc>
                        <a:spcBef>
                          <a:spcPts val="0"/>
                        </a:spcBef>
                        <a:spcAft>
                          <a:spcPts val="0"/>
                        </a:spcAft>
                        <a:buNone/>
                        <a:tabLst/>
                        <a:defRPr/>
                      </a:pPr>
                      <a:r>
                        <a:rPr lang="en-GB" sz="1200" b="0" kern="1200">
                          <a:solidFill>
                            <a:srgbClr val="5C5B5A"/>
                          </a:solidFill>
                          <a:latin typeface="Arial"/>
                          <a:ea typeface="+mn-ea"/>
                          <a:cs typeface="Arial"/>
                        </a:rPr>
                        <a:t>Apr 22</a:t>
                      </a:r>
                    </a:p>
                  </a:txBody>
                  <a:tcPr marL="36000" marR="36000" marT="9144" marB="9144" anchor="ctr">
                    <a:solidFill>
                      <a:srgbClr val="5C5B5A">
                        <a:alpha val="21000"/>
                      </a:srgbClr>
                    </a:solidFill>
                  </a:tcPr>
                </a:tc>
                <a:tc>
                  <a:txBody>
                    <a:bodyPr/>
                    <a:lstStyle/>
                    <a:p>
                      <a:pPr marL="0" lvl="0" indent="0" algn="ctr">
                        <a:lnSpc>
                          <a:spcPct val="100000"/>
                        </a:lnSpc>
                        <a:spcBef>
                          <a:spcPts val="0"/>
                        </a:spcBef>
                        <a:spcAft>
                          <a:spcPts val="0"/>
                        </a:spcAft>
                        <a:buNone/>
                      </a:pPr>
                      <a:r>
                        <a:rPr lang="en-GB" sz="1200" b="0" kern="1200">
                          <a:solidFill>
                            <a:srgbClr val="5C5B5A"/>
                          </a:solidFill>
                          <a:latin typeface="Arial"/>
                          <a:ea typeface="+mn-ea"/>
                          <a:cs typeface="Arial"/>
                        </a:rPr>
                        <a:t>Sep 2022</a:t>
                      </a:r>
                    </a:p>
                  </a:txBody>
                  <a:tcPr marL="36000" marR="36000" marT="9144" marB="9144" anchor="ctr">
                    <a:solidFill>
                      <a:srgbClr val="5C5B5A">
                        <a:alpha val="21000"/>
                      </a:srgbClr>
                    </a:solidFill>
                  </a:tcPr>
                </a:tc>
                <a:tc>
                  <a:txBody>
                    <a:bodyPr/>
                    <a:lstStyle/>
                    <a:p>
                      <a:pPr marL="0" lvl="0" indent="0" algn="ctr">
                        <a:lnSpc>
                          <a:spcPct val="100000"/>
                        </a:lnSpc>
                        <a:spcBef>
                          <a:spcPts val="0"/>
                        </a:spcBef>
                        <a:spcAft>
                          <a:spcPts val="0"/>
                        </a:spcAft>
                        <a:buNone/>
                      </a:pPr>
                      <a:r>
                        <a:rPr lang="en-GB" sz="1200" b="0" kern="1200">
                          <a:solidFill>
                            <a:srgbClr val="5C5B5A"/>
                          </a:solidFill>
                          <a:latin typeface="Arial"/>
                          <a:ea typeface="+mn-ea"/>
                          <a:cs typeface="Arial"/>
                        </a:rPr>
                        <a:t>Nov 2022</a:t>
                      </a:r>
                    </a:p>
                  </a:txBody>
                  <a:tcPr marL="36000" marR="36000" marT="9144" marB="9144" anchor="ctr">
                    <a:solidFill>
                      <a:srgbClr val="5C5B5A">
                        <a:alpha val="21000"/>
                      </a:srgbClr>
                    </a:solidFill>
                  </a:tcPr>
                </a:tc>
                <a:tc>
                  <a:txBody>
                    <a:bodyPr/>
                    <a:lstStyle/>
                    <a:p>
                      <a:pPr marL="0" lvl="0" indent="0" algn="ctr">
                        <a:lnSpc>
                          <a:spcPct val="100000"/>
                        </a:lnSpc>
                        <a:spcBef>
                          <a:spcPts val="0"/>
                        </a:spcBef>
                        <a:spcAft>
                          <a:spcPts val="0"/>
                        </a:spcAft>
                        <a:buNone/>
                      </a:pPr>
                      <a:r>
                        <a:rPr lang="en-GB" sz="1200" b="0" kern="1200">
                          <a:solidFill>
                            <a:srgbClr val="5C5B5A"/>
                          </a:solidFill>
                          <a:latin typeface="Arial"/>
                          <a:ea typeface="+mn-ea"/>
                          <a:cs typeface="Arial"/>
                        </a:rPr>
                        <a:t>Jan 2023</a:t>
                      </a:r>
                    </a:p>
                  </a:txBody>
                  <a:tcPr marL="36000" marR="36000" marT="9144" marB="9144" anchor="ctr">
                    <a:solidFill>
                      <a:srgbClr val="5C5B5A">
                        <a:alpha val="21000"/>
                      </a:srgbClr>
                    </a:solidFill>
                  </a:tcPr>
                </a:tc>
                <a:tc>
                  <a:txBody>
                    <a:bodyPr/>
                    <a:lstStyle/>
                    <a:p>
                      <a:pPr marL="0" lvl="0" indent="0" algn="ctr">
                        <a:lnSpc>
                          <a:spcPct val="100000"/>
                        </a:lnSpc>
                        <a:spcBef>
                          <a:spcPts val="0"/>
                        </a:spcBef>
                        <a:spcAft>
                          <a:spcPts val="0"/>
                        </a:spcAft>
                        <a:buNone/>
                      </a:pPr>
                      <a:r>
                        <a:rPr lang="en-GB" sz="1200" b="0" kern="1200" dirty="0">
                          <a:solidFill>
                            <a:srgbClr val="5C5B5A"/>
                          </a:solidFill>
                          <a:latin typeface="Arial"/>
                          <a:ea typeface="+mn-ea"/>
                          <a:cs typeface="Arial"/>
                        </a:rPr>
                        <a:t>Apr 2023</a:t>
                      </a:r>
                    </a:p>
                  </a:txBody>
                  <a:tcPr marL="36000" marR="36000" marT="9144" marB="9144" anchor="ctr">
                    <a:solidFill>
                      <a:srgbClr val="5C5B5A">
                        <a:alpha val="21000"/>
                      </a:srgbClr>
                    </a:solidFill>
                  </a:tcPr>
                </a:tc>
                <a:tc>
                  <a:txBody>
                    <a:bodyPr/>
                    <a:lstStyle/>
                    <a:p>
                      <a:pPr marL="0" lvl="0" indent="0" algn="ctr">
                        <a:lnSpc>
                          <a:spcPct val="100000"/>
                        </a:lnSpc>
                        <a:spcBef>
                          <a:spcPts val="0"/>
                        </a:spcBef>
                        <a:spcAft>
                          <a:spcPts val="0"/>
                        </a:spcAft>
                        <a:buNone/>
                      </a:pPr>
                      <a:r>
                        <a:rPr lang="en-GB" sz="1200" b="0" kern="1200" dirty="0">
                          <a:solidFill>
                            <a:srgbClr val="5C5B5A"/>
                          </a:solidFill>
                          <a:latin typeface="Arial"/>
                          <a:ea typeface="+mn-ea"/>
                          <a:cs typeface="Arial"/>
                        </a:rPr>
                        <a:t>June 2023</a:t>
                      </a:r>
                    </a:p>
                  </a:txBody>
                  <a:tcPr marL="36000" marR="36000" marT="9144" marB="9144" anchor="ctr">
                    <a:solidFill>
                      <a:srgbClr val="5C5B5A">
                        <a:alpha val="21000"/>
                      </a:srgbClr>
                    </a:solidFill>
                  </a:tcPr>
                </a:tc>
                <a:tc>
                  <a:txBody>
                    <a:bodyPr/>
                    <a:lstStyle/>
                    <a:p>
                      <a:pPr marL="0" lvl="0" indent="0" algn="ctr">
                        <a:lnSpc>
                          <a:spcPct val="100000"/>
                        </a:lnSpc>
                        <a:spcBef>
                          <a:spcPts val="0"/>
                        </a:spcBef>
                        <a:spcAft>
                          <a:spcPts val="0"/>
                        </a:spcAft>
                        <a:buNone/>
                      </a:pPr>
                      <a:r>
                        <a:rPr lang="en-GB" sz="1200" b="0" kern="1200" dirty="0">
                          <a:solidFill>
                            <a:srgbClr val="5C5B5A"/>
                          </a:solidFill>
                          <a:latin typeface="Arial"/>
                          <a:ea typeface="+mn-ea"/>
                          <a:cs typeface="Arial"/>
                        </a:rPr>
                        <a:t>July 2023 </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Sept 2023</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Dec 2023</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Mar 2024</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June 2024</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Aug 2024</a:t>
                      </a:r>
                    </a:p>
                  </a:txBody>
                  <a:tcPr marL="36000" marR="36000" marT="9144" marB="9144" anchor="ctr">
                    <a:solidFill>
                      <a:srgbClr val="5C5B5A">
                        <a:alpha val="21000"/>
                      </a:srgbClr>
                    </a:solidFill>
                  </a:tcPr>
                </a:tc>
                <a:extLst>
                  <a:ext uri="{0D108BD9-81ED-4DB2-BD59-A6C34878D82A}">
                    <a16:rowId xmlns:a16="http://schemas.microsoft.com/office/drawing/2014/main" val="664872476"/>
                  </a:ext>
                </a:extLst>
              </a:tr>
              <a:tr h="53158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a:solidFill>
                            <a:srgbClr val="5C5B5A"/>
                          </a:solidFill>
                          <a:latin typeface="Arial"/>
                          <a:ea typeface="+mn-ea"/>
                          <a:cs typeface="Arial"/>
                        </a:rPr>
                        <a:t>Total respondents</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1385</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1467</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1677</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1636</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1470</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1767</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1488</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1612</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1560</a:t>
                      </a:r>
                    </a:p>
                  </a:txBody>
                  <a:tcPr marL="7620" marR="7620" marT="7620" marB="0"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1546</a:t>
                      </a:r>
                    </a:p>
                  </a:txBody>
                  <a:tcPr marL="7620" marR="7620" marT="7620" marB="0"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1460</a:t>
                      </a:r>
                    </a:p>
                  </a:txBody>
                  <a:tcPr marL="7620" marR="7620" marT="7620" marB="0"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1551</a:t>
                      </a:r>
                    </a:p>
                  </a:txBody>
                  <a:tcPr marL="7620" marR="7620" marT="7620" marB="0"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1540</a:t>
                      </a:r>
                    </a:p>
                  </a:txBody>
                  <a:tcPr marL="7620" marR="7620" marT="7620" marB="0" anchor="ctr">
                    <a:solidFill>
                      <a:srgbClr val="5C5B5A">
                        <a:alpha val="21000"/>
                      </a:srgbClr>
                    </a:solidFill>
                  </a:tcPr>
                </a:tc>
                <a:extLst>
                  <a:ext uri="{0D108BD9-81ED-4DB2-BD59-A6C34878D82A}">
                    <a16:rowId xmlns:a16="http://schemas.microsoft.com/office/drawing/2014/main" val="1647118354"/>
                  </a:ext>
                </a:extLst>
              </a:tr>
              <a:tr h="53158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a:solidFill>
                            <a:srgbClr val="5C5B5A"/>
                          </a:solidFill>
                          <a:latin typeface="Arial"/>
                          <a:ea typeface="+mn-ea"/>
                          <a:cs typeface="Arial"/>
                        </a:rPr>
                        <a:t>Web respondents</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762</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(55%)</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794</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(54%)</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785</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(47%)</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791</a:t>
                      </a:r>
                    </a:p>
                    <a:p>
                      <a:pPr marL="0" marR="0" lvl="0" indent="0" algn="ctr" rtl="0" eaLnBrk="1" fontAlgn="auto" latinLnBrk="0" hangingPunct="1">
                        <a:lnSpc>
                          <a:spcPct val="100000"/>
                        </a:lnSpc>
                        <a:spcBef>
                          <a:spcPts val="0"/>
                        </a:spcBef>
                        <a:spcAft>
                          <a:spcPts val="0"/>
                        </a:spcAft>
                        <a:buClrTx/>
                        <a:buSzTx/>
                        <a:buFontTx/>
                        <a:buNone/>
                      </a:pPr>
                      <a:r>
                        <a:rPr lang="en-GB" sz="1200" b="0" kern="1200">
                          <a:solidFill>
                            <a:srgbClr val="5C5B5A"/>
                          </a:solidFill>
                          <a:latin typeface="Arial"/>
                          <a:ea typeface="+mn-ea"/>
                          <a:cs typeface="Arial"/>
                        </a:rPr>
                        <a:t>(48%) </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721</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(49%)</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765</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(43%)</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789</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(53%)</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766</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(48%)</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755</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(48%)</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754</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(49%)</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766</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(52%)</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775</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(50%)</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770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(50%)</a:t>
                      </a:r>
                    </a:p>
                  </a:txBody>
                  <a:tcPr marL="36000" marR="36000" marT="9144" marB="9144" anchor="ctr">
                    <a:solidFill>
                      <a:srgbClr val="5C5B5A">
                        <a:alpha val="21000"/>
                      </a:srgbClr>
                    </a:solidFill>
                  </a:tcPr>
                </a:tc>
                <a:extLst>
                  <a:ext uri="{0D108BD9-81ED-4DB2-BD59-A6C34878D82A}">
                    <a16:rowId xmlns:a16="http://schemas.microsoft.com/office/drawing/2014/main" val="3018822789"/>
                  </a:ext>
                </a:extLst>
              </a:tr>
              <a:tr h="53158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a:solidFill>
                            <a:srgbClr val="5C5B5A"/>
                          </a:solidFill>
                          <a:latin typeface="Arial"/>
                          <a:ea typeface="+mn-ea"/>
                          <a:cs typeface="Arial"/>
                        </a:rPr>
                        <a:t>F2F (previously phone) respondents</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250</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(18%)</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250</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(17%)</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235</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(14%)</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270</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(17%)</a:t>
                      </a:r>
                    </a:p>
                  </a:txBody>
                  <a:tcPr marL="36000" marR="36000" marT="9144" marB="9144" anchor="ctr">
                    <a:solidFill>
                      <a:srgbClr val="5C5B5A">
                        <a:alpha val="21000"/>
                      </a:srgbClr>
                    </a:solidFill>
                  </a:tcPr>
                </a:tc>
                <a:tc>
                  <a:txBody>
                    <a:bodyPr/>
                    <a:lstStyle/>
                    <a:p>
                      <a:pPr marL="0" marR="0" lvl="0" indent="0" algn="ctr" rtl="0" eaLnBrk="1" fontAlgn="auto" latinLnBrk="0" hangingPunct="1">
                        <a:lnSpc>
                          <a:spcPct val="100000"/>
                        </a:lnSpc>
                        <a:spcBef>
                          <a:spcPts val="0"/>
                        </a:spcBef>
                        <a:spcAft>
                          <a:spcPts val="0"/>
                        </a:spcAft>
                        <a:buClrTx/>
                        <a:buSzTx/>
                        <a:buFontTx/>
                        <a:buNone/>
                      </a:pPr>
                      <a:r>
                        <a:rPr lang="en-GB" sz="1200" b="0" kern="1200">
                          <a:solidFill>
                            <a:srgbClr val="5C5B5A"/>
                          </a:solidFill>
                          <a:latin typeface="Arial"/>
                          <a:ea typeface="+mn-ea"/>
                          <a:cs typeface="Arial"/>
                        </a:rPr>
                        <a:t>250 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(17%)</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250</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(14%)</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251</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(17%)</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250</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(16%)</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248</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(16%)</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250</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(16%)</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259</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(18%)</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251</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(16%)</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250</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(16%)</a:t>
                      </a:r>
                    </a:p>
                  </a:txBody>
                  <a:tcPr marL="36000" marR="36000" marT="9144" marB="9144" anchor="ctr">
                    <a:solidFill>
                      <a:srgbClr val="5C5B5A">
                        <a:alpha val="21000"/>
                      </a:srgbClr>
                    </a:solidFill>
                  </a:tcPr>
                </a:tc>
                <a:extLst>
                  <a:ext uri="{0D108BD9-81ED-4DB2-BD59-A6C34878D82A}">
                    <a16:rowId xmlns:a16="http://schemas.microsoft.com/office/drawing/2014/main" val="3637227323"/>
                  </a:ext>
                </a:extLst>
              </a:tr>
              <a:tr h="53158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a:solidFill>
                            <a:srgbClr val="5C5B5A"/>
                          </a:solidFill>
                          <a:latin typeface="Arial"/>
                          <a:ea typeface="+mn-ea"/>
                          <a:cs typeface="Arial"/>
                        </a:rPr>
                        <a:t>Online rapid (previously river) sampling</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373</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(27%)</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423</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(29%)</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657</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(39%)</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575</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(35%)</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499</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(33%)</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752</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(43%)</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448</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(30%)</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596</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(37%)</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557</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(36%)</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542</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(35%)</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435</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(30%)</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525</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(34%)</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517</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(34%)</a:t>
                      </a:r>
                    </a:p>
                  </a:txBody>
                  <a:tcPr marL="36000" marR="36000" marT="9144" marB="9144" anchor="ctr">
                    <a:solidFill>
                      <a:srgbClr val="5C5B5A">
                        <a:alpha val="21000"/>
                      </a:srgbClr>
                    </a:solidFill>
                  </a:tcPr>
                </a:tc>
                <a:extLst>
                  <a:ext uri="{0D108BD9-81ED-4DB2-BD59-A6C34878D82A}">
                    <a16:rowId xmlns:a16="http://schemas.microsoft.com/office/drawing/2014/main" val="3890465893"/>
                  </a:ext>
                </a:extLst>
              </a:tr>
            </a:tbl>
          </a:graphicData>
        </a:graphic>
      </p:graphicFrame>
      <p:sp>
        <p:nvSpPr>
          <p:cNvPr id="10" name="Slide Number Placeholder 4">
            <a:extLst>
              <a:ext uri="{FF2B5EF4-FFF2-40B4-BE49-F238E27FC236}">
                <a16:creationId xmlns:a16="http://schemas.microsoft.com/office/drawing/2014/main" id="{C08490EA-8EAD-0B06-F323-B857C1563C97}"/>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79</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6648257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74A2B4-3C0F-81BD-2DD3-0ED0C9C0C01B}"/>
              </a:ext>
            </a:extLst>
          </p:cNvPr>
          <p:cNvSpPr>
            <a:spLocks noGrp="1"/>
          </p:cNvSpPr>
          <p:nvPr>
            <p:ph type="title"/>
          </p:nvPr>
        </p:nvSpPr>
        <p:spPr>
          <a:xfrm>
            <a:off x="586799" y="249698"/>
            <a:ext cx="10515600" cy="693150"/>
          </a:xfrm>
        </p:spPr>
        <p:txBody>
          <a:bodyPr/>
          <a:lstStyle/>
          <a:p>
            <a:r>
              <a:rPr lang="en-GB" dirty="0">
                <a:latin typeface="Arial" panose="020B0604020202020204" pitchFamily="34" charset="0"/>
                <a:cs typeface="Arial" panose="020B0604020202020204" pitchFamily="34" charset="0"/>
              </a:rPr>
              <a:t>Health and wellbeing – context</a:t>
            </a:r>
            <a:endParaRPr lang="en-US"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D5808E5A-A430-F9BE-050D-2E7DC1DD7D4D}"/>
              </a:ext>
            </a:extLst>
          </p:cNvPr>
          <p:cNvSpPr txBox="1"/>
          <p:nvPr/>
        </p:nvSpPr>
        <p:spPr>
          <a:xfrm>
            <a:off x="586799" y="942848"/>
            <a:ext cx="10515600" cy="5272597"/>
          </a:xfrm>
          <a:prstGeom prst="rect">
            <a:avLst/>
          </a:prstGeom>
          <a:noFill/>
        </p:spPr>
        <p:txBody>
          <a:bodyPr wrap="square" lIns="91440" tIns="45720" rIns="91440" bIns="45720" rtlCol="0" anchor="t">
            <a:spAutoFit/>
          </a:bodyPr>
          <a:lstStyle/>
          <a:p>
            <a:pPr>
              <a:lnSpc>
                <a:spcPct val="114000"/>
              </a:lnSpc>
              <a:spcAft>
                <a:spcPts val="600"/>
              </a:spcAft>
            </a:pPr>
            <a:r>
              <a:rPr lang="en-GB" sz="1400" dirty="0">
                <a:solidFill>
                  <a:schemeClr val="bg1"/>
                </a:solidFill>
                <a:latin typeface="Arial"/>
                <a:cs typeface="Arial"/>
              </a:rPr>
              <a:t>The Greater Manchester Residents' Survey investigates the four measures of personal wellbeing commonly asked in national surveys:</a:t>
            </a:r>
          </a:p>
          <a:p>
            <a:pPr marL="742950" lvl="1" indent="-285750">
              <a:lnSpc>
                <a:spcPct val="114000"/>
              </a:lnSpc>
              <a:spcAft>
                <a:spcPts val="600"/>
              </a:spcAft>
              <a:buFont typeface="Arial" panose="020B0604020202020204" pitchFamily="34" charset="0"/>
              <a:buChar char="•"/>
            </a:pPr>
            <a:r>
              <a:rPr lang="en-GB" sz="1400" dirty="0">
                <a:solidFill>
                  <a:schemeClr val="bg1"/>
                </a:solidFill>
                <a:latin typeface="Arial"/>
                <a:cs typeface="Arial"/>
              </a:rPr>
              <a:t>life satisfaction </a:t>
            </a:r>
          </a:p>
          <a:p>
            <a:pPr marL="742950" lvl="1" indent="-285750">
              <a:lnSpc>
                <a:spcPct val="114000"/>
              </a:lnSpc>
              <a:spcAft>
                <a:spcPts val="600"/>
              </a:spcAft>
              <a:buFont typeface="Arial" panose="020B0604020202020204" pitchFamily="34" charset="0"/>
              <a:buChar char="•"/>
            </a:pPr>
            <a:r>
              <a:rPr lang="en-GB" sz="1400" dirty="0">
                <a:solidFill>
                  <a:schemeClr val="bg1"/>
                </a:solidFill>
                <a:latin typeface="Arial"/>
                <a:cs typeface="Arial"/>
              </a:rPr>
              <a:t>anxiety</a:t>
            </a:r>
          </a:p>
          <a:p>
            <a:pPr marL="742950" lvl="1" indent="-285750">
              <a:lnSpc>
                <a:spcPct val="114000"/>
              </a:lnSpc>
              <a:spcAft>
                <a:spcPts val="600"/>
              </a:spcAft>
              <a:buFont typeface="Arial" panose="020B0604020202020204" pitchFamily="34" charset="0"/>
              <a:buChar char="•"/>
            </a:pPr>
            <a:r>
              <a:rPr lang="en-GB" sz="1400" dirty="0">
                <a:solidFill>
                  <a:schemeClr val="bg1"/>
                </a:solidFill>
                <a:latin typeface="Arial"/>
                <a:cs typeface="Arial"/>
              </a:rPr>
              <a:t>happiness, and </a:t>
            </a:r>
          </a:p>
          <a:p>
            <a:pPr marL="742950" lvl="1" indent="-285750">
              <a:lnSpc>
                <a:spcPct val="114000"/>
              </a:lnSpc>
              <a:spcAft>
                <a:spcPts val="1200"/>
              </a:spcAft>
              <a:buFont typeface="Arial" panose="020B0604020202020204" pitchFamily="34" charset="0"/>
              <a:buChar char="•"/>
            </a:pPr>
            <a:r>
              <a:rPr lang="en-GB" sz="1400" dirty="0">
                <a:solidFill>
                  <a:schemeClr val="bg1"/>
                </a:solidFill>
                <a:latin typeface="Arial"/>
                <a:cs typeface="Arial"/>
              </a:rPr>
              <a:t>feelings that things done in life are worthwhile. </a:t>
            </a:r>
          </a:p>
          <a:p>
            <a:pPr>
              <a:lnSpc>
                <a:spcPct val="114000"/>
              </a:lnSpc>
              <a:spcAft>
                <a:spcPts val="1200"/>
              </a:spcAft>
            </a:pPr>
            <a:r>
              <a:rPr lang="en-GB" sz="1400" dirty="0">
                <a:solidFill>
                  <a:schemeClr val="bg1"/>
                </a:solidFill>
                <a:latin typeface="Arial"/>
                <a:cs typeface="Arial"/>
              </a:rPr>
              <a:t>Up until April 2023 (survey 6), due to survey time constraints, questions were asked only on the first two of these measures; subsequent changes across the survey have allowed capacity for exploring wellbeing in these broader terms. As this is now the seventh time that we have asked all four questions, findings in relation to wellbeing are becoming more robust at different spatial levels and for different sub-groups.</a:t>
            </a:r>
            <a:endParaRPr lang="en-GB" sz="1400" dirty="0">
              <a:solidFill>
                <a:schemeClr val="bg1"/>
              </a:solidFill>
              <a:latin typeface="Arial" panose="020B0604020202020204" pitchFamily="34" charset="0"/>
              <a:cs typeface="Arial" panose="020B0604020202020204" pitchFamily="34" charset="0"/>
            </a:endParaRPr>
          </a:p>
          <a:p>
            <a:pPr>
              <a:lnSpc>
                <a:spcPct val="114000"/>
              </a:lnSpc>
              <a:spcAft>
                <a:spcPts val="1200"/>
              </a:spcAft>
            </a:pPr>
            <a:r>
              <a:rPr lang="en-GB" sz="1400" dirty="0">
                <a:solidFill>
                  <a:schemeClr val="bg1"/>
                </a:solidFill>
                <a:latin typeface="Arial"/>
                <a:cs typeface="Arial"/>
              </a:rPr>
              <a:t>The wellbeing questions used are replicated from the </a:t>
            </a:r>
            <a:r>
              <a:rPr lang="en-GB" sz="1400" dirty="0">
                <a:solidFill>
                  <a:schemeClr val="bg1"/>
                </a:solidFill>
                <a:latin typeface="Arial"/>
                <a:cs typeface="Arial"/>
                <a:hlinkClick r:id="rId4">
                  <a:extLst>
                    <a:ext uri="{A12FA001-AC4F-418D-AE19-62706E023703}">
                      <ahyp:hlinkClr xmlns:ahyp="http://schemas.microsoft.com/office/drawing/2018/hyperlinkcolor" val="tx"/>
                    </a:ext>
                  </a:extLst>
                </a:hlinkClick>
              </a:rPr>
              <a:t>Annual Population Survey</a:t>
            </a:r>
            <a:r>
              <a:rPr lang="en-GB" sz="1400" dirty="0">
                <a:solidFill>
                  <a:schemeClr val="bg1"/>
                </a:solidFill>
                <a:latin typeface="Arial"/>
                <a:cs typeface="Arial"/>
              </a:rPr>
              <a:t>. These are nationally recognised metrics, used in their current form since 2011. </a:t>
            </a:r>
          </a:p>
          <a:p>
            <a:pPr>
              <a:lnSpc>
                <a:spcPct val="114000"/>
              </a:lnSpc>
              <a:spcAft>
                <a:spcPts val="1200"/>
              </a:spcAft>
            </a:pPr>
            <a:r>
              <a:rPr lang="en-GB" sz="1400" dirty="0">
                <a:solidFill>
                  <a:schemeClr val="bg1"/>
                </a:solidFill>
                <a:latin typeface="Arial"/>
                <a:cs typeface="Arial"/>
              </a:rPr>
              <a:t>We also ask questions around people’s abilities to manage their own health. This allows us to calculate – and track changes over time in – an overall Health Confidence Score for Greater Manchester. Questions are modelled on a </a:t>
            </a:r>
            <a:r>
              <a:rPr lang="en-GB" sz="1400" dirty="0">
                <a:solidFill>
                  <a:schemeClr val="bg1"/>
                </a:solidFill>
                <a:latin typeface="Arial"/>
                <a:cs typeface="Arial"/>
                <a:hlinkClick r:id="rId5">
                  <a:extLst>
                    <a:ext uri="{A12FA001-AC4F-418D-AE19-62706E023703}">
                      <ahyp:hlinkClr xmlns:ahyp="http://schemas.microsoft.com/office/drawing/2018/hyperlinkcolor" val="tx"/>
                    </a:ext>
                  </a:extLst>
                </a:hlinkClick>
              </a:rPr>
              <a:t>published BMJ approach</a:t>
            </a:r>
            <a:r>
              <a:rPr lang="en-GB" sz="1400" dirty="0">
                <a:solidFill>
                  <a:schemeClr val="bg1"/>
                </a:solidFill>
                <a:latin typeface="Arial"/>
                <a:cs typeface="Arial"/>
              </a:rPr>
              <a:t>. </a:t>
            </a:r>
          </a:p>
          <a:p>
            <a:pPr>
              <a:lnSpc>
                <a:spcPct val="114000"/>
              </a:lnSpc>
              <a:spcAft>
                <a:spcPts val="1200"/>
              </a:spcAft>
            </a:pPr>
            <a:r>
              <a:rPr lang="en-GB" sz="1400" dirty="0">
                <a:solidFill>
                  <a:schemeClr val="bg1"/>
                </a:solidFill>
                <a:latin typeface="Arial"/>
                <a:ea typeface="Calibri" panose="020F0502020204030204"/>
                <a:cs typeface="Calibri" panose="020F0502020204030204"/>
              </a:rPr>
              <a:t>For the first time, this survey also includes additional measures of wellbeing, around hope for the future and fairness of treatment by society. These questions mirror those from </a:t>
            </a:r>
            <a:r>
              <a:rPr lang="en-GB" sz="1400" dirty="0">
                <a:solidFill>
                  <a:schemeClr val="bg1"/>
                </a:solidFill>
                <a:latin typeface="Arial"/>
                <a:ea typeface="Calibri" panose="020F0502020204030204"/>
                <a:cs typeface="Calibri" panose="020F0502020204030204"/>
                <a:hlinkClick r:id="rId6">
                  <a:extLst>
                    <a:ext uri="{A12FA001-AC4F-418D-AE19-62706E023703}">
                      <ahyp:hlinkClr xmlns:ahyp="http://schemas.microsoft.com/office/drawing/2018/hyperlinkcolor" val="tx"/>
                    </a:ext>
                  </a:extLst>
                </a:hlinkClick>
              </a:rPr>
              <a:t>ONS’ UK Measures of National Well-being</a:t>
            </a:r>
            <a:r>
              <a:rPr lang="en-GB" sz="1400" dirty="0">
                <a:solidFill>
                  <a:schemeClr val="bg1"/>
                </a:solidFill>
                <a:latin typeface="Arial"/>
                <a:ea typeface="Calibri" panose="020F0502020204030204"/>
                <a:cs typeface="Calibri" panose="020F0502020204030204"/>
              </a:rPr>
              <a:t>, allowing for comparison of Greater Manchester and national results. </a:t>
            </a:r>
            <a:endParaRPr lang="en-GB" sz="1400" dirty="0">
              <a:solidFill>
                <a:schemeClr val="bg1"/>
              </a:solidFill>
              <a:latin typeface="Arial"/>
              <a:cs typeface="Arial"/>
            </a:endParaRPr>
          </a:p>
        </p:txBody>
      </p:sp>
    </p:spTree>
    <p:custDataLst>
      <p:tags r:id="rId1"/>
    </p:custDataLst>
    <p:extLst>
      <p:ext uri="{BB962C8B-B14F-4D97-AF65-F5344CB8AC3E}">
        <p14:creationId xmlns:p14="http://schemas.microsoft.com/office/powerpoint/2010/main" val="427108894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D9FB1E-D68F-B5B8-0447-732019E5676F}"/>
            </a:ext>
          </a:extLst>
        </p:cNvPr>
        <p:cNvGrpSpPr/>
        <p:nvPr/>
      </p:nvGrpSpPr>
      <p:grpSpPr>
        <a:xfrm>
          <a:off x="0" y="0"/>
          <a:ext cx="0" cy="0"/>
          <a:chOff x="0" y="0"/>
          <a:chExt cx="0" cy="0"/>
        </a:xfrm>
      </p:grpSpPr>
      <p:sp>
        <p:nvSpPr>
          <p:cNvPr id="12" name="Title 4">
            <a:extLst>
              <a:ext uri="{FF2B5EF4-FFF2-40B4-BE49-F238E27FC236}">
                <a16:creationId xmlns:a16="http://schemas.microsoft.com/office/drawing/2014/main" id="{AB0CECD1-F05B-5A1F-4FFD-6DAAF54DE9E3}"/>
              </a:ext>
            </a:extLst>
          </p:cNvPr>
          <p:cNvSpPr txBox="1">
            <a:spLocks noGrp="1"/>
          </p:cNvSpPr>
          <p:nvPr>
            <p:ph type="title" idx="4294967295"/>
          </p:nvPr>
        </p:nvSpPr>
        <p:spPr>
          <a:xfrm>
            <a:off x="586799" y="225693"/>
            <a:ext cx="11017824" cy="92662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rgbClr val="5C5B5A"/>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a:ln>
                  <a:noFill/>
                </a:ln>
                <a:solidFill>
                  <a:srgbClr val="5C5B5A"/>
                </a:solidFill>
                <a:effectLst/>
                <a:uLnTx/>
                <a:uFillTx/>
                <a:latin typeface="Arial" panose="020B0604020202020204"/>
                <a:ea typeface="+mj-ea"/>
                <a:cs typeface="+mj-cs"/>
              </a:rPr>
              <a:t>Key demographics (before weighting applied)</a:t>
            </a:r>
          </a:p>
        </p:txBody>
      </p:sp>
      <p:graphicFrame>
        <p:nvGraphicFramePr>
          <p:cNvPr id="7" name="Table 6">
            <a:extLst>
              <a:ext uri="{FF2B5EF4-FFF2-40B4-BE49-F238E27FC236}">
                <a16:creationId xmlns:a16="http://schemas.microsoft.com/office/drawing/2014/main" id="{C5DA8423-CBD5-0113-F80C-98B53487B2FE}"/>
              </a:ext>
            </a:extLst>
          </p:cNvPr>
          <p:cNvGraphicFramePr>
            <a:graphicFrameLocks noGrp="1"/>
          </p:cNvGraphicFramePr>
          <p:nvPr>
            <p:extLst>
              <p:ext uri="{D42A27DB-BD31-4B8C-83A1-F6EECF244321}">
                <p14:modId xmlns:p14="http://schemas.microsoft.com/office/powerpoint/2010/main" val="1702195005"/>
              </p:ext>
            </p:extLst>
          </p:nvPr>
        </p:nvGraphicFramePr>
        <p:xfrm>
          <a:off x="519954" y="914400"/>
          <a:ext cx="11161054" cy="4195480"/>
        </p:xfrm>
        <a:graphic>
          <a:graphicData uri="http://schemas.openxmlformats.org/drawingml/2006/table">
            <a:tbl>
              <a:tblPr firstRow="1" bandRow="1">
                <a:tableStyleId>{D7AC3CCA-C797-4891-BE02-D94E43425B78}</a:tableStyleId>
              </a:tblPr>
              <a:tblGrid>
                <a:gridCol w="1170996">
                  <a:extLst>
                    <a:ext uri="{9D8B030D-6E8A-4147-A177-3AD203B41FA5}">
                      <a16:colId xmlns:a16="http://schemas.microsoft.com/office/drawing/2014/main" val="1657065372"/>
                    </a:ext>
                  </a:extLst>
                </a:gridCol>
                <a:gridCol w="768466">
                  <a:extLst>
                    <a:ext uri="{9D8B030D-6E8A-4147-A177-3AD203B41FA5}">
                      <a16:colId xmlns:a16="http://schemas.microsoft.com/office/drawing/2014/main" val="2117730278"/>
                    </a:ext>
                  </a:extLst>
                </a:gridCol>
                <a:gridCol w="768466">
                  <a:extLst>
                    <a:ext uri="{9D8B030D-6E8A-4147-A177-3AD203B41FA5}">
                      <a16:colId xmlns:a16="http://schemas.microsoft.com/office/drawing/2014/main" val="886160411"/>
                    </a:ext>
                  </a:extLst>
                </a:gridCol>
                <a:gridCol w="768466">
                  <a:extLst>
                    <a:ext uri="{9D8B030D-6E8A-4147-A177-3AD203B41FA5}">
                      <a16:colId xmlns:a16="http://schemas.microsoft.com/office/drawing/2014/main" val="2118861217"/>
                    </a:ext>
                  </a:extLst>
                </a:gridCol>
                <a:gridCol w="768466">
                  <a:extLst>
                    <a:ext uri="{9D8B030D-6E8A-4147-A177-3AD203B41FA5}">
                      <a16:colId xmlns:a16="http://schemas.microsoft.com/office/drawing/2014/main" val="1048187716"/>
                    </a:ext>
                  </a:extLst>
                </a:gridCol>
                <a:gridCol w="768466">
                  <a:extLst>
                    <a:ext uri="{9D8B030D-6E8A-4147-A177-3AD203B41FA5}">
                      <a16:colId xmlns:a16="http://schemas.microsoft.com/office/drawing/2014/main" val="559171377"/>
                    </a:ext>
                  </a:extLst>
                </a:gridCol>
                <a:gridCol w="768466">
                  <a:extLst>
                    <a:ext uri="{9D8B030D-6E8A-4147-A177-3AD203B41FA5}">
                      <a16:colId xmlns:a16="http://schemas.microsoft.com/office/drawing/2014/main" val="3958360860"/>
                    </a:ext>
                  </a:extLst>
                </a:gridCol>
                <a:gridCol w="768466">
                  <a:extLst>
                    <a:ext uri="{9D8B030D-6E8A-4147-A177-3AD203B41FA5}">
                      <a16:colId xmlns:a16="http://schemas.microsoft.com/office/drawing/2014/main" val="299843012"/>
                    </a:ext>
                  </a:extLst>
                </a:gridCol>
                <a:gridCol w="768466">
                  <a:extLst>
                    <a:ext uri="{9D8B030D-6E8A-4147-A177-3AD203B41FA5}">
                      <a16:colId xmlns:a16="http://schemas.microsoft.com/office/drawing/2014/main" val="3413573297"/>
                    </a:ext>
                  </a:extLst>
                </a:gridCol>
                <a:gridCol w="768466">
                  <a:extLst>
                    <a:ext uri="{9D8B030D-6E8A-4147-A177-3AD203B41FA5}">
                      <a16:colId xmlns:a16="http://schemas.microsoft.com/office/drawing/2014/main" val="2351847485"/>
                    </a:ext>
                  </a:extLst>
                </a:gridCol>
                <a:gridCol w="768466">
                  <a:extLst>
                    <a:ext uri="{9D8B030D-6E8A-4147-A177-3AD203B41FA5}">
                      <a16:colId xmlns:a16="http://schemas.microsoft.com/office/drawing/2014/main" val="4077300636"/>
                    </a:ext>
                  </a:extLst>
                </a:gridCol>
                <a:gridCol w="768466">
                  <a:extLst>
                    <a:ext uri="{9D8B030D-6E8A-4147-A177-3AD203B41FA5}">
                      <a16:colId xmlns:a16="http://schemas.microsoft.com/office/drawing/2014/main" val="297698610"/>
                    </a:ext>
                  </a:extLst>
                </a:gridCol>
                <a:gridCol w="768466">
                  <a:extLst>
                    <a:ext uri="{9D8B030D-6E8A-4147-A177-3AD203B41FA5}">
                      <a16:colId xmlns:a16="http://schemas.microsoft.com/office/drawing/2014/main" val="2268066612"/>
                    </a:ext>
                  </a:extLst>
                </a:gridCol>
                <a:gridCol w="768466">
                  <a:extLst>
                    <a:ext uri="{9D8B030D-6E8A-4147-A177-3AD203B41FA5}">
                      <a16:colId xmlns:a16="http://schemas.microsoft.com/office/drawing/2014/main" val="914226190"/>
                    </a:ext>
                  </a:extLst>
                </a:gridCol>
              </a:tblGrid>
              <a:tr h="45337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a:solidFill>
                            <a:schemeClr val="bg1"/>
                          </a:solidFill>
                          <a:latin typeface="Arial"/>
                          <a:ea typeface="+mn-ea"/>
                          <a:cs typeface="Arial"/>
                        </a:rPr>
                        <a:t>Survey</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a:solidFill>
                            <a:schemeClr val="bg1"/>
                          </a:solidFill>
                          <a:latin typeface="Arial"/>
                          <a:ea typeface="+mn-ea"/>
                          <a:cs typeface="Arial"/>
                        </a:rPr>
                        <a:t>1</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a:solidFill>
                            <a:schemeClr val="bg1"/>
                          </a:solidFill>
                          <a:latin typeface="Arial"/>
                          <a:ea typeface="+mn-ea"/>
                          <a:cs typeface="Arial"/>
                        </a:rPr>
                        <a:t>2</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a:solidFill>
                            <a:schemeClr val="bg1"/>
                          </a:solidFill>
                          <a:latin typeface="Arial"/>
                          <a:ea typeface="+mn-ea"/>
                          <a:cs typeface="Arial"/>
                        </a:rPr>
                        <a:t>3</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a:solidFill>
                            <a:schemeClr val="bg1"/>
                          </a:solidFill>
                          <a:latin typeface="Arial"/>
                          <a:ea typeface="+mn-ea"/>
                          <a:cs typeface="Arial"/>
                        </a:rPr>
                        <a:t>4</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a:solidFill>
                            <a:schemeClr val="bg1"/>
                          </a:solidFill>
                          <a:latin typeface="Arial"/>
                          <a:ea typeface="+mn-ea"/>
                          <a:cs typeface="Arial"/>
                        </a:rPr>
                        <a:t>5</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a:solidFill>
                            <a:schemeClr val="bg1"/>
                          </a:solidFill>
                          <a:latin typeface="Arial"/>
                          <a:ea typeface="+mn-ea"/>
                          <a:cs typeface="Arial"/>
                        </a:rPr>
                        <a:t>6</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a:solidFill>
                            <a:schemeClr val="bg1"/>
                          </a:solidFill>
                          <a:latin typeface="Arial"/>
                          <a:ea typeface="+mn-ea"/>
                          <a:cs typeface="Arial"/>
                        </a:rPr>
                        <a:t>7</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a:solidFill>
                            <a:schemeClr val="bg1"/>
                          </a:solidFill>
                          <a:latin typeface="Arial"/>
                          <a:ea typeface="+mn-ea"/>
                          <a:cs typeface="Arial"/>
                        </a:rPr>
                        <a:t>8</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a:solidFill>
                            <a:schemeClr val="bg1"/>
                          </a:solidFill>
                          <a:latin typeface="Arial"/>
                          <a:ea typeface="+mn-ea"/>
                          <a:cs typeface="Arial"/>
                        </a:rPr>
                        <a:t>9</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a:solidFill>
                            <a:schemeClr val="bg1"/>
                          </a:solidFill>
                          <a:latin typeface="Arial"/>
                          <a:ea typeface="+mn-ea"/>
                          <a:cs typeface="Arial"/>
                        </a:rPr>
                        <a:t>10</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a:solidFill>
                            <a:schemeClr val="bg1"/>
                          </a:solidFill>
                          <a:latin typeface="Arial"/>
                          <a:ea typeface="+mn-ea"/>
                          <a:cs typeface="Arial"/>
                        </a:rPr>
                        <a:t>11</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bg1"/>
                          </a:solidFill>
                          <a:latin typeface="Arial"/>
                          <a:ea typeface="+mn-ea"/>
                          <a:cs typeface="Arial"/>
                        </a:rPr>
                        <a:t>12</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bg1"/>
                          </a:solidFill>
                          <a:latin typeface="Arial"/>
                          <a:ea typeface="+mn-ea"/>
                          <a:cs typeface="Arial"/>
                        </a:rPr>
                        <a:t>13</a:t>
                      </a:r>
                    </a:p>
                  </a:txBody>
                  <a:tcPr marL="36000" marR="36000" marT="9144" marB="9144" anchor="ctr">
                    <a:solidFill>
                      <a:srgbClr val="5C5B5A"/>
                    </a:solidFill>
                  </a:tcPr>
                </a:tc>
                <a:extLst>
                  <a:ext uri="{0D108BD9-81ED-4DB2-BD59-A6C34878D82A}">
                    <a16:rowId xmlns:a16="http://schemas.microsoft.com/office/drawing/2014/main" val="36748008"/>
                  </a:ext>
                </a:extLst>
              </a:tr>
              <a:tr h="453372">
                <a:tc>
                  <a:txBody>
                    <a:bodyPr/>
                    <a:lstStyle/>
                    <a:p>
                      <a:pPr algn="ctr"/>
                      <a:r>
                        <a:rPr lang="en-GB" sz="1200" b="1" kern="1200">
                          <a:solidFill>
                            <a:srgbClr val="5C5B5A"/>
                          </a:solidFill>
                          <a:latin typeface="Arial"/>
                          <a:ea typeface="+mn-ea"/>
                          <a:cs typeface="Arial"/>
                        </a:rPr>
                        <a:t>Male</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597</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593</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739</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666</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686</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782</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657</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701</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680</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664</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673</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678</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a:ea typeface="+mn-ea"/>
                          <a:cs typeface="Arial"/>
                        </a:rPr>
                        <a:t>657</a:t>
                      </a:r>
                    </a:p>
                  </a:txBody>
                  <a:tcPr marL="7620" marR="7620" marT="7620" marB="0" anchor="ctr">
                    <a:solidFill>
                      <a:srgbClr val="5C5B5A">
                        <a:alpha val="21176"/>
                      </a:srgbClr>
                    </a:solidFill>
                  </a:tcPr>
                </a:tc>
                <a:extLst>
                  <a:ext uri="{0D108BD9-81ED-4DB2-BD59-A6C34878D82A}">
                    <a16:rowId xmlns:a16="http://schemas.microsoft.com/office/drawing/2014/main" val="3516966643"/>
                  </a:ext>
                </a:extLst>
              </a:tr>
              <a:tr h="45337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a:solidFill>
                            <a:srgbClr val="5C5B5A"/>
                          </a:solidFill>
                          <a:latin typeface="Arial"/>
                          <a:cs typeface="Arial"/>
                        </a:rPr>
                        <a:t>Female</a:t>
                      </a:r>
                      <a:endParaRPr lang="en-GB" sz="1200" b="1" kern="1200">
                        <a:solidFill>
                          <a:srgbClr val="5C5B5A"/>
                        </a:solidFill>
                        <a:latin typeface="Arial"/>
                        <a:ea typeface="+mn-ea"/>
                        <a:cs typeface="Arial"/>
                      </a:endParaRP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761</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843</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906</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970</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784</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964</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831</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877</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852</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840</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766</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843</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a:ea typeface="+mn-ea"/>
                          <a:cs typeface="Arial"/>
                        </a:rPr>
                        <a:t>856</a:t>
                      </a:r>
                    </a:p>
                  </a:txBody>
                  <a:tcPr marL="7620" marR="7620" marT="7620" marB="0" anchor="ctr">
                    <a:solidFill>
                      <a:srgbClr val="5C5B5A">
                        <a:alpha val="21176"/>
                      </a:srgbClr>
                    </a:solidFill>
                  </a:tcPr>
                </a:tc>
                <a:extLst>
                  <a:ext uri="{0D108BD9-81ED-4DB2-BD59-A6C34878D82A}">
                    <a16:rowId xmlns:a16="http://schemas.microsoft.com/office/drawing/2014/main" val="2960091541"/>
                  </a:ext>
                </a:extLst>
              </a:tr>
              <a:tr h="45337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a:solidFill>
                            <a:srgbClr val="5C5B5A"/>
                          </a:solidFill>
                          <a:latin typeface="Arial"/>
                          <a:cs typeface="Arial"/>
                        </a:rPr>
                        <a:t>16-24</a:t>
                      </a:r>
                      <a:endParaRPr lang="en-GB" sz="1200" b="1" kern="1200">
                        <a:solidFill>
                          <a:srgbClr val="5C5B5A"/>
                        </a:solidFill>
                        <a:latin typeface="Arial"/>
                        <a:ea typeface="+mn-ea"/>
                        <a:cs typeface="Arial"/>
                      </a:endParaRP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113</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96</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123</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170</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111</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114</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133</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146</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123</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139</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150</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138</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a:ea typeface="+mn-ea"/>
                          <a:cs typeface="Arial"/>
                        </a:rPr>
                        <a:t>139</a:t>
                      </a:r>
                    </a:p>
                  </a:txBody>
                  <a:tcPr marL="7620" marR="7620" marT="7620" marB="0" anchor="ctr">
                    <a:solidFill>
                      <a:srgbClr val="5C5B5A">
                        <a:alpha val="21176"/>
                      </a:srgbClr>
                    </a:solidFill>
                  </a:tcPr>
                </a:tc>
                <a:extLst>
                  <a:ext uri="{0D108BD9-81ED-4DB2-BD59-A6C34878D82A}">
                    <a16:rowId xmlns:a16="http://schemas.microsoft.com/office/drawing/2014/main" val="1033443542"/>
                  </a:ext>
                </a:extLst>
              </a:tr>
              <a:tr h="45337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a:solidFill>
                            <a:srgbClr val="5C5B5A"/>
                          </a:solidFill>
                          <a:latin typeface="Arial"/>
                          <a:cs typeface="Arial"/>
                        </a:rPr>
                        <a:t>25-44</a:t>
                      </a:r>
                      <a:endParaRPr lang="en-GB" sz="1200" b="1" kern="1200">
                        <a:solidFill>
                          <a:srgbClr val="5C5B5A"/>
                        </a:solidFill>
                        <a:latin typeface="Arial"/>
                        <a:ea typeface="+mn-ea"/>
                        <a:cs typeface="Arial"/>
                      </a:endParaRP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413</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421</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455</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503</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440</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483</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487</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457</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412</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460</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405</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531</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a:ea typeface="+mn-ea"/>
                          <a:cs typeface="Arial"/>
                        </a:rPr>
                        <a:t>543</a:t>
                      </a:r>
                    </a:p>
                  </a:txBody>
                  <a:tcPr marL="7620" marR="7620" marT="7620" marB="0" anchor="ctr">
                    <a:solidFill>
                      <a:srgbClr val="5C5B5A">
                        <a:alpha val="21176"/>
                      </a:srgbClr>
                    </a:solidFill>
                  </a:tcPr>
                </a:tc>
                <a:extLst>
                  <a:ext uri="{0D108BD9-81ED-4DB2-BD59-A6C34878D82A}">
                    <a16:rowId xmlns:a16="http://schemas.microsoft.com/office/drawing/2014/main" val="2867391786"/>
                  </a:ext>
                </a:extLst>
              </a:tr>
              <a:tr h="45337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a:solidFill>
                            <a:srgbClr val="5C5B5A"/>
                          </a:solidFill>
                          <a:latin typeface="Arial"/>
                          <a:cs typeface="Arial"/>
                        </a:rPr>
                        <a:t>45-64</a:t>
                      </a:r>
                      <a:endParaRPr lang="en-GB" sz="1200" b="1" kern="1200">
                        <a:solidFill>
                          <a:srgbClr val="5C5B5A"/>
                        </a:solidFill>
                        <a:latin typeface="Arial"/>
                        <a:ea typeface="+mn-ea"/>
                        <a:cs typeface="Arial"/>
                      </a:endParaRP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484</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538</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525</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565</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570</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644</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506</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624</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607</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506</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489</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546</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a:ea typeface="+mn-ea"/>
                          <a:cs typeface="Arial"/>
                        </a:rPr>
                        <a:t>566</a:t>
                      </a:r>
                    </a:p>
                  </a:txBody>
                  <a:tcPr marL="7620" marR="7620" marT="7620" marB="0" anchor="ctr">
                    <a:solidFill>
                      <a:srgbClr val="5C5B5A">
                        <a:alpha val="21176"/>
                      </a:srgbClr>
                    </a:solidFill>
                  </a:tcPr>
                </a:tc>
                <a:extLst>
                  <a:ext uri="{0D108BD9-81ED-4DB2-BD59-A6C34878D82A}">
                    <a16:rowId xmlns:a16="http://schemas.microsoft.com/office/drawing/2014/main" val="2602298177"/>
                  </a:ext>
                </a:extLst>
              </a:tr>
              <a:tr h="45337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a:solidFill>
                            <a:srgbClr val="5C5B5A"/>
                          </a:solidFill>
                          <a:latin typeface="Arial"/>
                          <a:cs typeface="Arial"/>
                        </a:rPr>
                        <a:t>65+</a:t>
                      </a:r>
                      <a:endParaRPr lang="en-GB" sz="1200" b="1" kern="1200">
                        <a:solidFill>
                          <a:srgbClr val="5C5B5A"/>
                        </a:solidFill>
                        <a:latin typeface="Arial"/>
                        <a:ea typeface="+mn-ea"/>
                        <a:cs typeface="Arial"/>
                      </a:endParaRP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375</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412</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574</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398</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349</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526</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362</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385</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418</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441</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416</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336</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a:ea typeface="+mn-ea"/>
                          <a:cs typeface="Arial"/>
                        </a:rPr>
                        <a:t>292</a:t>
                      </a:r>
                    </a:p>
                  </a:txBody>
                  <a:tcPr marL="7620" marR="7620" marT="7620" marB="0" anchor="ctr">
                    <a:solidFill>
                      <a:srgbClr val="5C5B5A">
                        <a:alpha val="21176"/>
                      </a:srgbClr>
                    </a:solidFill>
                  </a:tcPr>
                </a:tc>
                <a:extLst>
                  <a:ext uri="{0D108BD9-81ED-4DB2-BD59-A6C34878D82A}">
                    <a16:rowId xmlns:a16="http://schemas.microsoft.com/office/drawing/2014/main" val="4190322652"/>
                  </a:ext>
                </a:extLst>
              </a:tr>
              <a:tr h="45337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a:solidFill>
                            <a:srgbClr val="5C5B5A"/>
                          </a:solidFill>
                          <a:latin typeface="Arial"/>
                          <a:cs typeface="Arial"/>
                        </a:rPr>
                        <a:t>White</a:t>
                      </a:r>
                      <a:endParaRPr lang="en-GB" sz="1200" b="1" kern="1200">
                        <a:solidFill>
                          <a:srgbClr val="5C5B5A"/>
                        </a:solidFill>
                        <a:latin typeface="Arial"/>
                        <a:ea typeface="+mn-ea"/>
                        <a:cs typeface="Arial"/>
                      </a:endParaRP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1201</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1314</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1503</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1405</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1297</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1572</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1278</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1390</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1358</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1319</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1253</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1251</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a:ea typeface="+mn-ea"/>
                          <a:cs typeface="Arial"/>
                        </a:rPr>
                        <a:t>1281</a:t>
                      </a:r>
                    </a:p>
                  </a:txBody>
                  <a:tcPr marL="7620" marR="7620" marT="7620" marB="0" anchor="ctr">
                    <a:solidFill>
                      <a:srgbClr val="5C5B5A">
                        <a:alpha val="21176"/>
                      </a:srgbClr>
                    </a:solidFill>
                  </a:tcPr>
                </a:tc>
                <a:extLst>
                  <a:ext uri="{0D108BD9-81ED-4DB2-BD59-A6C34878D82A}">
                    <a16:rowId xmlns:a16="http://schemas.microsoft.com/office/drawing/2014/main" val="3567551040"/>
                  </a:ext>
                </a:extLst>
              </a:tr>
              <a:tr h="56850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a:solidFill>
                            <a:srgbClr val="5C5B5A"/>
                          </a:solidFill>
                          <a:latin typeface="Arial"/>
                          <a:cs typeface="Arial"/>
                        </a:rPr>
                        <a:t>Within racially minoritised communities</a:t>
                      </a:r>
                      <a:endParaRPr lang="en-GB" sz="1200" b="1" kern="1200">
                        <a:solidFill>
                          <a:srgbClr val="5C5B5A"/>
                        </a:solidFill>
                        <a:latin typeface="Arial"/>
                        <a:ea typeface="+mn-ea"/>
                        <a:cs typeface="Arial"/>
                      </a:endParaRP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166</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137</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159</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208</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173</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181</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194</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197</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194</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218</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195</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a:ea typeface="+mn-ea"/>
                          <a:cs typeface="Arial"/>
                        </a:rPr>
                        <a:t>218</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a:ea typeface="+mn-ea"/>
                          <a:cs typeface="Arial"/>
                        </a:rPr>
                        <a:t>246</a:t>
                      </a:r>
                    </a:p>
                  </a:txBody>
                  <a:tcPr marL="7620" marR="7620" marT="7620" marB="0" anchor="ctr">
                    <a:solidFill>
                      <a:srgbClr val="5C5B5A">
                        <a:alpha val="21176"/>
                      </a:srgbClr>
                    </a:solidFill>
                  </a:tcPr>
                </a:tc>
                <a:extLst>
                  <a:ext uri="{0D108BD9-81ED-4DB2-BD59-A6C34878D82A}">
                    <a16:rowId xmlns:a16="http://schemas.microsoft.com/office/drawing/2014/main" val="2560140518"/>
                  </a:ext>
                </a:extLst>
              </a:tr>
            </a:tbl>
          </a:graphicData>
        </a:graphic>
      </p:graphicFrame>
      <p:sp>
        <p:nvSpPr>
          <p:cNvPr id="10" name="Slide Number Placeholder 4">
            <a:extLst>
              <a:ext uri="{FF2B5EF4-FFF2-40B4-BE49-F238E27FC236}">
                <a16:creationId xmlns:a16="http://schemas.microsoft.com/office/drawing/2014/main" id="{ED46FB12-013B-61E7-8A5C-482B1A2A3BB9}"/>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80</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35246188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72E687-5378-7219-8179-DB443990A645}"/>
            </a:ext>
          </a:extLst>
        </p:cNvPr>
        <p:cNvGrpSpPr/>
        <p:nvPr/>
      </p:nvGrpSpPr>
      <p:grpSpPr>
        <a:xfrm>
          <a:off x="0" y="0"/>
          <a:ext cx="0" cy="0"/>
          <a:chOff x="0" y="0"/>
          <a:chExt cx="0" cy="0"/>
        </a:xfrm>
      </p:grpSpPr>
      <p:sp>
        <p:nvSpPr>
          <p:cNvPr id="12" name="Title 4">
            <a:extLst>
              <a:ext uri="{FF2B5EF4-FFF2-40B4-BE49-F238E27FC236}">
                <a16:creationId xmlns:a16="http://schemas.microsoft.com/office/drawing/2014/main" id="{A65DF11F-1DA6-0F1A-FE50-1F1FC2DE6F43}"/>
              </a:ext>
            </a:extLst>
          </p:cNvPr>
          <p:cNvSpPr txBox="1">
            <a:spLocks noGrp="1"/>
          </p:cNvSpPr>
          <p:nvPr>
            <p:ph type="title"/>
          </p:nvPr>
        </p:nvSpPr>
        <p:spPr>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rgbClr val="5C5B5A"/>
                </a:solidFill>
                <a:latin typeface="+mj-lt"/>
                <a:ea typeface="+mj-ea"/>
                <a:cs typeface="+mj-cs"/>
              </a:defRPr>
            </a:lvl1pPr>
          </a:lstStyle>
          <a:p>
            <a:pPr>
              <a:defRPr/>
            </a:pPr>
            <a:r>
              <a:rPr lang="en-GB" sz="1800" b="1">
                <a:latin typeface="Arial" panose="020B0604020202020204"/>
              </a:rPr>
              <a:t>Significance Testing and statistical difference – technical note </a:t>
            </a:r>
          </a:p>
        </p:txBody>
      </p:sp>
      <p:sp>
        <p:nvSpPr>
          <p:cNvPr id="2" name="Content Placeholder 1">
            <a:extLst>
              <a:ext uri="{FF2B5EF4-FFF2-40B4-BE49-F238E27FC236}">
                <a16:creationId xmlns:a16="http://schemas.microsoft.com/office/drawing/2014/main" id="{2C82A4BB-C884-FD7F-DC2B-0FC825599A7D}"/>
              </a:ext>
            </a:extLst>
          </p:cNvPr>
          <p:cNvSpPr>
            <a:spLocks noGrp="1"/>
          </p:cNvSpPr>
          <p:nvPr>
            <p:ph idx="1"/>
          </p:nvPr>
        </p:nvSpPr>
        <p:spPr>
          <a:xfrm>
            <a:off x="536122" y="1125883"/>
            <a:ext cx="11017825" cy="4351338"/>
          </a:xfrm>
        </p:spPr>
        <p:txBody>
          <a:bodyPr vert="horz" lIns="0" tIns="0" rIns="0" bIns="0" rtlCol="0" anchor="t">
            <a:normAutofit fontScale="47500" lnSpcReduction="20000"/>
          </a:bodyPr>
          <a:lstStyle/>
          <a:p>
            <a:pPr algn="just">
              <a:lnSpc>
                <a:spcPct val="100000"/>
              </a:lnSpc>
              <a:spcBef>
                <a:spcPts val="0"/>
              </a:spcBef>
              <a:spcAft>
                <a:spcPts val="200"/>
              </a:spcAft>
            </a:pPr>
            <a:r>
              <a:rPr lang="en-GB" sz="3600">
                <a:latin typeface="Arial"/>
                <a:cs typeface="Arial"/>
              </a:rPr>
              <a:t>Where relevant, differences in findings for specific demographic and other population characteristics compared to the Greater Manchester average are reported. These differences are only highlighted where they are significantly different statistically (at the 95% level of confidence) compared with the ‘total’ figures (i.e. the Greater Manchester average). Significant differences are shown in charts and tables with the use of up and down arrows.</a:t>
            </a:r>
          </a:p>
          <a:p>
            <a:pPr algn="just">
              <a:lnSpc>
                <a:spcPct val="100000"/>
              </a:lnSpc>
              <a:spcBef>
                <a:spcPts val="0"/>
              </a:spcBef>
              <a:spcAft>
                <a:spcPts val="200"/>
              </a:spcAft>
            </a:pPr>
            <a:endParaRPr lang="en-GB" sz="3600">
              <a:latin typeface="Arial"/>
              <a:cs typeface="Arial"/>
            </a:endParaRPr>
          </a:p>
          <a:p>
            <a:pPr algn="just">
              <a:lnSpc>
                <a:spcPct val="100000"/>
              </a:lnSpc>
              <a:spcBef>
                <a:spcPts val="0"/>
              </a:spcBef>
              <a:spcAft>
                <a:spcPts val="200"/>
              </a:spcAft>
            </a:pPr>
            <a:r>
              <a:rPr lang="en-GB" sz="3600">
                <a:latin typeface="Arial"/>
                <a:cs typeface="Arial"/>
              </a:rPr>
              <a:t>The confidence interval is an estimate of the amount of uncertainty associated with a sample. A 95% confidence interval is where you can be 95% certain a difference is statistically significant. </a:t>
            </a:r>
            <a:endParaRPr lang="en-GB" sz="3600">
              <a:latin typeface="Arial" panose="020B0604020202020204" pitchFamily="34" charset="0"/>
              <a:cs typeface="Arial" panose="020B0604020202020204" pitchFamily="34" charset="0"/>
            </a:endParaRPr>
          </a:p>
          <a:p>
            <a:pPr algn="just">
              <a:lnSpc>
                <a:spcPct val="100000"/>
              </a:lnSpc>
              <a:spcBef>
                <a:spcPts val="0"/>
              </a:spcBef>
              <a:spcAft>
                <a:spcPts val="200"/>
              </a:spcAft>
            </a:pPr>
            <a:endParaRPr lang="en-GB" sz="3600">
              <a:latin typeface="Arial" panose="020B0604020202020204" pitchFamily="34" charset="0"/>
              <a:cs typeface="Arial" panose="020B0604020202020204" pitchFamily="34" charset="0"/>
            </a:endParaRPr>
          </a:p>
          <a:p>
            <a:pPr algn="just">
              <a:lnSpc>
                <a:spcPct val="100000"/>
              </a:lnSpc>
              <a:spcBef>
                <a:spcPts val="0"/>
              </a:spcBef>
              <a:spcAft>
                <a:spcPts val="200"/>
              </a:spcAft>
            </a:pPr>
            <a:r>
              <a:rPr lang="en-GB">
                <a:latin typeface="Arial"/>
                <a:cs typeface="Arial"/>
              </a:rPr>
              <a:t>The </a:t>
            </a:r>
            <a:r>
              <a:rPr lang="en-GB" sz="3600">
                <a:latin typeface="Arial"/>
                <a:cs typeface="Arial"/>
              </a:rPr>
              <a:t>sample size</a:t>
            </a:r>
            <a:r>
              <a:rPr lang="en-GB">
                <a:latin typeface="Arial"/>
                <a:cs typeface="Arial"/>
              </a:rPr>
              <a:t> included in each wave of the survey </a:t>
            </a:r>
            <a:r>
              <a:rPr lang="en-GB" sz="3600">
                <a:latin typeface="Arial"/>
                <a:cs typeface="Arial"/>
              </a:rPr>
              <a:t>has differed (see the previous slide for details on the size).</a:t>
            </a:r>
          </a:p>
          <a:p>
            <a:pPr algn="just">
              <a:lnSpc>
                <a:spcPct val="100000"/>
              </a:lnSpc>
              <a:spcBef>
                <a:spcPts val="0"/>
              </a:spcBef>
              <a:spcAft>
                <a:spcPts val="200"/>
              </a:spcAft>
            </a:pPr>
            <a:endParaRPr lang="en-GB" sz="3600">
              <a:latin typeface="Arial" panose="020B0604020202020204" pitchFamily="34" charset="0"/>
              <a:cs typeface="Arial" panose="020B0604020202020204" pitchFamily="34" charset="0"/>
            </a:endParaRPr>
          </a:p>
          <a:p>
            <a:pPr algn="just">
              <a:lnSpc>
                <a:spcPct val="100000"/>
              </a:lnSpc>
              <a:spcBef>
                <a:spcPts val="0"/>
              </a:spcBef>
              <a:spcAft>
                <a:spcPts val="200"/>
              </a:spcAft>
            </a:pPr>
            <a:r>
              <a:rPr lang="en-GB" sz="3600">
                <a:latin typeface="Arial" panose="020B0604020202020204" pitchFamily="34" charset="0"/>
                <a:cs typeface="Arial" panose="020B0604020202020204" pitchFamily="34" charset="0"/>
              </a:rPr>
              <a:t>At 95% confidence this means the size of the sample affects the percentage difference required for significant changes. The bigger the sample size, the smaller the difference required to be statistically different.</a:t>
            </a:r>
          </a:p>
          <a:p>
            <a:pPr algn="just">
              <a:lnSpc>
                <a:spcPct val="100000"/>
              </a:lnSpc>
              <a:spcBef>
                <a:spcPts val="0"/>
              </a:spcBef>
              <a:spcAft>
                <a:spcPts val="200"/>
              </a:spcAft>
            </a:pPr>
            <a:endParaRPr lang="en-GB" sz="3600">
              <a:latin typeface="Arial" panose="020B0604020202020204" pitchFamily="34" charset="0"/>
              <a:cs typeface="Arial" panose="020B0604020202020204" pitchFamily="34" charset="0"/>
            </a:endParaRPr>
          </a:p>
          <a:p>
            <a:pPr algn="just">
              <a:lnSpc>
                <a:spcPct val="100000"/>
              </a:lnSpc>
              <a:spcBef>
                <a:spcPts val="0"/>
              </a:spcBef>
              <a:spcAft>
                <a:spcPts val="200"/>
              </a:spcAft>
            </a:pPr>
            <a:r>
              <a:rPr lang="en-GB" sz="3600">
                <a:latin typeface="Arial"/>
                <a:cs typeface="Arial"/>
              </a:rPr>
              <a:t>The percentage difference required is also impacted by how many or few people are providing a given answer. For example, a percentage nearer to 10% or 90% provides greater certainty than a value of 50%, and therefore requires a smaller difference to be significant. As such, please remember that the difference required will be lower when dealing with percentages higher or lower than 50%.</a:t>
            </a:r>
          </a:p>
          <a:p>
            <a:endParaRPr lang="en-GB"/>
          </a:p>
        </p:txBody>
      </p:sp>
      <p:sp>
        <p:nvSpPr>
          <p:cNvPr id="3" name="Text Placeholder 2">
            <a:extLst>
              <a:ext uri="{FF2B5EF4-FFF2-40B4-BE49-F238E27FC236}">
                <a16:creationId xmlns:a16="http://schemas.microsoft.com/office/drawing/2014/main" id="{752BE486-7409-3167-9EFC-234F849D499D}"/>
              </a:ext>
            </a:extLst>
          </p:cNvPr>
          <p:cNvSpPr>
            <a:spLocks noGrp="1"/>
          </p:cNvSpPr>
          <p:nvPr>
            <p:ph type="body" sz="quarter" idx="11"/>
          </p:nvPr>
        </p:nvSpPr>
        <p:spPr/>
        <p:txBody>
          <a:bodyPr/>
          <a:lstStyle/>
          <a:p>
            <a:endParaRPr lang="en-GB"/>
          </a:p>
        </p:txBody>
      </p:sp>
      <p:sp>
        <p:nvSpPr>
          <p:cNvPr id="10" name="Slide Number Placeholder 4">
            <a:extLst>
              <a:ext uri="{FF2B5EF4-FFF2-40B4-BE49-F238E27FC236}">
                <a16:creationId xmlns:a16="http://schemas.microsoft.com/office/drawing/2014/main" id="{4FC1422C-2E28-0488-4600-E605A08EDAD5}"/>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81</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55201965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11B5DEF-CAEA-847B-288A-3AF3A23D41EE}"/>
              </a:ext>
            </a:extLst>
          </p:cNvPr>
          <p:cNvSpPr>
            <a:spLocks noGrp="1"/>
          </p:cNvSpPr>
          <p:nvPr>
            <p:ph type="title"/>
          </p:nvPr>
        </p:nvSpPr>
        <p:spPr>
          <a:xfrm>
            <a:off x="332798" y="3010824"/>
            <a:ext cx="6195002" cy="836352"/>
          </a:xfrm>
        </p:spPr>
        <p:txBody>
          <a:bodyPr>
            <a:normAutofit/>
          </a:bodyPr>
          <a:lstStyle/>
          <a:p>
            <a:r>
              <a:rPr lang="en-GB" sz="2800" b="1"/>
              <a:t>Carried out on behalf of Greater Manchester partners by</a:t>
            </a:r>
          </a:p>
        </p:txBody>
      </p:sp>
      <p:pic>
        <p:nvPicPr>
          <p:cNvPr id="2050" name="Picture 2" descr="See the source image">
            <a:extLst>
              <a:ext uri="{FF2B5EF4-FFF2-40B4-BE49-F238E27FC236}">
                <a16:creationId xmlns:a16="http://schemas.microsoft.com/office/drawing/2014/main" id="{10CD2434-B2D0-6096-C5A8-F2F993277A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93137" y="3521372"/>
            <a:ext cx="1502863" cy="150286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See the source image">
            <a:extLst>
              <a:ext uri="{FF2B5EF4-FFF2-40B4-BE49-F238E27FC236}">
                <a16:creationId xmlns:a16="http://schemas.microsoft.com/office/drawing/2014/main" id="{8ACC1FF6-CDA9-168A-8273-47340A574D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798" y="6201296"/>
            <a:ext cx="2132038" cy="656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9011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74A2B4-3C0F-81BD-2DD3-0ED0C9C0C01B}"/>
              </a:ext>
            </a:extLst>
          </p:cNvPr>
          <p:cNvSpPr>
            <a:spLocks noGrp="1"/>
          </p:cNvSpPr>
          <p:nvPr>
            <p:ph type="title"/>
          </p:nvPr>
        </p:nvSpPr>
        <p:spPr>
          <a:xfrm>
            <a:off x="484250" y="54643"/>
            <a:ext cx="10515600" cy="693150"/>
          </a:xfrm>
        </p:spPr>
        <p:txBody>
          <a:bodyPr/>
          <a:lstStyle/>
          <a:p>
            <a:r>
              <a:rPr lang="en-GB" dirty="0">
                <a:latin typeface="Arial"/>
                <a:cs typeface="Arial"/>
              </a:rPr>
              <a:t>Health and wellbeing– key findings (1 of 2)</a:t>
            </a:r>
            <a:endParaRPr lang="en-US"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D5808E5A-A430-F9BE-050D-2E7DC1DD7D4D}"/>
              </a:ext>
            </a:extLst>
          </p:cNvPr>
          <p:cNvSpPr txBox="1"/>
          <p:nvPr/>
        </p:nvSpPr>
        <p:spPr>
          <a:xfrm>
            <a:off x="484250" y="892138"/>
            <a:ext cx="11707750" cy="5257850"/>
          </a:xfrm>
          <a:prstGeom prst="rect">
            <a:avLst/>
          </a:prstGeom>
          <a:noFill/>
        </p:spPr>
        <p:txBody>
          <a:bodyPr wrap="square" lIns="91440" tIns="45720" rIns="91440" bIns="45720" rtlCol="0" anchor="t">
            <a:spAutoFit/>
          </a:bodyPr>
          <a:lstStyle/>
          <a:p>
            <a:pPr>
              <a:spcAft>
                <a:spcPts val="600"/>
              </a:spcAft>
            </a:pPr>
            <a:r>
              <a:rPr lang="en-GB" sz="1200" b="1" dirty="0">
                <a:solidFill>
                  <a:schemeClr val="bg1"/>
                </a:solidFill>
                <a:latin typeface="Arial"/>
                <a:cs typeface="Arial"/>
              </a:rPr>
              <a:t>WELLBEING</a:t>
            </a:r>
          </a:p>
          <a:p>
            <a:pPr marL="285750" lvl="1" indent="-285750">
              <a:spcAft>
                <a:spcPts val="600"/>
              </a:spcAft>
              <a:buFont typeface="Arial" panose="020B0604020202020204" pitchFamily="34" charset="0"/>
              <a:buChar char="•"/>
            </a:pPr>
            <a:r>
              <a:rPr lang="en-GB" sz="1200" dirty="0">
                <a:solidFill>
                  <a:schemeClr val="bg1"/>
                </a:solidFill>
                <a:latin typeface="Arial"/>
                <a:cs typeface="Arial"/>
              </a:rPr>
              <a:t>Levels of anxiety among Greater Manchester respondents overall appear to have improved over the past 18-months. For example, the proportions of respondents in the latest survey reporting ‘high’ levels of anxiety has declined when compared with a year and a half ago. </a:t>
            </a:r>
          </a:p>
          <a:p>
            <a:pPr marL="285750" lvl="1" indent="-285750">
              <a:spcAft>
                <a:spcPts val="600"/>
              </a:spcAft>
              <a:buFont typeface="Arial" panose="020B0604020202020204" pitchFamily="34" charset="0"/>
              <a:buChar char="•"/>
            </a:pPr>
            <a:r>
              <a:rPr lang="en-GB" sz="1200" dirty="0">
                <a:solidFill>
                  <a:schemeClr val="bg1"/>
                </a:solidFill>
                <a:latin typeface="Arial"/>
                <a:cs typeface="Arial"/>
              </a:rPr>
              <a:t>In the short term, since May 2024, wellbeing measures show more of a mixed picture:</a:t>
            </a:r>
          </a:p>
          <a:p>
            <a:pPr marL="742950" lvl="2" indent="-285750">
              <a:spcAft>
                <a:spcPts val="600"/>
              </a:spcAft>
              <a:buFont typeface="Arial" panose="020B0604020202020204" pitchFamily="34" charset="0"/>
              <a:buChar char="•"/>
            </a:pPr>
            <a:r>
              <a:rPr lang="en-GB" sz="1200" dirty="0">
                <a:solidFill>
                  <a:schemeClr val="bg1"/>
                </a:solidFill>
                <a:latin typeface="Arial"/>
                <a:cs typeface="Arial"/>
              </a:rPr>
              <a:t>Life satisfaction has declined slightly (61% reporting ‘very high’ or ‘high’ satisfaction, compared to 65% in May)</a:t>
            </a:r>
          </a:p>
          <a:p>
            <a:pPr marL="742950" lvl="2" indent="-285750">
              <a:spcAft>
                <a:spcPts val="600"/>
              </a:spcAft>
              <a:buFont typeface="Arial" panose="020B0604020202020204" pitchFamily="34" charset="0"/>
              <a:buChar char="•"/>
            </a:pPr>
            <a:r>
              <a:rPr lang="en-GB" sz="1200" dirty="0">
                <a:solidFill>
                  <a:schemeClr val="bg1"/>
                </a:solidFill>
                <a:latin typeface="Arial"/>
                <a:cs typeface="Arial"/>
              </a:rPr>
              <a:t>But the level of those with ‘very low’ anxiety have eased for the fourth wave in a row, with now just over a quarter experiencing this (27%, compared to 25% in May, 24% in Feb, and 22% in Nov). </a:t>
            </a:r>
          </a:p>
          <a:p>
            <a:pPr marL="285750" lvl="1" indent="-285750">
              <a:spcAft>
                <a:spcPts val="1400"/>
              </a:spcAft>
              <a:buFont typeface="Arial" panose="020B0604020202020204" pitchFamily="34" charset="0"/>
              <a:buChar char="•"/>
            </a:pPr>
            <a:r>
              <a:rPr lang="en-GB" sz="1200" dirty="0">
                <a:solidFill>
                  <a:schemeClr val="bg1"/>
                </a:solidFill>
                <a:latin typeface="Arial"/>
                <a:cs typeface="Arial"/>
              </a:rPr>
              <a:t>There has been little or no change in the proportions feeling the things they do in their life are worthwhile (around two thirds, 64%) or reporting high levels of happiness (60%, compared to 61% in May). </a:t>
            </a:r>
          </a:p>
          <a:p>
            <a:pPr marL="285750" indent="-285750">
              <a:spcAft>
                <a:spcPts val="600"/>
              </a:spcAft>
              <a:buFont typeface="Arial" panose="020B0604020202020204" pitchFamily="34" charset="0"/>
              <a:buChar char="•"/>
              <a:defRPr/>
            </a:pPr>
            <a:r>
              <a:rPr lang="en-GB" sz="12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Half of GM respondents (53%) say their mental health has been negatively impacted in some way the past month – </a:t>
            </a:r>
            <a:r>
              <a:rPr lang="en-GB" sz="1200" dirty="0">
                <a:solidFill>
                  <a:prstClr val="white"/>
                </a:solidFill>
                <a:latin typeface="Arial" panose="020B0604020202020204" pitchFamily="34" charset="0"/>
                <a:cs typeface="Arial" panose="020B0604020202020204" pitchFamily="34" charset="0"/>
              </a:rPr>
              <a:t>respondents commonly attributed this to </a:t>
            </a:r>
            <a:r>
              <a:rPr lang="en-GB" sz="12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waiting too long for a GP or hospital appointment (24%) or having</a:t>
            </a:r>
            <a:r>
              <a:rPr lang="en-GB" sz="1200" dirty="0">
                <a:solidFill>
                  <a:prstClr val="white"/>
                </a:solidFill>
                <a:latin typeface="Arial" panose="020B0604020202020204" pitchFamily="34" charset="0"/>
                <a:cs typeface="Arial" panose="020B0604020202020204" pitchFamily="34" charset="0"/>
              </a:rPr>
              <a:t> to cut back on energy use at home (17%). On the latter, GM respondents are significantly less likely than GB respondents to say this has occurred in the past month (cf. 24%)</a:t>
            </a:r>
          </a:p>
          <a:p>
            <a:pPr marL="285750" indent="-285750">
              <a:spcAft>
                <a:spcPts val="600"/>
              </a:spcAft>
              <a:buFont typeface="Arial" panose="020B0604020202020204" pitchFamily="34" charset="0"/>
              <a:buChar char="•"/>
              <a:defRPr/>
            </a:pPr>
            <a:r>
              <a:rPr lang="en-GB" sz="12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Two in five (43%) say their physical health h</a:t>
            </a:r>
            <a:r>
              <a:rPr lang="en-GB" sz="1200" dirty="0">
                <a:solidFill>
                  <a:prstClr val="white"/>
                </a:solidFill>
                <a:latin typeface="Arial" panose="020B0604020202020204" pitchFamily="34" charset="0"/>
                <a:cs typeface="Arial" panose="020B0604020202020204" pitchFamily="34" charset="0"/>
              </a:rPr>
              <a:t>as been negatively impacted in some way the past month, significantly higher than the GB average (36%). This is mainly due to waiting too long for a GP or hospital appointment (20%) or having to cut back on energy use at home (10%).</a:t>
            </a:r>
          </a:p>
          <a:p>
            <a:pPr>
              <a:spcAft>
                <a:spcPts val="600"/>
              </a:spcAft>
              <a:defRPr/>
            </a:pPr>
            <a:endParaRPr lang="en-GB" sz="1200" dirty="0">
              <a:solidFill>
                <a:schemeClr val="bg1"/>
              </a:solidFill>
              <a:latin typeface="Arial"/>
              <a:cs typeface="Arial"/>
            </a:endParaRPr>
          </a:p>
          <a:p>
            <a:pPr marL="0" lvl="1">
              <a:spcAft>
                <a:spcPts val="600"/>
              </a:spcAft>
            </a:pPr>
            <a:r>
              <a:rPr lang="en-GB" sz="1200" b="1" dirty="0">
                <a:solidFill>
                  <a:schemeClr val="bg1"/>
                </a:solidFill>
                <a:latin typeface="Arial"/>
                <a:ea typeface="Calibri" panose="020F0502020204030204"/>
                <a:cs typeface="Calibri" panose="020F0502020204030204"/>
              </a:rPr>
              <a:t>HOPE AND FAIRNESS (new measures, included for the first time in this survey)</a:t>
            </a:r>
          </a:p>
          <a:p>
            <a:pPr marL="285750" lvl="1" indent="-285750">
              <a:spcAft>
                <a:spcPts val="600"/>
              </a:spcAft>
              <a:buFont typeface="Arial" panose="020B0604020202020204" pitchFamily="34" charset="0"/>
              <a:buChar char="•"/>
            </a:pPr>
            <a:r>
              <a:rPr lang="en-GB" sz="1200" dirty="0">
                <a:solidFill>
                  <a:schemeClr val="bg1"/>
                </a:solidFill>
                <a:latin typeface="Arial"/>
                <a:cs typeface="Arial"/>
              </a:rPr>
              <a:t>Greater Manchester respondents are slightly more likely to report feeling hopeful about their future than Great Britain (76% in GM, compared to 73% in GB). Those more likely to feel unhopeful include those with a disability (28%) and those with low levels of life satisfaction (61%)</a:t>
            </a:r>
          </a:p>
          <a:p>
            <a:pPr marL="285750" lvl="1" indent="-285750">
              <a:spcAft>
                <a:spcPts val="600"/>
              </a:spcAft>
              <a:buFont typeface="Arial" panose="020B0604020202020204" pitchFamily="34" charset="0"/>
              <a:buChar char="•"/>
            </a:pPr>
            <a:r>
              <a:rPr lang="en-GB" sz="1200" dirty="0">
                <a:solidFill>
                  <a:schemeClr val="bg1"/>
                </a:solidFill>
                <a:latin typeface="Arial"/>
                <a:cs typeface="Arial"/>
              </a:rPr>
              <a:t>16% of Greater Manchester respondents feel they are treated unfairly by society – higher than the 13% for Great Britain. Those more likely to feel they are treated unfairly includes those with a disability (28%) and those who do not feel able to look after their own health (39%)</a:t>
            </a:r>
          </a:p>
          <a:p>
            <a:pPr marL="285750" lvl="1" indent="-285750">
              <a:spcAft>
                <a:spcPts val="600"/>
              </a:spcAft>
              <a:buFont typeface="Arial" panose="020B0604020202020204" pitchFamily="34" charset="0"/>
              <a:buChar char="•"/>
            </a:pPr>
            <a:endParaRPr lang="en-GB" sz="1200" dirty="0">
              <a:solidFill>
                <a:schemeClr val="bg1"/>
              </a:solidFill>
              <a:latin typeface="Arial"/>
              <a:cs typeface="Arial"/>
            </a:endParaRPr>
          </a:p>
          <a:p>
            <a:pPr marL="742950" lvl="2" indent="-285750">
              <a:spcAft>
                <a:spcPts val="600"/>
              </a:spcAft>
              <a:buFont typeface="Arial" panose="020B0604020202020204" pitchFamily="34" charset="0"/>
              <a:buChar char="•"/>
            </a:pPr>
            <a:endParaRPr lang="en-GB" sz="1200" dirty="0">
              <a:solidFill>
                <a:schemeClr val="bg1"/>
              </a:solidFill>
              <a:latin typeface="Arial"/>
              <a:ea typeface="Calibri" panose="020F0502020204030204"/>
              <a:cs typeface="Calibri" panose="020F0502020204030204"/>
            </a:endParaRPr>
          </a:p>
        </p:txBody>
      </p:sp>
    </p:spTree>
    <p:custDataLst>
      <p:tags r:id="rId1"/>
    </p:custDataLst>
    <p:extLst>
      <p:ext uri="{BB962C8B-B14F-4D97-AF65-F5344CB8AC3E}">
        <p14:creationId xmlns:p14="http://schemas.microsoft.com/office/powerpoint/2010/main" val="281949674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 name="ARTICULATE_SLIDE_COUNT" val="95"/>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chor="t">
        <a:spAutoFit/>
      </a:bodyPr>
      <a:lstStyle>
        <a:defPPr marL="0" marR="0" indent="0" algn="l" defTabSz="914400" rtl="0" eaLnBrk="1" fontAlgn="auto" latinLnBrk="0" hangingPunct="1">
          <a:lnSpc>
            <a:spcPct val="100000"/>
          </a:lnSpc>
          <a:spcBef>
            <a:spcPts val="0"/>
          </a:spcBef>
          <a:spcAft>
            <a:spcPts val="0"/>
          </a:spcAft>
          <a:buClrTx/>
          <a:buSzTx/>
          <a:buFontTx/>
          <a:buNone/>
          <a:tabLst/>
          <a:defRPr sz="1600" b="1" dirty="0">
            <a:solidFill>
              <a:srgbClr val="5C5B5A"/>
            </a:solidFill>
            <a:latin typeface="Aria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6FE055041E8254B8A6D76B64478F329" ma:contentTypeVersion="18" ma:contentTypeDescription="Create a new document." ma:contentTypeScope="" ma:versionID="c89bb8c13c7172f55caaaaf32aeecb73">
  <xsd:schema xmlns:xsd="http://www.w3.org/2001/XMLSchema" xmlns:xs="http://www.w3.org/2001/XMLSchema" xmlns:p="http://schemas.microsoft.com/office/2006/metadata/properties" xmlns:ns2="5cd17271-0186-4a94-a8e5-2a85c0fb5d22" xmlns:ns3="bc82aed4-c161-4654-bb9f-d351edfac1aa" targetNamespace="http://schemas.microsoft.com/office/2006/metadata/properties" ma:root="true" ma:fieldsID="717aecb07612ae3805a019624646a07c" ns2:_="" ns3:_="">
    <xsd:import namespace="5cd17271-0186-4a94-a8e5-2a85c0fb5d22"/>
    <xsd:import namespace="bc82aed4-c161-4654-bb9f-d351edfac1a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3:SharedWithUsers" minOccurs="0"/>
                <xsd:element ref="ns3:SharedWithDetails" minOccurs="0"/>
                <xsd:element ref="ns2:MediaServiceOCR"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cd17271-0186-4a94-a8e5-2a85c0fb5d2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7befa96b-bd20-4642-aeb5-bb74a145ad0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c82aed4-c161-4654-bb9f-d351edfac1aa"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c7d71542-4c3e-4ec6-a2b3-d174b35c905c}" ma:internalName="TaxCatchAll" ma:showField="CatchAllData" ma:web="bc82aed4-c161-4654-bb9f-d351edfac1a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617929E-A268-46DE-A89C-46971A53975A}">
  <ds:schemaRefs>
    <ds:schemaRef ds:uri="http://schemas.microsoft.com/sharepoint/v3/contenttype/forms"/>
  </ds:schemaRefs>
</ds:datastoreItem>
</file>

<file path=customXml/itemProps2.xml><?xml version="1.0" encoding="utf-8"?>
<ds:datastoreItem xmlns:ds="http://schemas.openxmlformats.org/officeDocument/2006/customXml" ds:itemID="{8983B584-1C39-4698-9541-386B06E75BC0}">
  <ds:schemaRefs>
    <ds:schemaRef ds:uri="5cd17271-0186-4a94-a8e5-2a85c0fb5d22"/>
    <ds:schemaRef ds:uri="bc82aed4-c161-4654-bb9f-d351edfac1a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20240410-w11-residents-survey-full-report-published</Template>
  <TotalTime>16892</TotalTime>
  <Words>18325</Words>
  <Application>Microsoft Office PowerPoint</Application>
  <PresentationFormat>Widescreen</PresentationFormat>
  <Paragraphs>1678</Paragraphs>
  <Slides>82</Slides>
  <Notes>62</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82</vt:i4>
      </vt:variant>
    </vt:vector>
  </HeadingPairs>
  <TitlesOfParts>
    <vt:vector size="92" baseType="lpstr">
      <vt:lpstr>Aptos</vt:lpstr>
      <vt:lpstr>Arial</vt:lpstr>
      <vt:lpstr>Arial,Sans-Serif</vt:lpstr>
      <vt:lpstr>Calibri</vt:lpstr>
      <vt:lpstr>Calibri Light</vt:lpstr>
      <vt:lpstr>Courier New</vt:lpstr>
      <vt:lpstr>Courier New,monospace</vt:lpstr>
      <vt:lpstr>Office Theme</vt:lpstr>
      <vt:lpstr>1_Office Theme</vt:lpstr>
      <vt:lpstr>think-cell Slide</vt:lpstr>
      <vt:lpstr>Greater Manchester Residents’ Survey</vt:lpstr>
      <vt:lpstr>Report contents</vt:lpstr>
      <vt:lpstr>Introduction and methodology</vt:lpstr>
      <vt:lpstr>Background</vt:lpstr>
      <vt:lpstr>Methodology</vt:lpstr>
      <vt:lpstr>Report contents and guidance</vt:lpstr>
      <vt:lpstr>Health and wellbeing</vt:lpstr>
      <vt:lpstr>Health and wellbeing – context</vt:lpstr>
      <vt:lpstr>Health and wellbeing– key findings (1 of 2)</vt:lpstr>
      <vt:lpstr>Health and wellbeing– key findings (2 of 2)</vt:lpstr>
      <vt:lpstr>Life satisfaction has slightly decreased since May, with similar sized reduction in those reporting ‘high’ satisfaction and an increase in those reporting ‘medium’ satisfaction. Over the long term, levels of satisfaction have remained fairly stable in each category of scoring.</vt:lpstr>
      <vt:lpstr>While not a significant change since May, levels of those with ‘very low’ anxiety continue to improve in the long term. Those reporting these levels are at the highest level since tracking began in November 2022.</vt:lpstr>
      <vt:lpstr>Despite slight positive movement, those more likely to have low levels of life satisfaction and high levels of anxiety continue to include those with long term health conditions and renters </vt:lpstr>
      <vt:lpstr>Around 2 in 3 respondents feel very highly or highly that the things they do in life are worthwhile. However, disabled respondents and those who rent their homes are less likely to feel that this is the case</vt:lpstr>
      <vt:lpstr>3 in 5 said they feel very high or high levels of happiness – in line with May. As with other metrics, those less likely to feel happy include those with a disability and those who rent their home</vt:lpstr>
      <vt:lpstr>Equal shares of Greater Manchester and Great Britain respondents say their mental health has been negatively affected in the past month. But GM respondents are more likely to have borrowed money, worked extra hours, or been unable to afford food or fuel than the GB average</vt:lpstr>
      <vt:lpstr>However, the same is not true for physical health. Negative impacts on physical health are felt much more keenly by GM respondents than across Britain as a whole, both overall and for most individual factors asked about.</vt:lpstr>
      <vt:lpstr>For the first time, questions on hope and fairness were asked. Three quarters (76%) of GM respondents reported feeling hopeful about their future, similar to Great Britain overall (73%). However, GM respondents were more likely to report being treated unfairly by society (16%) than GB (13%)</vt:lpstr>
      <vt:lpstr>Those more likely to feel unhopeful or treated very unfairly by society include those with long term health conditions and those with low household incomes</vt:lpstr>
      <vt:lpstr>Greater Manchester's health confidence score has fallen slightly, but not significantly. While the score for ‘knowledge’ (knowing enough about my health’) has fallen, it has increased in the ‘access’ measurement (feeling able to get the right help if I need it).</vt:lpstr>
      <vt:lpstr>The majority of respondents continue to agree that they can manage their own health. Whilst most measures have remained stable with May, there has been a slight – but not significant – increase in those who agree they can get the right help if they need it </vt:lpstr>
      <vt:lpstr>After increases in May, all dimensions of Health Confidence have fallen back to levels seen in February – except for access (feeling able to get the right help if I need it), which has risen to its highest recorded value. </vt:lpstr>
      <vt:lpstr>The trend observed among the general population can also be seen among disabled respondents with access (feeling able to get the right help if I need it) increasing significantly since May ‘23 – to the highest recorded level.   </vt:lpstr>
      <vt:lpstr>The overall health confidence score remains lower for disabled respondents than for the general population, with this gap increasing since May. However, the gap between the total population and disabled respondents on ‘access’ (feeling able to get the right help if I need it) continues to narrow.</vt:lpstr>
      <vt:lpstr>Poverty proofing: access to NHS services</vt:lpstr>
      <vt:lpstr>Poverty proofing: access to NHS services - context</vt:lpstr>
      <vt:lpstr>Poverty proofing: access to NHS services – key findings</vt:lpstr>
      <vt:lpstr>Significantly more residents now believe NHS staff have a responsibility to assist those with financial issues than in Sept 2023. A quarter feel their income impacts their ability to access NHS services; the same share say that these services have become more accessible to the financially vulnerable over the last two years. </vt:lpstr>
      <vt:lpstr>Those from within racialised communities and parents, especially of young children, are more likely to agree on poverty proofing statements</vt:lpstr>
      <vt:lpstr>More than 1 in 10 (13%) Greater Manchester respondents say cost implications have stopped them accessing NHS services in the past month. This rises to 1 in 5 (20%) saying this has occurred in the last year. Loss of earnings, parking costs and follow-on costs are the most common barriers</vt:lpstr>
      <vt:lpstr>Almost three quarters (72%) are aware of at least one NHS scheme – mainly free prescriptions of help with those costs. Those from within racialised communities and younger age groups are more likely to say they are unaware of any </vt:lpstr>
      <vt:lpstr>Your Local Area</vt:lpstr>
      <vt:lpstr>Your local area – context</vt:lpstr>
      <vt:lpstr>Your local area – key findings (1 of 2)</vt:lpstr>
      <vt:lpstr>Your local area – key findings (2 of 2)</vt:lpstr>
      <vt:lpstr>Three quarters of respondents are satisfied with their local area as a place to live. This is a slight decrease since May but in line with the England average and similar to what was seen this time last year (July 2023)</vt:lpstr>
      <vt:lpstr>4 in 5 (79%) would recommend their local area as a place to live – in line with the increase seen in May. Those more likely to be dissatisfied include respondents with a disability and those who feel there is a lack of social cohesion in their local area</vt:lpstr>
      <vt:lpstr>Respondents continue to be greatly more satisfied than not with transport and travel facilities. Since May those who are satisfied with the availability of public transport, bus and train services has largely remained consistent, with only a small increase in those dissatisfied with the availability of transport</vt:lpstr>
      <vt:lpstr>Dissatisfaction with the condition of paved / pedestrian areas has increased significantly since May (40% from 34%), while the majority of respondents are still dissatisfied with the conditions of roads (55%)</vt:lpstr>
      <vt:lpstr>Respondents are significantly less likely to be satisfied with local services and amenities and slightly less likely to be satisfied with parks and other green spaces, and their nearest town centres than they were in May</vt:lpstr>
      <vt:lpstr>The proportion who agree that their local area is well maintained has decreased from the previous wave, with 56% agreeing. Though this fall is significant, it brings this measure back in line with February data following a sharp increase in May</vt:lpstr>
      <vt:lpstr>Just over half agree there are opportunities to take part in cultural events and activities in their local area. But only 4 in 10 (40%) are satisfied with cultural facilities available, such as museums, theatres and events – a significant decrease since May </vt:lpstr>
      <vt:lpstr>There have been declines in the proportions of respondents satisfied with local health and care services, and schools and colleges. Satisfaction of parents with children in college has increased by 11 percentage points, bringing the proportion back in line with parents of those at other stages of education</vt:lpstr>
      <vt:lpstr>Despite the country-wide unrest in the week following fieldwork, there has been no notable recent change in proportions of survey respondents who disagree that their local area is a place where people look out for each other, or a place where people from different backgrounds get on well together</vt:lpstr>
      <vt:lpstr>Despite a significant decline since May, there remain high levels of agreement from respondents that there are other people who would be there for them if they needed help. A similar proportion – around 4 in 5 – agree that if they wanted company or to socialise there are people they can call on</vt:lpstr>
      <vt:lpstr>Over half (53%) have been involved in a type of group, club or organisation in the past 12 months, slightly lower than the England average (56%). In Greater Manchester, this is most frequently related to sport, hobbies or religion</vt:lpstr>
      <vt:lpstr>Around 1 in 3 respondents have volunteered in the past year. Those aged 16-24, minority ethnic groups,  those with larger households and parents are more likely to have volunteered </vt:lpstr>
      <vt:lpstr>Cost of living</vt:lpstr>
      <vt:lpstr>Cost of living and food security – context and approach</vt:lpstr>
      <vt:lpstr>Cost of living – key findings (1 of 2)</vt:lpstr>
      <vt:lpstr>Cost of living – key findings (2 of 2)</vt:lpstr>
      <vt:lpstr>Over half of respondents (55%) say their cost of living has increased in the last month, showing no movement since May but remaining significantly higher than the GB average. GM respondents are more likely than those in ONS surveys to report recent increases in energy, rent / mortgage costs and childcare costs </vt:lpstr>
      <vt:lpstr>Whilst the gap between GM and the GB average has widened since May, the proportion of Greater Manchester respondents saying their cost of living has increased remains the lowest it has been since tracking began in September 2022</vt:lpstr>
      <vt:lpstr>The proportion of respondents who borrowed more money or used more credit in the past month has risen significantly since May, to just under 1 in 3 respondents (31%). Despite this rise, the figure is still 6 percentage points lower than at the same time last year </vt:lpstr>
      <vt:lpstr>Over 2 in 5 (45%) think they will be able to save money over the next 12 months – in line with May. Although there has been a significant decline in those saying they will not be able to save money since May – the proportion of those who are unsure has risen significantly as well, indicating some uncertainty among respondents </vt:lpstr>
      <vt:lpstr>However, Greater Manchester respondents continue to be considerably less likely than the GB average to be able to afford an unexpected expense of £850. This ability has remained largely stable, at around half of local respondents</vt:lpstr>
      <vt:lpstr>As a result of cost-of-living increases, 8 in 10 respondents said they are taking actions to save money (84%). There has been no significant movement in actions taken as a result of cost-of-living increases since May ‘23 </vt:lpstr>
      <vt:lpstr>The only action to have fallen significantly since May, is using less fuel in my home, which is also lower than the Great Britain average</vt:lpstr>
      <vt:lpstr>1 in 4 Greater Manchester respondents are using their savings due to the increases in the cost of living having risen - no significant change since May. Most actions are in line with the GB average </vt:lpstr>
      <vt:lpstr>Almost half of respondents (47%) say they have difficulty affording energy costs, returning to February levels and remaining significantly higher than the Great Britain average. Those from within racially minoritised communities and renters remain more likely to be having these difficulties</vt:lpstr>
      <vt:lpstr>The proportion of mortgage holders and renters finding it difficult to afford their mortgage and rental payments have both increased since May</vt:lpstr>
      <vt:lpstr>Using merged data across the past three surveys, almost half of renters have said they find it difficult to afford rental costs. Those renting from Local Authorities or Councils continue to report more difficulties than renters overall.</vt:lpstr>
      <vt:lpstr>The significant rise in difficulty in affording rent is being driven in increases in difficulties paying rent across all rental types – particularly housing associations and trusts. There has been a significant increase in private renters finding it very difficult to afford their rent. </vt:lpstr>
      <vt:lpstr>There has been an increase since May in GM respondents saying they have, at any point in the last 12 months, experienced food security issues. Across all statements, more respondents are saying they experience food security issues at least sometimes or often </vt:lpstr>
      <vt:lpstr>Nearly half (46%) of respondents who have paid for a care package in the past 12 months have had to cut back or cancel this due to not being able to afford it. 2 in 5 report having been behind in payments for care packages</vt:lpstr>
      <vt:lpstr>Most forms of financial support are known by respondents, though awareness has dropped significantly since last asked in March 2023 – e.g., awareness of support with energy assistance schemes has fallen by 22pp. A trend towards some households feeling less financial pressure could account for people being less likely to seek out additional support</vt:lpstr>
      <vt:lpstr>Digital inclusion  (Findings from the Feb-July merged into groups of three waves, telephone / face to face samples only)</vt:lpstr>
      <vt:lpstr>Digital inclusion – context</vt:lpstr>
      <vt:lpstr>Digital inclusion – Key findings</vt:lpstr>
      <vt:lpstr>Over a third of respondents report experience of at least one aspect of digital exclusion in their household. This rises to 62% of disabled respondents and 75% of respondents over 75</vt:lpstr>
      <vt:lpstr>Where respondents are experiencing digital exclusion, this continues to be driven by those saying that they have a lack of skills or support to allow them to access digital online services</vt:lpstr>
      <vt:lpstr>Those aged 75+ and disabled respondents continue to be far more likely not to have access to enable them to get online all or most of the time, or the skills and support to do so. This is consistent with previous surveys</vt:lpstr>
      <vt:lpstr>Wave-on-wave trends: July shows an increase in those who are not digitally excluded, with an increase of 6pp since May – this brings us back in line with February’s results, however neither change is statistically significant due to small sample sizes</vt:lpstr>
      <vt:lpstr>Longer term trends: It appears that the proportion of respondents experiencing any form of digital exclusion has increased, however, methodological change is likely to be impacting this data. Respondents aged 75+ or those with a disability report substantially higher levels of digital exclusion</vt:lpstr>
      <vt:lpstr>Just over 1 in 10 respondents say they are not confident using digital services online, with around the same saying others in their household are not confident. Those aged 75+ or 65+ living on their own and disabled respondents are more likely to not be confident. </vt:lpstr>
      <vt:lpstr>Around 1 in 5 (18%) of households use digital services and want to use them more. Just 1% of people who do not use digital services online want to be able to do so</vt:lpstr>
      <vt:lpstr>Appendix</vt:lpstr>
      <vt:lpstr>More detail on changes in survey methodology</vt:lpstr>
      <vt:lpstr>Sample information</vt:lpstr>
      <vt:lpstr>Key demographics (before weighting applied)</vt:lpstr>
      <vt:lpstr>Significance Testing and statistical difference – technical note </vt:lpstr>
      <vt:lpstr>Carried out on behalf of Greater Manchester partners by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Greater Manchester Residents’ Survey</dc:title>
  <dc:creator>Beth Burls</dc:creator>
  <cp:lastModifiedBy>Poole, Katie</cp:lastModifiedBy>
  <cp:revision>458</cp:revision>
  <dcterms:created xsi:type="dcterms:W3CDTF">2024-05-29T10:57:51Z</dcterms:created>
  <dcterms:modified xsi:type="dcterms:W3CDTF">2024-09-02T07:55:37Z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847ED92D-CC80-434F-968A-CDA20DF2B631</vt:lpwstr>
  </property>
  <property fmtid="{D5CDD505-2E9C-101B-9397-08002B2CF9AE}" pid="3" name="ArticulatePath">
    <vt:lpwstr>240307_2444 GMCA Residents' Survey Full Report W11 V2 DRAFT_IG</vt:lpwstr>
  </property>
</Properties>
</file>