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308" r:id="rId6"/>
    <p:sldId id="269" r:id="rId7"/>
    <p:sldId id="270" r:id="rId8"/>
    <p:sldId id="309" r:id="rId9"/>
    <p:sldId id="310" r:id="rId10"/>
    <p:sldId id="311" r:id="rId11"/>
    <p:sldId id="312" r:id="rId12"/>
    <p:sldId id="268" r:id="rId13"/>
    <p:sldId id="275" r:id="rId14"/>
    <p:sldId id="276" r:id="rId15"/>
    <p:sldId id="313"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E7F84-16CF-453B-9339-49A2937FC09A}" v="1" dt="2024-09-20T09:51:49.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89424" autoAdjust="0"/>
  </p:normalViewPr>
  <p:slideViewPr>
    <p:cSldViewPr snapToGrid="0">
      <p:cViewPr varScale="1">
        <p:scale>
          <a:sx n="67" d="100"/>
          <a:sy n="67" d="100"/>
        </p:scale>
        <p:origin x="5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559E7F84-16CF-453B-9339-49A2937FC09A}"/>
    <pc:docChg chg="addSld modSld">
      <pc:chgData name="Coffey, May" userId="74318281-8da5-4c25-9c2f-98004019047b" providerId="ADAL" clId="{559E7F84-16CF-453B-9339-49A2937FC09A}" dt="2024-09-20T09:51:49.313" v="0"/>
      <pc:docMkLst>
        <pc:docMk/>
      </pc:docMkLst>
      <pc:sldChg chg="add">
        <pc:chgData name="Coffey, May" userId="74318281-8da5-4c25-9c2f-98004019047b" providerId="ADAL" clId="{559E7F84-16CF-453B-9339-49A2937FC09A}" dt="2024-09-20T09:51:49.313" v="0"/>
        <pc:sldMkLst>
          <pc:docMk/>
          <pc:sldMk cId="2568984743"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91624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61024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2" Type="http://schemas.openxmlformats.org/officeDocument/2006/relationships/hyperlink" Target="https://policyinpractice.co.uk/wp-content/uploads/Unclaimed-Attendance-Allowance_report-by-Policy-in-Practice-for-MSE_Dec23.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Tameside</a:t>
            </a:r>
            <a:endParaRPr lang="en-GB" sz="5400" dirty="0">
              <a:solidFill>
                <a:schemeClr val="bg1"/>
              </a:solidFill>
              <a:latin typeface="Arial" charset="0"/>
              <a:ea typeface="Arial" charset="0"/>
              <a:cs typeface="Arial" charset="0"/>
            </a:endParaRPr>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9" name="TextBox 8"/>
          <p:cNvSpPr txBox="1"/>
          <p:nvPr/>
        </p:nvSpPr>
        <p:spPr>
          <a:xfrm>
            <a:off x="587375" y="2677696"/>
            <a:ext cx="9793288" cy="861774"/>
          </a:xfrm>
          <a:prstGeom prst="rect">
            <a:avLst/>
          </a:prstGeom>
          <a:noFill/>
        </p:spPr>
        <p:txBody>
          <a:bodyPr wrap="square" lIns="0" tIns="0" rIns="0" bIns="0" rtlCol="0">
            <a:spAutoFit/>
          </a:bodyPr>
          <a:lstStyle/>
          <a:p>
            <a:r>
              <a:rPr lang="en-GB" sz="2800" b="1">
                <a:solidFill>
                  <a:schemeClr val="bg1"/>
                </a:solidFill>
                <a:latin typeface="Arial" charset="0"/>
                <a:ea typeface="Arial" charset="0"/>
                <a:cs typeface="Arial" charset="0"/>
              </a:rPr>
              <a:t>18 </a:t>
            </a:r>
            <a:r>
              <a:rPr lang="en-GB" sz="2800" b="1" dirty="0">
                <a:solidFill>
                  <a:schemeClr val="bg1"/>
                </a:solidFill>
                <a:latin typeface="Arial" charset="0"/>
                <a:ea typeface="Arial" charset="0"/>
                <a:cs typeface="Arial" charset="0"/>
              </a:rPr>
              <a:t>September 2024</a:t>
            </a:r>
          </a:p>
          <a:p>
            <a:endParaRPr lang="en-GB" sz="2800" b="1"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p:cNvSpPr>
          <p:nvPr/>
        </p:nvSpPr>
        <p:spPr>
          <a:xfrm>
            <a:off x="1" y="1"/>
            <a:ext cx="8617788"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Areas of deprivation across GM by state pension age</a:t>
            </a:r>
            <a:endParaRPr lang="en-US" sz="2600" b="1" dirty="0">
              <a:solidFill>
                <a:srgbClr val="5C5B5A"/>
              </a:solidFill>
              <a:latin typeface="Arial" panose="020B0604020202020204" pitchFamily="34" charset="0"/>
              <a:cs typeface="Arial" panose="020B0604020202020204" pitchFamily="34" charset="0"/>
            </a:endParaRPr>
          </a:p>
        </p:txBody>
      </p:sp>
      <p:pic>
        <p:nvPicPr>
          <p:cNvPr id="3" name="Picture 2" descr="A map of the united kingdom&#10;&#10;Description automatically generated">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p:cNvSpPr>
          <p:nvPr/>
        </p:nvSpPr>
        <p:spPr>
          <a:xfrm>
            <a:off x="0" y="1"/>
            <a:ext cx="686219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latin typeface="Arial" panose="020B0604020202020204" pitchFamily="34" charset="0"/>
                <a:cs typeface="Arial" panose="020B0604020202020204" pitchFamily="34" charset="0"/>
              </a:rPr>
              <a:t>Income </a:t>
            </a:r>
            <a:r>
              <a:rPr lang="en-US" sz="2600" b="1" dirty="0">
                <a:solidFill>
                  <a:srgbClr val="5C5B5A"/>
                </a:solidFill>
                <a:latin typeface="Arial" panose="020B0604020202020204" pitchFamily="34" charset="0"/>
                <a:cs typeface="Arial" panose="020B0604020202020204" pitchFamily="34" charset="0"/>
              </a:rPr>
              <a:t>deprivation</a:t>
            </a:r>
            <a:r>
              <a:rPr lang="en-US" sz="2600" b="1" dirty="0">
                <a:latin typeface="Arial" panose="020B0604020202020204" pitchFamily="34" charset="0"/>
                <a:cs typeface="Arial" panose="020B0604020202020204" pitchFamily="34" charset="0"/>
              </a:rPr>
              <a:t> affecting older people</a:t>
            </a:r>
          </a:p>
        </p:txBody>
      </p:sp>
      <p:pic>
        <p:nvPicPr>
          <p:cNvPr id="3" name="Picture 2">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480" y="491245"/>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779F8-5B3D-4664-5759-AB8CD0F888B1}"/>
              </a:ext>
            </a:extLst>
          </p:cNvPr>
          <p:cNvSpPr txBox="1"/>
          <p:nvPr/>
        </p:nvSpPr>
        <p:spPr>
          <a:xfrm>
            <a:off x="8296888" y="6243934"/>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
        <p:nvSpPr>
          <p:cNvPr id="3" name="TextBox 2">
            <a:extLst>
              <a:ext uri="{FF2B5EF4-FFF2-40B4-BE49-F238E27FC236}">
                <a16:creationId xmlns:a16="http://schemas.microsoft.com/office/drawing/2014/main" id="{87EE8C1C-26EB-B165-7497-4AA0A9E8386E}"/>
              </a:ext>
            </a:extLst>
          </p:cNvPr>
          <p:cNvSpPr txBox="1"/>
          <p:nvPr/>
        </p:nvSpPr>
        <p:spPr>
          <a:xfrm>
            <a:off x="8296888" y="3012088"/>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pic>
        <p:nvPicPr>
          <p:cNvPr id="4" name="Picture 3" descr="A table with numbers and percentages&#10;&#10;Description automatically generated">
            <a:extLst>
              <a:ext uri="{FF2B5EF4-FFF2-40B4-BE49-F238E27FC236}">
                <a16:creationId xmlns:a16="http://schemas.microsoft.com/office/drawing/2014/main" id="{4FC7CF6D-99DB-81FB-B87F-D9B2339027DD}"/>
              </a:ext>
            </a:extLst>
          </p:cNvPr>
          <p:cNvPicPr>
            <a:picLocks noChangeAspect="1"/>
          </p:cNvPicPr>
          <p:nvPr/>
        </p:nvPicPr>
        <p:blipFill rotWithShape="1">
          <a:blip r:embed="rId2">
            <a:extLst>
              <a:ext uri="{28A0092B-C50C-407E-A947-70E740481C1C}">
                <a14:useLocalDpi xmlns:a14="http://schemas.microsoft.com/office/drawing/2010/main" val="0"/>
              </a:ext>
            </a:extLst>
          </a:blip>
          <a:srcRect l="985" t="1204" b="1204"/>
          <a:stretch/>
        </p:blipFill>
        <p:spPr>
          <a:xfrm>
            <a:off x="109585" y="1063989"/>
            <a:ext cx="8081915" cy="4917909"/>
          </a:xfrm>
          <a:prstGeom prst="rect">
            <a:avLst/>
          </a:prstGeom>
        </p:spPr>
      </p:pic>
      <p:sp>
        <p:nvSpPr>
          <p:cNvPr id="5" name="Title 1">
            <a:extLst>
              <a:ext uri="{FF2B5EF4-FFF2-40B4-BE49-F238E27FC236}">
                <a16:creationId xmlns:a16="http://schemas.microsoft.com/office/drawing/2014/main" id="{42567D64-9235-D08F-3893-B892BD58A0C6}"/>
              </a:ext>
            </a:extLst>
          </p:cNvPr>
          <p:cNvSpPr txBox="1">
            <a:spLocks/>
          </p:cNvSpPr>
          <p:nvPr/>
        </p:nvSpPr>
        <p:spPr>
          <a:xfrm>
            <a:off x="8388" y="0"/>
            <a:ext cx="9834112"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Wards with the highest proportion of low-income households</a:t>
            </a:r>
            <a:endParaRPr lang="en-US" sz="2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42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p:cNvSpPr>
          <p:nvPr/>
        </p:nvSpPr>
        <p:spPr>
          <a:xfrm>
            <a:off x="0" y="0"/>
            <a:ext cx="7047781"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b="1" dirty="0">
                <a:solidFill>
                  <a:srgbClr val="5C5B5A"/>
                </a:solidFill>
                <a:latin typeface="Arial" panose="020B0604020202020204" pitchFamily="34" charset="0"/>
                <a:cs typeface="Arial" panose="020B0604020202020204" pitchFamily="34" charset="0"/>
              </a:rPr>
              <a:t>Potential savings to the NHS and social care services</a:t>
            </a:r>
            <a:endParaRPr lang="en-US" sz="2100" b="1" dirty="0">
              <a:solidFill>
                <a:srgbClr val="5C5B5A"/>
              </a:solidFill>
              <a:latin typeface="Arial" panose="020B0604020202020204" pitchFamily="34" charset="0"/>
              <a:cs typeface="Arial" panose="020B0604020202020204" pitchFamily="34" charset="0"/>
            </a:endParaRPr>
          </a:p>
        </p:txBody>
      </p:sp>
      <p:pic>
        <p:nvPicPr>
          <p:cNvPr id="3" name="Picture 2" descr="A table with numbers and text&#10;&#10;Description automatically generated">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5C5B5A"/>
                </a:solidFill>
                <a:effectLst/>
                <a:highlight>
                  <a:srgbClr val="C0C0C0"/>
                </a:highligh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£24 million a year if every pensioner in Tameside entitled to Pension Credit but not currently claiming did claim their entitlement.</a:t>
            </a: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p:cNvSpPr>
          <p:nvPr/>
        </p:nvSpPr>
        <p:spPr>
          <a:xfrm>
            <a:off x="1813492" y="2915728"/>
            <a:ext cx="8202963" cy="1369339"/>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Winter Fuel Allowance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a:latin typeface="Arial" panose="020B0604020202020204" pitchFamily="34" charset="0"/>
                <a:cs typeface="Arial" panose="020B0604020202020204" pitchFamily="34" charset="0"/>
              </a:rPr>
              <a:t>(Winter 2024/25 estimates)</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CF6-97F9-E384-094C-DF5D742E857B}"/>
              </a:ext>
            </a:extLst>
          </p:cNvPr>
          <p:cNvSpPr txBox="1">
            <a:spLocks/>
          </p:cNvSpPr>
          <p:nvPr/>
        </p:nvSpPr>
        <p:spPr>
          <a:xfrm>
            <a:off x="1101306" y="294989"/>
            <a:ext cx="9989388" cy="5787027"/>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20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Not </a:t>
            </a:r>
            <a:r>
              <a:rPr lang="en-GB" sz="2000" kern="0" dirty="0">
                <a:latin typeface="Arial" panose="020B0604020202020204" pitchFamily="34" charset="0"/>
                <a:ea typeface="Times New Roman" panose="02020603050405020304" pitchFamily="18" charset="0"/>
              </a:rPr>
              <a:t>all older people entitled to Winter Fuel Payment receive the same amount.</a:t>
            </a:r>
            <a:r>
              <a:rPr lang="en-GB" sz="20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br>
              <a:rPr lang="en-GB"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63E7A-E16F-82F1-02AF-8180F46B01A3}"/>
              </a:ext>
            </a:extLst>
          </p:cNvPr>
          <p:cNvSpPr txBox="1"/>
          <p:nvPr/>
        </p:nvSpPr>
        <p:spPr>
          <a:xfrm>
            <a:off x="2" y="-18034"/>
            <a:ext cx="10621106"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5C5B5A"/>
                </a:solidFill>
                <a:latin typeface="Arial" panose="020B0604020202020204" pitchFamily="34" charset="0"/>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Tameside there were 37,771 who received WFA in 2022/23, and this is expected to decrease to approximately the number who are claiming Pension Credit (latest figure is 5,509) so the reduction will be around -32,300 recipients since 2022/23.  This is 9.0% of the total reduction across GM (-359,000) and a drop in recipients in Tameside since 2022/23 of -85.4%.</a:t>
            </a:r>
          </a:p>
        </p:txBody>
      </p:sp>
      <p:pic>
        <p:nvPicPr>
          <p:cNvPr id="5" name="Picture 4" descr="A table with numbers and text&#10;&#10;Description automatically generated">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69BDE-ABED-8C96-6187-924FF3659932}"/>
              </a:ext>
            </a:extLst>
          </p:cNvPr>
          <p:cNvSpPr txBox="1"/>
          <p:nvPr/>
        </p:nvSpPr>
        <p:spPr>
          <a:xfrm>
            <a:off x="2" y="-18034"/>
            <a:ext cx="11183814"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5C5B5A"/>
                </a:solidFill>
                <a:latin typeface="Arial" panose="020B0604020202020204" pitchFamily="34" charset="0"/>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Tameside there were 37,771 who received WFA in 2022/23, and this is expected to decrease to approximately the number who are claiming Pension Credit (latest figure is 5,509) so the reduction will be around -32,300 recipients since 2022/23.  This is 9.0% of the total reduction across GM (-359,000) and a drop in recipients in Tameside since 2022/23 of -85.4%.</a:t>
            </a:r>
          </a:p>
        </p:txBody>
      </p:sp>
      <p:pic>
        <p:nvPicPr>
          <p:cNvPr id="5" name="Picture 4" descr="A table with numbers and a few red numbers&#10;&#10;Description automatically generated with medium confidence">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p:cNvSpPr>
          <p:nvPr/>
        </p:nvSpPr>
        <p:spPr>
          <a:xfrm>
            <a:off x="3174961" y="80309"/>
            <a:ext cx="5531376" cy="524053"/>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Annex – key assumptions </a:t>
            </a:r>
            <a:endParaRPr lang="en-US" sz="27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5C5B5A"/>
              </a:solidFill>
              <a:highlight>
                <a:srgbClr val="C0C0C0"/>
              </a:highlight>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5C5B5A"/>
                </a:solidFill>
                <a:effectLst/>
                <a:highlight>
                  <a:srgbClr val="C0C0C0"/>
                </a:highligh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5C5B5A"/>
                </a:solidFill>
                <a:effectLst/>
                <a:highlight>
                  <a:srgbClr val="C0C0C0"/>
                </a:highligh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F25143-C5A6-47C3-61C8-DFD6F45420F4}"/>
              </a:ext>
            </a:extLst>
          </p:cNvPr>
          <p:cNvSpPr txBox="1">
            <a:spLocks/>
          </p:cNvSpPr>
          <p:nvPr/>
        </p:nvSpPr>
        <p:spPr>
          <a:xfrm>
            <a:off x="1927792" y="1955501"/>
            <a:ext cx="8202963" cy="1843791"/>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pl-PL" sz="3600" b="1">
                <a:latin typeface="Arial" panose="020B0604020202020204" pitchFamily="34" charset="0"/>
                <a:cs typeface="Arial" panose="020B0604020202020204" pitchFamily="34" charset="0"/>
              </a:rPr>
              <a:t>Pension Credit</a:t>
            </a:r>
            <a:r>
              <a:rPr lang="en-GB" sz="3600" b="1">
                <a:latin typeface="Arial" panose="020B0604020202020204" pitchFamily="34" charset="0"/>
                <a:cs typeface="Arial" panose="020B0604020202020204" pitchFamily="34" charset="0"/>
              </a:rPr>
              <a:t>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Tameside</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b="1">
                <a:latin typeface="Arial" panose="020B0604020202020204" pitchFamily="34" charset="0"/>
                <a:cs typeface="Arial" panose="020B0604020202020204" pitchFamily="34" charset="0"/>
              </a:rPr>
              <a:t>(February 2024 data)</a:t>
            </a:r>
            <a:endParaRPr lang="en-US" sz="27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A5F938-4A98-46A0-4813-77FEECB42568}"/>
              </a:ext>
            </a:extLst>
          </p:cNvPr>
          <p:cNvSpPr txBox="1"/>
          <p:nvPr/>
        </p:nvSpPr>
        <p:spPr>
          <a:xfrm>
            <a:off x="2936207" y="5026504"/>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95911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6164A1-DA6A-27CC-6C11-2C048834CB68}"/>
              </a:ext>
            </a:extLst>
          </p:cNvPr>
          <p:cNvSpPr txBox="1"/>
          <p:nvPr/>
        </p:nvSpPr>
        <p:spPr>
          <a:xfrm>
            <a:off x="1" y="-180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9CE7-2999-A9CE-4F4F-901B17E41A3D}"/>
              </a:ext>
            </a:extLst>
          </p:cNvPr>
          <p:cNvSpPr>
            <a:spLocks noGrp="1"/>
          </p:cNvSpPr>
          <p:nvPr>
            <p:ph type="title"/>
          </p:nvPr>
        </p:nvSpPr>
        <p:spPr>
          <a:xfrm>
            <a:off x="0" y="1"/>
            <a:ext cx="7055141"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Tameside (February 2024)</a:t>
            </a:r>
            <a:endParaRPr lang="en-US" sz="2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F3019F8E-6811-0003-9332-418FD75EFDDE}"/>
              </a:ext>
            </a:extLst>
          </p:cNvPr>
          <p:cNvSpPr>
            <a:spLocks noGrp="1"/>
          </p:cNvSpPr>
          <p:nvPr>
            <p:ph idx="1"/>
          </p:nvPr>
        </p:nvSpPr>
        <p:spPr>
          <a:xfrm>
            <a:off x="0" y="494951"/>
            <a:ext cx="12191999" cy="5313829"/>
          </a:xfrm>
          <a:noFill/>
          <a:ln w="12700">
            <a:solidFill>
              <a:schemeClr val="bg1"/>
            </a:solidFill>
          </a:ln>
        </p:spPr>
        <p:txBody>
          <a:bodyPr>
            <a:normAutofit fontScale="92500" lnSpcReduction="10000"/>
          </a:bodyPr>
          <a:lstStyle/>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£66.21</a:t>
            </a:r>
            <a:r>
              <a:rPr lang="en-US" sz="2400" dirty="0">
                <a:latin typeface="Arial" panose="020B0604020202020204" pitchFamily="34" charset="0"/>
                <a:cs typeface="Arial" panose="020B0604020202020204" pitchFamily="34" charset="0"/>
              </a:rPr>
              <a:t> in February 2024 for all ages of pensioners.</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5,509</a:t>
            </a:r>
            <a:r>
              <a:rPr lang="en-US" sz="2400" kern="0" dirty="0">
                <a:effectLst/>
                <a:latin typeface="Arial" panose="020B0604020202020204" pitchFamily="34" charset="0"/>
                <a:ea typeface="Times New Roman" panose="02020603050405020304" pitchFamily="18" charset="0"/>
              </a:rPr>
              <a:t> Pension Credit claimants in Tameside out of </a:t>
            </a:r>
            <a:r>
              <a:rPr lang="en-US" sz="2400" b="1" kern="0" dirty="0">
                <a:effectLst/>
                <a:latin typeface="Arial" panose="020B0604020202020204" pitchFamily="34" charset="0"/>
                <a:ea typeface="Times New Roman" panose="02020603050405020304" pitchFamily="18" charset="0"/>
              </a:rPr>
              <a:t>38,921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14.1%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£7.0 million </a:t>
            </a:r>
            <a:r>
              <a:rPr lang="en-US" sz="2400" kern="0" dirty="0">
                <a:effectLst/>
                <a:latin typeface="Arial" panose="020B0604020202020204" pitchFamily="34" charset="0"/>
                <a:ea typeface="Times New Roman" panose="02020603050405020304" pitchFamily="18" charset="0"/>
              </a:rPr>
              <a:t>is currently being unclaimed in Tameside each year and that </a:t>
            </a:r>
            <a:r>
              <a:rPr lang="en-US" sz="2400" kern="0">
                <a:effectLst/>
                <a:latin typeface="Arial" panose="020B0604020202020204" pitchFamily="34" charset="0"/>
                <a:ea typeface="Times New Roman" panose="02020603050405020304" pitchFamily="18" charset="0"/>
              </a:rPr>
              <a:t>some </a:t>
            </a:r>
            <a:r>
              <a:rPr lang="en-US" sz="2400" b="1" kern="0">
                <a:effectLst/>
                <a:latin typeface="Arial" panose="020B0604020202020204" pitchFamily="34" charset="0"/>
                <a:ea typeface="Times New Roman" panose="02020603050405020304" pitchFamily="18" charset="0"/>
              </a:rPr>
              <a:t>3,235 </a:t>
            </a:r>
            <a:r>
              <a:rPr lang="en-US" sz="2400" kern="0" dirty="0">
                <a:effectLst/>
                <a:latin typeface="Arial" panose="020B0604020202020204" pitchFamily="34" charset="0"/>
                <a:ea typeface="Times New Roman" panose="02020603050405020304" pitchFamily="18" charset="0"/>
              </a:rPr>
              <a:t>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Tameside alone is approx. </a:t>
            </a:r>
            <a:r>
              <a:rPr lang="en-US" sz="2400" b="1" dirty="0">
                <a:latin typeface="Arial" panose="020B0604020202020204" pitchFamily="34" charset="0"/>
                <a:cs typeface="Arial" panose="020B0604020202020204" pitchFamily="34" charset="0"/>
              </a:rPr>
              <a:t>£24 million</a:t>
            </a: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Tameside are:</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St Peter’s (288).</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Denton South (233).</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Ashton Waterloo (205).</a:t>
            </a:r>
          </a:p>
          <a:p>
            <a:endParaRPr lang="en-US" sz="24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3BFECD7B-F898-CFF5-CD60-8D11BAD6A0E6}"/>
              </a:ext>
            </a:extLst>
          </p:cNvPr>
          <p:cNvSpPr txBox="1"/>
          <p:nvPr/>
        </p:nvSpPr>
        <p:spPr>
          <a:xfrm>
            <a:off x="0" y="6088286"/>
            <a:ext cx="1219199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Footnote 1: The unclaimed amount </a:t>
            </a:r>
            <a:r>
              <a:rPr lang="en-GB" sz="1050" dirty="0" err="1">
                <a:solidFill>
                  <a:srgbClr val="5C5B5A"/>
                </a:solidFill>
                <a:latin typeface="Arial" panose="020B0604020202020204" pitchFamily="34" charset="0"/>
                <a:cs typeface="Arial" panose="020B0604020202020204" pitchFamily="34" charset="0"/>
              </a:rPr>
              <a:t>i</a:t>
            </a:r>
            <a:r>
              <a:rPr lang="en-US" sz="105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50" dirty="0">
              <a:solidFill>
                <a:srgbClr val="5C5B5A"/>
              </a:solidFill>
            </a:endParaRPr>
          </a:p>
        </p:txBody>
      </p:sp>
      <p:sp>
        <p:nvSpPr>
          <p:cNvPr id="7" name="TextBox 3">
            <a:extLst>
              <a:ext uri="{FF2B5EF4-FFF2-40B4-BE49-F238E27FC236}">
                <a16:creationId xmlns:a16="http://schemas.microsoft.com/office/drawing/2014/main" id="{41DF8574-3A20-F038-0072-C39ADC742C05}"/>
              </a:ext>
            </a:extLst>
          </p:cNvPr>
          <p:cNvSpPr txBox="1"/>
          <p:nvPr/>
        </p:nvSpPr>
        <p:spPr>
          <a:xfrm>
            <a:off x="-36581" y="6488389"/>
            <a:ext cx="121920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8" name="TextBox 3">
            <a:extLst>
              <a:ext uri="{FF2B5EF4-FFF2-40B4-BE49-F238E27FC236}">
                <a16:creationId xmlns:a16="http://schemas.microsoft.com/office/drawing/2014/main" id="{359EAE46-A792-AF97-D00E-3156D94D50F7}"/>
              </a:ext>
            </a:extLst>
          </p:cNvPr>
          <p:cNvSpPr txBox="1"/>
          <p:nvPr/>
        </p:nvSpPr>
        <p:spPr>
          <a:xfrm>
            <a:off x="5639559" y="6661792"/>
            <a:ext cx="662025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50" dirty="0">
              <a:solidFill>
                <a:srgbClr val="5C5B5A"/>
              </a:solidFill>
            </a:endParaRPr>
          </a:p>
        </p:txBody>
      </p:sp>
    </p:spTree>
    <p:extLst>
      <p:ext uri="{BB962C8B-B14F-4D97-AF65-F5344CB8AC3E}">
        <p14:creationId xmlns:p14="http://schemas.microsoft.com/office/powerpoint/2010/main" val="13183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81E6-7190-98AC-3429-AA02FFAC1EF5}"/>
              </a:ext>
            </a:extLst>
          </p:cNvPr>
          <p:cNvSpPr txBox="1">
            <a:spLocks/>
          </p:cNvSpPr>
          <p:nvPr/>
        </p:nvSpPr>
        <p:spPr>
          <a:xfrm>
            <a:off x="-1" y="0"/>
            <a:ext cx="10192625" cy="444617"/>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Pension Credit claimants by wards in Tameside (February 2024)</a:t>
            </a:r>
            <a:endParaRPr lang="en-US" sz="26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4C16180-2FFD-20B6-EB0A-F5FDD1BF6CEE}"/>
              </a:ext>
            </a:extLst>
          </p:cNvPr>
          <p:cNvSpPr txBox="1"/>
          <p:nvPr/>
        </p:nvSpPr>
        <p:spPr>
          <a:xfrm>
            <a:off x="0" y="6581001"/>
            <a:ext cx="5738070"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73454B7-1825-9D78-47E6-5320818C9C83}"/>
              </a:ext>
            </a:extLst>
          </p:cNvPr>
          <p:cNvSpPr txBox="1"/>
          <p:nvPr/>
        </p:nvSpPr>
        <p:spPr>
          <a:xfrm>
            <a:off x="9144"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table with numbers and text&#10;&#10;Description automatically generated">
            <a:extLst>
              <a:ext uri="{FF2B5EF4-FFF2-40B4-BE49-F238E27FC236}">
                <a16:creationId xmlns:a16="http://schemas.microsoft.com/office/drawing/2014/main" id="{BA33402F-436A-9CBF-08E9-FB20456E4634}"/>
              </a:ext>
            </a:extLst>
          </p:cNvPr>
          <p:cNvPicPr>
            <a:picLocks noChangeAspect="1"/>
          </p:cNvPicPr>
          <p:nvPr/>
        </p:nvPicPr>
        <p:blipFill rotWithShape="1">
          <a:blip r:embed="rId2">
            <a:extLst>
              <a:ext uri="{28A0092B-C50C-407E-A947-70E740481C1C}">
                <a14:useLocalDpi xmlns:a14="http://schemas.microsoft.com/office/drawing/2010/main" val="0"/>
              </a:ext>
            </a:extLst>
          </a:blip>
          <a:srcRect l="2220" b="2384"/>
          <a:stretch/>
        </p:blipFill>
        <p:spPr>
          <a:xfrm>
            <a:off x="3219450" y="529097"/>
            <a:ext cx="6095949" cy="5581010"/>
          </a:xfrm>
          <a:prstGeom prst="rect">
            <a:avLst/>
          </a:prstGeom>
        </p:spPr>
      </p:pic>
    </p:spTree>
    <p:extLst>
      <p:ext uri="{BB962C8B-B14F-4D97-AF65-F5344CB8AC3E}">
        <p14:creationId xmlns:p14="http://schemas.microsoft.com/office/powerpoint/2010/main" val="406591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4EB5-407E-BFC4-8F47-86343F6C49FE}"/>
              </a:ext>
            </a:extLst>
          </p:cNvPr>
          <p:cNvSpPr txBox="1">
            <a:spLocks/>
          </p:cNvSpPr>
          <p:nvPr/>
        </p:nvSpPr>
        <p:spPr>
          <a:xfrm>
            <a:off x="0" y="1"/>
            <a:ext cx="1220114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b="1" dirty="0">
                <a:solidFill>
                  <a:srgbClr val="5C5B5A"/>
                </a:solidFill>
                <a:latin typeface="Arial" panose="020B0604020202020204" pitchFamily="34" charset="0"/>
                <a:cs typeface="Arial" panose="020B0604020202020204" pitchFamily="34" charset="0"/>
              </a:rPr>
              <a:t>Estimated Eligible Non-Recipients (ENRs) by ward in Tameside (February 2024)</a:t>
            </a:r>
            <a:endParaRPr lang="en-US" sz="2500" b="1" dirty="0">
              <a:solidFill>
                <a:srgbClr val="5C5B5A"/>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82AFC567-4D12-6E15-837D-D0DDD996E3FE}"/>
              </a:ext>
            </a:extLst>
          </p:cNvPr>
          <p:cNvSpPr txBox="1"/>
          <p:nvPr/>
        </p:nvSpPr>
        <p:spPr>
          <a:xfrm>
            <a:off x="9142" y="6152057"/>
            <a:ext cx="711310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05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05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050" dirty="0">
                <a:solidFill>
                  <a:srgbClr val="5C5B5A"/>
                </a:solidFill>
                <a:highlight>
                  <a:srgbClr val="C0C0C0"/>
                </a:highlight>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6CD80666-2C0C-6FF8-79F6-9598A3F0D57B}"/>
              </a:ext>
            </a:extLst>
          </p:cNvPr>
          <p:cNvSpPr txBox="1"/>
          <p:nvPr/>
        </p:nvSpPr>
        <p:spPr>
          <a:xfrm>
            <a:off x="9142" y="5382359"/>
            <a:ext cx="4154484"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613ADC9A-B726-4FA2-5179-A28C6C81F249}"/>
              </a:ext>
            </a:extLst>
          </p:cNvPr>
          <p:cNvSpPr txBox="1"/>
          <p:nvPr/>
        </p:nvSpPr>
        <p:spPr>
          <a:xfrm>
            <a:off x="18287" y="3703232"/>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DEEECF-C68B-AD08-902D-CC66D8009859}"/>
              </a:ext>
            </a:extLst>
          </p:cNvPr>
          <p:cNvSpPr txBox="1"/>
          <p:nvPr/>
        </p:nvSpPr>
        <p:spPr>
          <a:xfrm>
            <a:off x="18287" y="3187491"/>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table with a list of names&#10;&#10;Description automatically generated with medium confidence">
            <a:extLst>
              <a:ext uri="{FF2B5EF4-FFF2-40B4-BE49-F238E27FC236}">
                <a16:creationId xmlns:a16="http://schemas.microsoft.com/office/drawing/2014/main" id="{D94EDC56-CA34-239F-0980-54A0BCC49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699" y="523302"/>
            <a:ext cx="6661749" cy="5539309"/>
          </a:xfrm>
          <a:prstGeom prst="rect">
            <a:avLst/>
          </a:prstGeom>
        </p:spPr>
      </p:pic>
    </p:spTree>
    <p:extLst>
      <p:ext uri="{BB962C8B-B14F-4D97-AF65-F5344CB8AC3E}">
        <p14:creationId xmlns:p14="http://schemas.microsoft.com/office/powerpoint/2010/main" val="290391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9C03-E82D-F6B7-661F-13494C7A1B38}"/>
              </a:ext>
            </a:extLst>
          </p:cNvPr>
          <p:cNvSpPr txBox="1">
            <a:spLocks/>
          </p:cNvSpPr>
          <p:nvPr/>
        </p:nvSpPr>
        <p:spPr>
          <a:xfrm>
            <a:off x="0" y="0"/>
            <a:ext cx="12192000"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300" b="1" dirty="0">
                <a:solidFill>
                  <a:srgbClr val="5C5B5A"/>
                </a:solidFill>
                <a:latin typeface="Arial" panose="020B0604020202020204" pitchFamily="34" charset="0"/>
                <a:cs typeface="Arial" panose="020B0604020202020204" pitchFamily="34" charset="0"/>
              </a:rPr>
              <a:t>Estimated total amount of missed Pension Credit uptake in Tameside (February 2024)</a:t>
            </a:r>
            <a:endParaRPr lang="en-US" sz="23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2ABB304-F777-36EF-EA03-D08B0C77B4E5}"/>
              </a:ext>
            </a:extLst>
          </p:cNvPr>
          <p:cNvSpPr txBox="1"/>
          <p:nvPr/>
        </p:nvSpPr>
        <p:spPr>
          <a:xfrm>
            <a:off x="9144" y="6124553"/>
            <a:ext cx="12201144" cy="738664"/>
          </a:xfrm>
          <a:prstGeom prst="rect">
            <a:avLst/>
          </a:prstGeom>
          <a:noFill/>
        </p:spPr>
        <p:txBody>
          <a:bodyPr wrap="square">
            <a:spAutoFit/>
          </a:bodyPr>
          <a:lstStyle/>
          <a:p>
            <a:r>
              <a:rPr kumimoji="0" lang="en-GB" sz="105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05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 4.</a:t>
            </a:r>
          </a:p>
          <a:p>
            <a:pPr marL="171450" indent="-171450">
              <a:buFont typeface="Wingdings" panose="05000000000000000000" pitchFamily="2" charset="2"/>
              <a:buChar char="§"/>
            </a:pPr>
            <a:r>
              <a:rPr lang="en-GB" sz="105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050" dirty="0">
                <a:solidFill>
                  <a:srgbClr val="5C5B5A"/>
                </a:solidFill>
                <a:highlight>
                  <a:srgbClr val="C0C0C0"/>
                </a:highlight>
                <a:latin typeface="Arial" panose="020B0604020202020204" pitchFamily="34" charset="0"/>
                <a:cs typeface="Arial" panose="020B0604020202020204" pitchFamily="34" charset="0"/>
              </a:rPr>
              <a:t> </a:t>
            </a:r>
            <a:r>
              <a:rPr lang="en-GB" sz="105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05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050" dirty="0">
              <a:solidFill>
                <a:srgbClr val="5C5B5A"/>
              </a:solidFill>
              <a:highlight>
                <a:srgbClr val="C0C0C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440E5A-FA57-5D64-A678-27D317818EF8}"/>
              </a:ext>
            </a:extLst>
          </p:cNvPr>
          <p:cNvSpPr txBox="1"/>
          <p:nvPr/>
        </p:nvSpPr>
        <p:spPr>
          <a:xfrm>
            <a:off x="9144" y="4968815"/>
            <a:ext cx="3217135"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table with text on it&#10;&#10;Description automatically generated">
            <a:extLst>
              <a:ext uri="{FF2B5EF4-FFF2-40B4-BE49-F238E27FC236}">
                <a16:creationId xmlns:a16="http://schemas.microsoft.com/office/drawing/2014/main" id="{FC4C2080-BBA7-F280-D5E1-C70CF8F98B46}"/>
              </a:ext>
            </a:extLst>
          </p:cNvPr>
          <p:cNvPicPr>
            <a:picLocks noChangeAspect="1"/>
          </p:cNvPicPr>
          <p:nvPr/>
        </p:nvPicPr>
        <p:blipFill rotWithShape="1">
          <a:blip r:embed="rId4">
            <a:extLst>
              <a:ext uri="{28A0092B-C50C-407E-A947-70E740481C1C}">
                <a14:useLocalDpi xmlns:a14="http://schemas.microsoft.com/office/drawing/2010/main" val="0"/>
              </a:ext>
            </a:extLst>
          </a:blip>
          <a:srcRect l="539" t="1859" r="1809" b="2080"/>
          <a:stretch/>
        </p:blipFill>
        <p:spPr>
          <a:xfrm>
            <a:off x="3981450" y="454056"/>
            <a:ext cx="7319153" cy="5658070"/>
          </a:xfrm>
          <a:prstGeom prst="rect">
            <a:avLst/>
          </a:prstGeom>
        </p:spPr>
      </p:pic>
    </p:spTree>
    <p:extLst>
      <p:ext uri="{BB962C8B-B14F-4D97-AF65-F5344CB8AC3E}">
        <p14:creationId xmlns:p14="http://schemas.microsoft.com/office/powerpoint/2010/main" val="335896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5A224F-6529-82F2-BB15-596A773FD294}"/>
              </a:ext>
            </a:extLst>
          </p:cNvPr>
          <p:cNvGraphicFramePr>
            <a:graphicFrameLocks noGrp="1"/>
          </p:cNvGraphicFramePr>
          <p:nvPr/>
        </p:nvGraphicFramePr>
        <p:xfrm>
          <a:off x="6236412" y="1136837"/>
          <a:ext cx="5811396" cy="4584326"/>
        </p:xfrm>
        <a:graphic>
          <a:graphicData uri="http://schemas.openxmlformats.org/drawingml/2006/table">
            <a:tbl>
              <a:tblPr firstRow="1" firstCol="1" bandRow="1"/>
              <a:tblGrid>
                <a:gridCol w="1619309">
                  <a:extLst>
                    <a:ext uri="{9D8B030D-6E8A-4147-A177-3AD203B41FA5}">
                      <a16:colId xmlns:a16="http://schemas.microsoft.com/office/drawing/2014/main" val="1747685505"/>
                    </a:ext>
                  </a:extLst>
                </a:gridCol>
                <a:gridCol w="2171527">
                  <a:extLst>
                    <a:ext uri="{9D8B030D-6E8A-4147-A177-3AD203B41FA5}">
                      <a16:colId xmlns:a16="http://schemas.microsoft.com/office/drawing/2014/main" val="847122229"/>
                    </a:ext>
                  </a:extLst>
                </a:gridCol>
                <a:gridCol w="2020560">
                  <a:extLst>
                    <a:ext uri="{9D8B030D-6E8A-4147-A177-3AD203B41FA5}">
                      <a16:colId xmlns:a16="http://schemas.microsoft.com/office/drawing/2014/main" val="4268740802"/>
                    </a:ext>
                  </a:extLst>
                </a:gridCol>
              </a:tblGrid>
              <a:tr h="399984">
                <a:tc gridSpan="3">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Attendance Allowance estimated take up and unclaimed amounts</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0171" marR="110171" marT="55086" marB="55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84674407"/>
                  </a:ext>
                </a:extLst>
              </a:tr>
              <a:tr h="693151">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 </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Eligible but not claiming (Low take up estimate 68%)</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Amount unclaimed yearly (low take up estimate)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075871"/>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Bolton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3,413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15,917,271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838007"/>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Bury</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2,317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10,944,560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268948"/>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4,038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19,238,198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4746508"/>
                  </a:ext>
                </a:extLst>
              </a:tr>
              <a:tr h="302050">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Oldham</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2,625</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12,268,893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8895605"/>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Rochdale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2,407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11,106,636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49738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Salford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10,617,931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970819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Stockport</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3,826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17,717,153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18430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Tameside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2,630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12,206,873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59655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Trafford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2,443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11,247,231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5281256"/>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Wigan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4,102</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19,330,244</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595690"/>
                  </a:ext>
                </a:extLst>
              </a:tr>
              <a:tr h="470691">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Greater 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30,103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140,594,989</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704008"/>
                  </a:ext>
                </a:extLst>
              </a:tr>
            </a:tbl>
          </a:graphicData>
        </a:graphic>
      </p:graphicFrame>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tooltip="https://policyinpractice.co.uk/wp-content/uploads/unclaimed-attendance-allowance_report-by-policy-in-practice-for-mse_dec23.pdf"/>
              </a:rPr>
              <a:t>Unclaimed-Attendance-Allowance_report-by-Policy-in-Practice-for-MSE_Dec23.pdf (policyinpractice.co.uk)</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5F32B60-FD83-CC38-C7FD-34CA7AAFD536}"/>
              </a:ext>
            </a:extLst>
          </p:cNvPr>
          <p:cNvSpPr txBox="1"/>
          <p:nvPr/>
        </p:nvSpPr>
        <p:spPr>
          <a:xfrm>
            <a:off x="154113" y="1526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1816</TotalTime>
  <Words>2838</Words>
  <Application>Microsoft Office PowerPoint</Application>
  <PresentationFormat>Widescreen</PresentationFormat>
  <Paragraphs>164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PowerPoint Presentation</vt:lpstr>
      <vt:lpstr>PowerPoint Presentation</vt:lpstr>
      <vt:lpstr>Pension Credit - other potential benefits </vt:lpstr>
      <vt:lpstr>Key statistics for Tameside (February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Coffey, May</cp:lastModifiedBy>
  <cp:revision>255</cp:revision>
  <dcterms:created xsi:type="dcterms:W3CDTF">2020-10-30T09:24:29Z</dcterms:created>
  <dcterms:modified xsi:type="dcterms:W3CDTF">2024-09-20T09:51:50Z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