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</p:sldIdLst>
  <p:sldSz cx="18288000" cy="10287000"/>
  <p:notesSz cx="6858000" cy="9144000"/>
  <p:embeddedFontLst>
    <p:embeddedFont>
      <p:font typeface="Colfax Medium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162"/>
    <a:srgbClr val="FEBB34"/>
    <a:srgbClr val="FEF8F9"/>
    <a:srgbClr val="DD2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B0313-4344-4E11-A172-2A0B8D58BCC3}" v="16" dt="2025-06-03T07:52:1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7B7F4-EFF1-F7DC-B505-2BEFE0E78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6216" y="0"/>
            <a:ext cx="8994913" cy="10320130"/>
          </a:xfrm>
          <a:prstGeom prst="rect">
            <a:avLst/>
          </a:prstGeom>
          <a:solidFill>
            <a:srgbClr val="4E31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 descr="The Festival of Technical Education logo. It reads 'Greater Manchester's Festival of Technical Education 2025' in purple, yellow, pink and blue font. "/>
          <p:cNvSpPr/>
          <p:nvPr/>
        </p:nvSpPr>
        <p:spPr>
          <a:xfrm>
            <a:off x="707693" y="1833532"/>
            <a:ext cx="7735531" cy="6243958"/>
          </a:xfrm>
          <a:custGeom>
            <a:avLst/>
            <a:gdLst/>
            <a:ahLst/>
            <a:cxnLst/>
            <a:rect l="l" t="t" r="r" b="b"/>
            <a:pathLst>
              <a:path w="2526667" h="1988093">
                <a:moveTo>
                  <a:pt x="0" y="0"/>
                </a:moveTo>
                <a:lnTo>
                  <a:pt x="2526666" y="0"/>
                </a:lnTo>
                <a:lnTo>
                  <a:pt x="2526666" y="1988093"/>
                </a:lnTo>
                <a:lnTo>
                  <a:pt x="0" y="1988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9951251" y="2126124"/>
            <a:ext cx="7727238" cy="56746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Celebrating technical education achievements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fax Medium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and helping you make an informed decision about your next steps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fax Medium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4">
            <a:extLst>
              <a:ext uri="{FF2B5EF4-FFF2-40B4-BE49-F238E27FC236}">
                <a16:creationId xmlns:a16="http://schemas.microsoft.com/office/drawing/2014/main" id="{5C75B0D7-1EDE-8C4C-325A-A795D972E7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9669" y="708908"/>
            <a:ext cx="6643323" cy="15387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50" b="1" i="0" u="none" strike="noStrike" kern="1200" cap="none" spc="0" normalizeH="0" baseline="0" noProof="0" dirty="0">
                <a:ln>
                  <a:noFill/>
                </a:ln>
                <a:solidFill>
                  <a:srgbClr val="4E3162"/>
                </a:solidFill>
                <a:effectLst/>
                <a:uLnTx/>
                <a:uFillTx/>
                <a:latin typeface="Colfax Medium"/>
                <a:ea typeface="+mn-ea"/>
                <a:cs typeface="+mn-cs"/>
                <a:sym typeface="Colfax Medium"/>
              </a:rPr>
              <a:t>GMACS</a:t>
            </a:r>
            <a:endParaRPr kumimoji="0" lang="en-US" sz="9950" b="0" i="0" u="none" strike="noStrike" kern="1200" cap="none" spc="0" normalizeH="0" baseline="0" noProof="0" dirty="0">
              <a:ln>
                <a:noFill/>
              </a:ln>
              <a:solidFill>
                <a:srgbClr val="4E3162"/>
              </a:solidFill>
              <a:effectLst/>
              <a:uLnTx/>
              <a:uFillTx/>
              <a:latin typeface="Colfax Medium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57711" y="2359017"/>
            <a:ext cx="12050734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GMACS helps you plan your future and find your next steps after school. </a:t>
            </a:r>
            <a:endParaRPr lang="en-US" dirty="0">
              <a:ea typeface="Calibri"/>
              <a:cs typeface="Calibri"/>
            </a:endParaRPr>
          </a:p>
          <a:p>
            <a:pPr>
              <a:spcAft>
                <a:spcPts val="2400"/>
              </a:spcAft>
            </a:pPr>
            <a:r>
              <a:rPr lang="en-US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It’s packed with inspiration, advice and tips to help you decide what’s right for you.</a:t>
            </a:r>
            <a:endParaRPr lang="en-US" sz="4400" dirty="0">
              <a:solidFill>
                <a:srgbClr val="4E3162"/>
              </a:solidFill>
              <a:latin typeface="Colfax Medium"/>
              <a:ea typeface="Calibri"/>
              <a:cs typeface="Calibri"/>
            </a:endParaRPr>
          </a:p>
          <a:p>
            <a:pPr>
              <a:spcAft>
                <a:spcPts val="2400"/>
              </a:spcAft>
            </a:pPr>
            <a:r>
              <a:rPr lang="en-US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Discover local jobs, apprenticeships and courses all in one place.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6754A1-3700-573B-446D-CDA79320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7711" y="7594655"/>
            <a:ext cx="12173041" cy="1071352"/>
          </a:xfrm>
          <a:prstGeom prst="roundRect">
            <a:avLst/>
          </a:prstGeom>
          <a:solidFill>
            <a:srgbClr val="FEB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E1974-FC96-611D-9DE0-4805B3166B9C}"/>
              </a:ext>
            </a:extLst>
          </p:cNvPr>
          <p:cNvSpPr txBox="1"/>
          <p:nvPr/>
        </p:nvSpPr>
        <p:spPr>
          <a:xfrm>
            <a:off x="5494084" y="7776388"/>
            <a:ext cx="121779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4E3162"/>
                </a:solidFill>
                <a:latin typeface="Colfax Medium"/>
              </a:rPr>
              <a:t>Start building your career today at </a:t>
            </a:r>
            <a:r>
              <a:rPr lang="en-GB" sz="4000" u="sng" dirty="0">
                <a:solidFill>
                  <a:srgbClr val="4E3162"/>
                </a:solidFill>
                <a:latin typeface="Colfax Medium"/>
              </a:rPr>
              <a:t>gmacs.co.uk</a:t>
            </a:r>
            <a:endParaRPr lang="en-GB" sz="3600" dirty="0">
              <a:solidFill>
                <a:srgbClr val="4E3162"/>
              </a:solidFill>
              <a:latin typeface="Colfax Medium"/>
            </a:endParaRP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87" y="-31276"/>
            <a:ext cx="4377516" cy="10318276"/>
            <a:chOff x="0" y="0"/>
            <a:chExt cx="678192" cy="1593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192" cy="1593725"/>
            </a:xfrm>
            <a:custGeom>
              <a:avLst/>
              <a:gdLst/>
              <a:ahLst/>
              <a:cxnLst/>
              <a:rect l="l" t="t" r="r" b="b"/>
              <a:pathLst>
                <a:path w="678192" h="1593725">
                  <a:moveTo>
                    <a:pt x="0" y="0"/>
                  </a:moveTo>
                  <a:lnTo>
                    <a:pt x="678192" y="0"/>
                  </a:lnTo>
                  <a:lnTo>
                    <a:pt x="678192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>
                <a:alphaModFix amt="49000"/>
              </a:blip>
              <a:stretch>
                <a:fillRect l="-28283" r="-2828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0" y="262828"/>
            <a:ext cx="1972011" cy="1538755"/>
          </a:xfrm>
          <a:custGeom>
            <a:avLst/>
            <a:gdLst/>
            <a:ahLst/>
            <a:cxnLst/>
            <a:rect l="l" t="t" r="r" b="b"/>
            <a:pathLst>
              <a:path w="2526667" h="1988093">
                <a:moveTo>
                  <a:pt x="0" y="0"/>
                </a:moveTo>
                <a:lnTo>
                  <a:pt x="2526666" y="0"/>
                </a:lnTo>
                <a:lnTo>
                  <a:pt x="2526666" y="1988093"/>
                </a:lnTo>
                <a:lnTo>
                  <a:pt x="0" y="1988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538C1-3A8D-CAE2-E416-D6A1E59BF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11" y="9333259"/>
            <a:ext cx="2667000" cy="83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04C77-B968-1B40-FB39-0191A3CF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4">
            <a:extLst>
              <a:ext uri="{FF2B5EF4-FFF2-40B4-BE49-F238E27FC236}">
                <a16:creationId xmlns:a16="http://schemas.microsoft.com/office/drawing/2014/main" id="{DF6DE918-A559-2274-395C-5BBD0FEC9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9669" y="708908"/>
            <a:ext cx="10670931" cy="1354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E3162"/>
                </a:solidFill>
                <a:effectLst/>
                <a:uLnTx/>
                <a:uFillTx/>
                <a:latin typeface="Colfax Medium"/>
                <a:ea typeface="+mn-ea"/>
                <a:cs typeface="+mn-cs"/>
                <a:sym typeface="Colfax Medium"/>
              </a:rPr>
              <a:t>MBacc Gateways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4E3162"/>
              </a:solidFill>
              <a:effectLst/>
              <a:uLnTx/>
              <a:uFillTx/>
              <a:latin typeface="Colfax Medium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5ACE52D-E01B-2366-D7C8-396D04C6B2DE}"/>
              </a:ext>
            </a:extLst>
          </p:cNvPr>
          <p:cNvSpPr txBox="1"/>
          <p:nvPr/>
        </p:nvSpPr>
        <p:spPr>
          <a:xfrm>
            <a:off x="5557711" y="2377477"/>
            <a:ext cx="12050734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Shaped with our top employers, the 7 MBacc gateways represent the growing and in demand sectors in GM.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Each gateway will guide you toward the relevant knowledge, skills and experience to lead you to high-quality jobs in these sectors.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The gateways are: </a:t>
            </a:r>
          </a:p>
        </p:txBody>
      </p:sp>
      <p:pic>
        <p:nvPicPr>
          <p:cNvPr id="9" name="Picture 8" descr="A graphic showing the 7 MBacc Gateways with an icon for each one. They are colour coded. &#10;Construction and The Green Economy&#10;Creative, Culture and Sport&#10;Digital and Technology&#10;Engineering and Manufacturing&#10;Financial and Professional &#10;Education and Early Years&#10;Health and Social Care">
            <a:extLst>
              <a:ext uri="{FF2B5EF4-FFF2-40B4-BE49-F238E27FC236}">
                <a16:creationId xmlns:a16="http://schemas.microsoft.com/office/drawing/2014/main" id="{73DE3E42-FFA6-9767-A5BA-067734739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11" y="7732789"/>
            <a:ext cx="11387438" cy="1161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94B4D-1CAB-0832-14F7-0B8ECA586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11" y="9333259"/>
            <a:ext cx="2667000" cy="836530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A3AD1A87-A0A7-7537-BAEF-99D05D1E2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0" y="262828"/>
            <a:ext cx="1972011" cy="1538755"/>
          </a:xfrm>
          <a:custGeom>
            <a:avLst/>
            <a:gdLst/>
            <a:ahLst/>
            <a:cxnLst/>
            <a:rect l="l" t="t" r="r" b="b"/>
            <a:pathLst>
              <a:path w="2526667" h="1988093">
                <a:moveTo>
                  <a:pt x="0" y="0"/>
                </a:moveTo>
                <a:lnTo>
                  <a:pt x="2526666" y="0"/>
                </a:lnTo>
                <a:lnTo>
                  <a:pt x="2526666" y="1988093"/>
                </a:lnTo>
                <a:lnTo>
                  <a:pt x="0" y="1988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2D46C14-0808-DE2C-0AAC-6C17C8898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377516" cy="10287000"/>
            <a:chOff x="0" y="0"/>
            <a:chExt cx="678192" cy="15937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E8A806E6-A9A1-C962-F8FA-69282258E7A9}"/>
                </a:ext>
              </a:extLst>
            </p:cNvPr>
            <p:cNvSpPr/>
            <p:nvPr/>
          </p:nvSpPr>
          <p:spPr>
            <a:xfrm>
              <a:off x="0" y="0"/>
              <a:ext cx="678192" cy="1593725"/>
            </a:xfrm>
            <a:custGeom>
              <a:avLst/>
              <a:gdLst/>
              <a:ahLst/>
              <a:cxnLst/>
              <a:rect l="l" t="t" r="r" b="b"/>
              <a:pathLst>
                <a:path w="678192" h="1593725">
                  <a:moveTo>
                    <a:pt x="0" y="0"/>
                  </a:moveTo>
                  <a:lnTo>
                    <a:pt x="678192" y="0"/>
                  </a:lnTo>
                  <a:lnTo>
                    <a:pt x="678192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5">
                <a:alphaModFix amt="49000"/>
              </a:blip>
              <a:stretch>
                <a:fillRect l="-12064" r="-44501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9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F6502-ED4B-9D6F-7D30-96F0B2D2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4">
            <a:extLst>
              <a:ext uri="{FF2B5EF4-FFF2-40B4-BE49-F238E27FC236}">
                <a16:creationId xmlns:a16="http://schemas.microsoft.com/office/drawing/2014/main" id="{39CC5590-FA5E-FC26-40BE-3D7B7F5DA4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9669" y="708908"/>
            <a:ext cx="10670931" cy="1354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E3162"/>
                </a:solidFill>
                <a:effectLst/>
                <a:uLnTx/>
                <a:uFillTx/>
                <a:latin typeface="Colfax Medium"/>
                <a:ea typeface="+mn-ea"/>
                <a:cs typeface="+mn-cs"/>
                <a:sym typeface="Colfax Medium"/>
              </a:rPr>
              <a:t>Beeline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4E3162"/>
              </a:solidFill>
              <a:effectLst/>
              <a:uLnTx/>
              <a:uFillTx/>
              <a:latin typeface="Colfax Medium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4B8FBD3-7B1E-A150-642D-554360066FB4}"/>
              </a:ext>
            </a:extLst>
          </p:cNvPr>
          <p:cNvSpPr txBox="1"/>
          <p:nvPr/>
        </p:nvSpPr>
        <p:spPr>
          <a:xfrm>
            <a:off x="5557711" y="2380026"/>
            <a:ext cx="9721727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Beeline is a digital tool on the GMACS website that allows you to explore real jobs in the MBacc gateways and signposts you to the qualifications most valued by Greater Manchester employers.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High quality jobs await . </a:t>
            </a:r>
          </a:p>
          <a:p>
            <a:pPr>
              <a:spcAft>
                <a:spcPts val="2400"/>
              </a:spcAft>
            </a:pPr>
            <a:r>
              <a:rPr lang="en-GB" sz="4400" dirty="0">
                <a:solidFill>
                  <a:srgbClr val="4E3162"/>
                </a:solidFill>
                <a:latin typeface="Colfax Medium"/>
                <a:ea typeface="+mn-lt"/>
                <a:cs typeface="+mn-lt"/>
              </a:rPr>
              <a:t>Beeline puts you on the path to them.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3D7FFF-DC07-444A-3C53-808C50819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7711" y="8551047"/>
            <a:ext cx="7752522" cy="1027044"/>
          </a:xfrm>
          <a:prstGeom prst="roundRect">
            <a:avLst/>
          </a:prstGeom>
          <a:solidFill>
            <a:srgbClr val="FEB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5239A-CE71-C432-22A8-8FF1C72AC5D1}"/>
              </a:ext>
            </a:extLst>
          </p:cNvPr>
          <p:cNvSpPr txBox="1"/>
          <p:nvPr/>
        </p:nvSpPr>
        <p:spPr>
          <a:xfrm>
            <a:off x="5564339" y="8729348"/>
            <a:ext cx="7745894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100" dirty="0">
                <a:solidFill>
                  <a:srgbClr val="4E3162"/>
                </a:solidFill>
                <a:latin typeface="Colfax Medium"/>
              </a:rPr>
              <a:t>Visit </a:t>
            </a:r>
            <a:r>
              <a:rPr lang="en-GB" sz="4100" u="sng" dirty="0">
                <a:solidFill>
                  <a:srgbClr val="4E3162"/>
                </a:solidFill>
                <a:latin typeface="Colfax Medium"/>
              </a:rPr>
              <a:t>gmacs.co.uk/beeline</a:t>
            </a:r>
            <a:r>
              <a:rPr lang="en-GB" sz="4100" dirty="0">
                <a:solidFill>
                  <a:srgbClr val="4E3162"/>
                </a:solidFill>
                <a:latin typeface="Colfax Medium"/>
              </a:rPr>
              <a:t> </a:t>
            </a:r>
            <a:endParaRPr lang="en-US" dirty="0">
              <a:solidFill>
                <a:srgbClr val="4E3162"/>
              </a:solidFill>
              <a:latin typeface="Colfax Medium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E52AF9B-6ABB-7D1D-25BB-2A308553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0" y="262828"/>
            <a:ext cx="1972011" cy="1538755"/>
          </a:xfrm>
          <a:custGeom>
            <a:avLst/>
            <a:gdLst/>
            <a:ahLst/>
            <a:cxnLst/>
            <a:rect l="l" t="t" r="r" b="b"/>
            <a:pathLst>
              <a:path w="2526667" h="1988093">
                <a:moveTo>
                  <a:pt x="0" y="0"/>
                </a:moveTo>
                <a:lnTo>
                  <a:pt x="2526666" y="0"/>
                </a:lnTo>
                <a:lnTo>
                  <a:pt x="2526666" y="1988093"/>
                </a:lnTo>
                <a:lnTo>
                  <a:pt x="0" y="1988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37A0A-D3B5-9489-087B-5BBE1917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11" y="9333259"/>
            <a:ext cx="2667000" cy="836530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3233D68-51F0-DA00-B1C8-F4D35C9FF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377516" cy="10287000"/>
            <a:chOff x="0" y="0"/>
            <a:chExt cx="678192" cy="159372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2B4248D-ADFF-0ABA-BAEA-61523E750CFB}"/>
                </a:ext>
              </a:extLst>
            </p:cNvPr>
            <p:cNvSpPr/>
            <p:nvPr/>
          </p:nvSpPr>
          <p:spPr>
            <a:xfrm>
              <a:off x="0" y="0"/>
              <a:ext cx="678192" cy="1593725"/>
            </a:xfrm>
            <a:custGeom>
              <a:avLst/>
              <a:gdLst/>
              <a:ahLst/>
              <a:cxnLst/>
              <a:rect l="l" t="t" r="r" b="b"/>
              <a:pathLst>
                <a:path w="678192" h="1593725">
                  <a:moveTo>
                    <a:pt x="0" y="0"/>
                  </a:moveTo>
                  <a:lnTo>
                    <a:pt x="678192" y="0"/>
                  </a:lnTo>
                  <a:lnTo>
                    <a:pt x="678192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>
                <a:alphaModFix amt="49000"/>
              </a:blip>
              <a:stretch>
                <a:fillRect l="-28430" r="-28430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B78DA2D2-2AAE-4503-0536-18B82809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316" y="6575553"/>
            <a:ext cx="4661157" cy="3711447"/>
          </a:xfrm>
          <a:custGeom>
            <a:avLst/>
            <a:gdLst/>
            <a:ahLst/>
            <a:cxnLst/>
            <a:rect l="l" t="t" r="r" b="b"/>
            <a:pathLst>
              <a:path w="4661157" h="3711447">
                <a:moveTo>
                  <a:pt x="0" y="0"/>
                </a:moveTo>
                <a:lnTo>
                  <a:pt x="4661158" y="0"/>
                </a:lnTo>
                <a:lnTo>
                  <a:pt x="4661158" y="3711447"/>
                </a:lnTo>
                <a:lnTo>
                  <a:pt x="0" y="3711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9" descr="A mobile phone showing the Beeline tool open on the 'Construction and Green Economy' page">
            <a:extLst>
              <a:ext uri="{FF2B5EF4-FFF2-40B4-BE49-F238E27FC236}">
                <a16:creationId xmlns:a16="http://schemas.microsoft.com/office/drawing/2014/main" id="{04239653-A7AD-A155-EE55-C8D5F40342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15209349" y="3099526"/>
            <a:ext cx="2042502" cy="4087947"/>
            <a:chOff x="0" y="0"/>
            <a:chExt cx="2620010" cy="518414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65C334D-CF4E-5E38-A6DF-D3DB0ECC9E2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700C5B5-0D2B-A036-078C-34145B0B7206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158" b="-15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3C96BB9-45E2-5D80-F31E-0BA2ACBB4FB3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31CCA6E-9CF7-FCAF-CB87-4AB524B0AFF8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3B08C0F-235B-4FD2-A47E-B88E549FC295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84F1ABE-ACDD-800E-8E7C-B7CAB8B5F1DA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E584EC-694D-BE89-FFF8-986D3F9291E0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1924FAD-ECDF-3D76-E132-88A6CE21B7D0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0CAB929-D210-89F6-A4F8-118B6E856AE1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93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5439722" y="1602195"/>
            <a:ext cx="13144278" cy="13138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0" b="0" i="0" u="none" strike="noStrike" kern="1200" cap="none" spc="0" normalizeH="0" baseline="0" noProof="0" dirty="0">
                <a:ln>
                  <a:noFill/>
                </a:ln>
                <a:solidFill>
                  <a:srgbClr val="4E3162"/>
                </a:solidFill>
                <a:effectLst/>
                <a:uLnTx/>
                <a:uFillTx/>
                <a:latin typeface="Colfax Medium"/>
                <a:ea typeface="Colfax Medium"/>
                <a:cs typeface="Colfax Medium"/>
                <a:sym typeface="Colfax Medium"/>
              </a:rPr>
              <a:t>Follow us!</a:t>
            </a:r>
          </a:p>
        </p:txBody>
      </p:sp>
      <p:sp>
        <p:nvSpPr>
          <p:cNvPr id="8" name="Freeform 8" descr="Instagram logo in purple"/>
          <p:cNvSpPr/>
          <p:nvPr/>
        </p:nvSpPr>
        <p:spPr>
          <a:xfrm>
            <a:off x="5419932" y="3617728"/>
            <a:ext cx="1315469" cy="1315469"/>
          </a:xfrm>
          <a:custGeom>
            <a:avLst/>
            <a:gdLst/>
            <a:ahLst/>
            <a:cxnLst/>
            <a:rect l="l" t="t" r="r" b="b"/>
            <a:pathLst>
              <a:path w="1315469" h="1315469">
                <a:moveTo>
                  <a:pt x="0" y="0"/>
                </a:moveTo>
                <a:lnTo>
                  <a:pt x="1315469" y="0"/>
                </a:lnTo>
                <a:lnTo>
                  <a:pt x="1315469" y="1315469"/>
                </a:lnTo>
                <a:lnTo>
                  <a:pt x="0" y="1315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232359" y="3563723"/>
            <a:ext cx="8640484" cy="12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43"/>
              </a:lnSpc>
              <a:spcBef>
                <a:spcPct val="0"/>
              </a:spcBef>
            </a:pPr>
            <a:r>
              <a:rPr lang="en-US" sz="7102" dirty="0">
                <a:solidFill>
                  <a:srgbClr val="4E3162"/>
                </a:solidFill>
                <a:latin typeface="Colfax Medium"/>
                <a:ea typeface="Colfax Medium"/>
                <a:cs typeface="Colfax Medium"/>
                <a:sym typeface="Colfax Medium"/>
              </a:rPr>
              <a:t>@yourgmacs</a:t>
            </a:r>
            <a:endParaRPr lang="en-US" dirty="0"/>
          </a:p>
        </p:txBody>
      </p:sp>
      <p:sp>
        <p:nvSpPr>
          <p:cNvPr id="10" name="Freeform 10" descr="X logo in purple"/>
          <p:cNvSpPr/>
          <p:nvPr/>
        </p:nvSpPr>
        <p:spPr>
          <a:xfrm>
            <a:off x="5419932" y="5353804"/>
            <a:ext cx="1312180" cy="1315469"/>
          </a:xfrm>
          <a:custGeom>
            <a:avLst/>
            <a:gdLst/>
            <a:ahLst/>
            <a:cxnLst/>
            <a:rect l="l" t="t" r="r" b="b"/>
            <a:pathLst>
              <a:path w="1312180" h="1315469">
                <a:moveTo>
                  <a:pt x="0" y="0"/>
                </a:moveTo>
                <a:lnTo>
                  <a:pt x="1312181" y="0"/>
                </a:lnTo>
                <a:lnTo>
                  <a:pt x="1312181" y="1315469"/>
                </a:lnTo>
                <a:lnTo>
                  <a:pt x="0" y="1315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7204632" y="5353804"/>
            <a:ext cx="8215498" cy="1225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43"/>
              </a:lnSpc>
              <a:spcBef>
                <a:spcPct val="0"/>
              </a:spcBef>
            </a:pPr>
            <a:r>
              <a:rPr lang="en-US" sz="7100" dirty="0">
                <a:solidFill>
                  <a:srgbClr val="4E3162"/>
                </a:solidFill>
                <a:latin typeface="Colfax Medium"/>
                <a:ea typeface="Colfax Medium"/>
                <a:cs typeface="Colfax Medium"/>
                <a:sym typeface="Colfax Medium"/>
              </a:rPr>
              <a:t>@YourGMACS</a:t>
            </a:r>
            <a:endParaRPr lang="en-US" sz="7102" dirty="0">
              <a:solidFill>
                <a:srgbClr val="4E3162"/>
              </a:solidFill>
              <a:latin typeface="Colfax Medium"/>
              <a:ea typeface="Colfax Medium"/>
              <a:cs typeface="Colfax Medium"/>
            </a:endParaRPr>
          </a:p>
        </p:txBody>
      </p:sp>
      <p:sp>
        <p:nvSpPr>
          <p:cNvPr id="9" name="Freeform 9" descr="Youtube logo in purple"/>
          <p:cNvSpPr/>
          <p:nvPr/>
        </p:nvSpPr>
        <p:spPr>
          <a:xfrm>
            <a:off x="5325262" y="7082683"/>
            <a:ext cx="1501519" cy="985372"/>
          </a:xfrm>
          <a:custGeom>
            <a:avLst/>
            <a:gdLst/>
            <a:ahLst/>
            <a:cxnLst/>
            <a:rect l="l" t="t" r="r" b="b"/>
            <a:pathLst>
              <a:path w="1501519" h="985372">
                <a:moveTo>
                  <a:pt x="0" y="0"/>
                </a:moveTo>
                <a:lnTo>
                  <a:pt x="1501519" y="0"/>
                </a:lnTo>
                <a:lnTo>
                  <a:pt x="1501519" y="985372"/>
                </a:lnTo>
                <a:lnTo>
                  <a:pt x="0" y="985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232359" y="6958006"/>
            <a:ext cx="7934553" cy="1234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43"/>
              </a:lnSpc>
              <a:spcBef>
                <a:spcPct val="0"/>
              </a:spcBef>
            </a:pPr>
            <a:r>
              <a:rPr lang="en-US" sz="7102" dirty="0">
                <a:solidFill>
                  <a:srgbClr val="4E3162"/>
                </a:solidFill>
                <a:latin typeface="Colfax Medium"/>
                <a:ea typeface="Colfax Medium"/>
                <a:cs typeface="Colfax Medium"/>
                <a:sym typeface="Colfax Medium"/>
              </a:rPr>
              <a:t>@GMACS-GM</a:t>
            </a:r>
            <a:endParaRPr lang="en-US" dirty="0"/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377516" cy="10287000"/>
            <a:chOff x="0" y="0"/>
            <a:chExt cx="678192" cy="1593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192" cy="1593725"/>
            </a:xfrm>
            <a:custGeom>
              <a:avLst/>
              <a:gdLst/>
              <a:ahLst/>
              <a:cxnLst/>
              <a:rect l="l" t="t" r="r" b="b"/>
              <a:pathLst>
                <a:path w="678192" h="1593725">
                  <a:moveTo>
                    <a:pt x="0" y="0"/>
                  </a:moveTo>
                  <a:lnTo>
                    <a:pt x="678192" y="0"/>
                  </a:lnTo>
                  <a:lnTo>
                    <a:pt x="678192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8">
                <a:alphaModFix amt="49000"/>
              </a:blip>
              <a:stretch>
                <a:fillRect l="-18216" r="-3834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Freeform 8">
            <a:extLst>
              <a:ext uri="{FF2B5EF4-FFF2-40B4-BE49-F238E27FC236}">
                <a16:creationId xmlns:a16="http://schemas.microsoft.com/office/drawing/2014/main" id="{B17D7707-596F-E5E3-8DC9-E2014FC7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0" y="262828"/>
            <a:ext cx="1972011" cy="1538755"/>
          </a:xfrm>
          <a:custGeom>
            <a:avLst/>
            <a:gdLst/>
            <a:ahLst/>
            <a:cxnLst/>
            <a:rect l="l" t="t" r="r" b="b"/>
            <a:pathLst>
              <a:path w="2526667" h="1988093">
                <a:moveTo>
                  <a:pt x="0" y="0"/>
                </a:moveTo>
                <a:lnTo>
                  <a:pt x="2526666" y="0"/>
                </a:lnTo>
                <a:lnTo>
                  <a:pt x="2526666" y="1988093"/>
                </a:lnTo>
                <a:lnTo>
                  <a:pt x="0" y="19880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6A8D1-470C-369E-5DBA-4A4E1FC89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11" y="9333259"/>
            <a:ext cx="2667000" cy="836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8d8036a-b5f9-4f3f-9d36-d7cd740299bb}" enabled="0" method="" siteId="{e8d8036a-b5f9-4f3f-9d36-d7cd740299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184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Colfax Medium</vt:lpstr>
      <vt:lpstr>Arial</vt:lpstr>
      <vt:lpstr>Office Theme</vt:lpstr>
      <vt:lpstr>Celebrating technical education achievements and helping you make an informed decision about your next steps</vt:lpstr>
      <vt:lpstr>GMACS</vt:lpstr>
      <vt:lpstr>MBacc Gateways</vt:lpstr>
      <vt:lpstr>Beeline</vt:lpstr>
      <vt:lpstr>Follow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of Tech Ed - boilerplates 2.0</dc:title>
  <dc:creator>Pickersgill, Ellie</dc:creator>
  <cp:lastModifiedBy>Pickersgill, Ellie</cp:lastModifiedBy>
  <cp:revision>244</cp:revision>
  <dcterms:created xsi:type="dcterms:W3CDTF">2006-08-16T00:00:00Z</dcterms:created>
  <dcterms:modified xsi:type="dcterms:W3CDTF">2025-06-09T09:11:59Z</dcterms:modified>
  <dc:identifier>DAGnbBig1wE</dc:identifier>
</cp:coreProperties>
</file>