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284" r:id="rId6"/>
    <p:sldId id="269" r:id="rId7"/>
    <p:sldId id="270" r:id="rId8"/>
    <p:sldId id="309" r:id="rId9"/>
    <p:sldId id="310" r:id="rId10"/>
    <p:sldId id="311" r:id="rId11"/>
    <p:sldId id="312" r:id="rId12"/>
    <p:sldId id="268" r:id="rId13"/>
    <p:sldId id="313" r:id="rId14"/>
    <p:sldId id="314" r:id="rId15"/>
    <p:sldId id="315" r:id="rId16"/>
    <p:sldId id="278" r:id="rId17"/>
    <p:sldId id="279" r:id="rId18"/>
    <p:sldId id="280" r:id="rId19"/>
    <p:sldId id="281" r:id="rId20"/>
    <p:sldId id="282" r:id="rId21"/>
    <p:sldId id="283" r:id="rId22"/>
    <p:sldId id="32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5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D58007-CC56-40A4-B783-E583AE9E5B9B}" v="2" dt="2024-09-20T09:51:15.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6652" autoAdjust="0"/>
  </p:normalViewPr>
  <p:slideViewPr>
    <p:cSldViewPr snapToGrid="0">
      <p:cViewPr varScale="1">
        <p:scale>
          <a:sx n="120" d="100"/>
          <a:sy n="120" d="100"/>
        </p:scale>
        <p:origin x="174" y="144"/>
      </p:cViewPr>
      <p:guideLst/>
    </p:cSldViewPr>
  </p:slideViewPr>
  <p:outlineViewPr>
    <p:cViewPr>
      <p:scale>
        <a:sx n="33" d="100"/>
        <a:sy n="33" d="100"/>
      </p:scale>
      <p:origin x="0" y="-29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8DD58007-CC56-40A4-B783-E583AE9E5B9B}"/>
    <pc:docChg chg="addSld modSld">
      <pc:chgData name="Coffey, May" userId="74318281-8da5-4c25-9c2f-98004019047b" providerId="ADAL" clId="{8DD58007-CC56-40A4-B783-E583AE9E5B9B}" dt="2024-09-20T09:51:15.511" v="4"/>
      <pc:docMkLst>
        <pc:docMk/>
      </pc:docMkLst>
      <pc:sldChg chg="add">
        <pc:chgData name="Coffey, May" userId="74318281-8da5-4c25-9c2f-98004019047b" providerId="ADAL" clId="{8DD58007-CC56-40A4-B783-E583AE9E5B9B}" dt="2024-09-20T09:51:15.511" v="4"/>
        <pc:sldMkLst>
          <pc:docMk/>
          <pc:sldMk cId="2568984743" sldId="268"/>
        </pc:sldMkLst>
      </pc:sldChg>
      <pc:sldChg chg="modSp add mod">
        <pc:chgData name="Coffey, May" userId="74318281-8da5-4c25-9c2f-98004019047b" providerId="ADAL" clId="{8DD58007-CC56-40A4-B783-E583AE9E5B9B}" dt="2024-09-20T09:04:20.076" v="1"/>
        <pc:sldMkLst>
          <pc:docMk/>
          <pc:sldMk cId="1950139356" sldId="278"/>
        </pc:sldMkLst>
        <pc:spChg chg="mod">
          <ac:chgData name="Coffey, May" userId="74318281-8da5-4c25-9c2f-98004019047b" providerId="ADAL" clId="{8DD58007-CC56-40A4-B783-E583AE9E5B9B}" dt="2024-09-20T09:04:20.076" v="1"/>
          <ac:spMkLst>
            <pc:docMk/>
            <pc:sldMk cId="1950139356" sldId="278"/>
            <ac:spMk id="6" creationId="{6CF6B49F-7A85-5B6C-67D7-0CB49ADF4A43}"/>
          </ac:spMkLst>
        </pc:spChg>
      </pc:sldChg>
      <pc:sldChg chg="modSp mod">
        <pc:chgData name="Coffey, May" userId="74318281-8da5-4c25-9c2f-98004019047b" providerId="ADAL" clId="{8DD58007-CC56-40A4-B783-E583AE9E5B9B}" dt="2024-09-20T09:04:33.834" v="2"/>
        <pc:sldMkLst>
          <pc:docMk/>
          <pc:sldMk cId="4086279104" sldId="281"/>
        </pc:sldMkLst>
        <pc:spChg chg="mod">
          <ac:chgData name="Coffey, May" userId="74318281-8da5-4c25-9c2f-98004019047b" providerId="ADAL" clId="{8DD58007-CC56-40A4-B783-E583AE9E5B9B}" dt="2024-09-20T09:04:33.834" v="2"/>
          <ac:spMkLst>
            <pc:docMk/>
            <pc:sldMk cId="4086279104" sldId="281"/>
            <ac:spMk id="4" creationId="{2ED8476A-DB3C-741A-B388-4CEB7EDEF6F9}"/>
          </ac:spMkLst>
        </pc:spChg>
      </pc:sldChg>
      <pc:sldChg chg="modSp mod">
        <pc:chgData name="Coffey, May" userId="74318281-8da5-4c25-9c2f-98004019047b" providerId="ADAL" clId="{8DD58007-CC56-40A4-B783-E583AE9E5B9B}" dt="2024-09-20T09:04:45.158" v="3"/>
        <pc:sldMkLst>
          <pc:docMk/>
          <pc:sldMk cId="1037190083" sldId="282"/>
        </pc:sldMkLst>
        <pc:spChg chg="mod">
          <ac:chgData name="Coffey, May" userId="74318281-8da5-4c25-9c2f-98004019047b" providerId="ADAL" clId="{8DD58007-CC56-40A4-B783-E583AE9E5B9B}" dt="2024-09-20T09:04:45.158" v="3"/>
          <ac:spMkLst>
            <pc:docMk/>
            <pc:sldMk cId="1037190083" sldId="282"/>
            <ac:spMk id="4" creationId="{2F8E1EC5-ABF0-DC40-6BF9-21C8B8CD72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11460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00753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v.uk/government/statistics/english-indices-of-deprivation-2019"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10.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times.co.uk/money-mentor/article/apply-for-pension-credit/" TargetMode="External"/><Relationship Id="rId2" Type="http://schemas.openxmlformats.org/officeDocument/2006/relationships/hyperlink" Target="https://www.gov.uk/pension-credit/what-youll-ge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income-related-benefits-estimates-of-take-up-financial-year-ending-2022" TargetMode="External"/><Relationship Id="rId2"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1" Type="http://schemas.openxmlformats.org/officeDocument/2006/relationships/slideLayout" Target="../slideLayouts/slideLayout13.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3" Type="http://schemas.openxmlformats.org/officeDocument/2006/relationships/hyperlink" Target="https://policyinpractice.co.uk/wp-content/uploads/Unclaimed-Attendance-Allowance_report-by-Policy-in-Practice-for-MSE_Dec23.pdf" TargetMode="External"/><Relationship Id="rId2" Type="http://schemas.openxmlformats.org/officeDocument/2006/relationships/image" Target="../media/image6.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Oldham</a:t>
            </a:r>
            <a:endParaRPr lang="en-GB" sz="5400" dirty="0">
              <a:solidFill>
                <a:schemeClr val="bg1"/>
              </a:solidFill>
              <a:latin typeface="Arial" charset="0"/>
              <a:ea typeface="Arial" charset="0"/>
              <a:cs typeface="Arial" charset="0"/>
            </a:endParaRPr>
          </a:p>
        </p:txBody>
      </p:sp>
      <p:sp>
        <p:nvSpPr>
          <p:cNvPr id="9" name="TextBox 8"/>
          <p:cNvSpPr txBox="1"/>
          <p:nvPr/>
        </p:nvSpPr>
        <p:spPr>
          <a:xfrm>
            <a:off x="587375" y="2677696"/>
            <a:ext cx="2664708" cy="430887"/>
          </a:xfrm>
          <a:prstGeom prst="rect">
            <a:avLst/>
          </a:prstGeom>
          <a:noFill/>
        </p:spPr>
        <p:txBody>
          <a:bodyPr wrap="square" lIns="0" tIns="0" rIns="0" bIns="0" rtlCol="0">
            <a:spAutoFit/>
          </a:bodyPr>
          <a:lstStyle/>
          <a:p>
            <a:r>
              <a:rPr lang="en-GB" sz="2800" b="1" dirty="0">
                <a:solidFill>
                  <a:schemeClr val="bg1"/>
                </a:solidFill>
                <a:latin typeface="Arial" charset="0"/>
                <a:ea typeface="Arial" charset="0"/>
                <a:cs typeface="Arial" charset="0"/>
              </a:rPr>
              <a:t>9 October 2024</a:t>
            </a:r>
          </a:p>
        </p:txBody>
      </p:sp>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270F-9CA7-8B5E-475C-8F41F0983CE3}"/>
              </a:ext>
            </a:extLst>
          </p:cNvPr>
          <p:cNvSpPr txBox="1">
            <a:spLocks noGrp="1"/>
          </p:cNvSpPr>
          <p:nvPr>
            <p:ph type="title" idx="4294967295"/>
          </p:nvPr>
        </p:nvSpPr>
        <p:spPr>
          <a:xfrm>
            <a:off x="1" y="1"/>
            <a:ext cx="8617788"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Areas of deprivation across GM by state pension age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005EF843-EB43-B747-A382-21F6A5D4EF5B}"/>
              </a:ext>
            </a:extLst>
          </p:cNvPr>
          <p:cNvSpPr txBox="1"/>
          <p:nvPr/>
        </p:nvSpPr>
        <p:spPr>
          <a:xfrm>
            <a:off x="571500" y="1210454"/>
            <a:ext cx="2460594" cy="4708981"/>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pic>
        <p:nvPicPr>
          <p:cNvPr id="3" name="Picture 2" descr="A thematic map of deprivation and elderly population covering the ten districts of Greater Manchester.">
            <a:extLst>
              <a:ext uri="{FF2B5EF4-FFF2-40B4-BE49-F238E27FC236}">
                <a16:creationId xmlns:a16="http://schemas.microsoft.com/office/drawing/2014/main" id="{98BDC4AA-A246-36E4-1F42-9D8112CDC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336" y="414067"/>
            <a:ext cx="8001663" cy="5658433"/>
          </a:xfrm>
          <a:prstGeom prst="rect">
            <a:avLst/>
          </a:prstGeom>
        </p:spPr>
      </p:pic>
    </p:spTree>
    <p:extLst>
      <p:ext uri="{BB962C8B-B14F-4D97-AF65-F5344CB8AC3E}">
        <p14:creationId xmlns:p14="http://schemas.microsoft.com/office/powerpoint/2010/main" val="425539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7C31-AE8F-A0F3-9D93-7C2D641A8F16}"/>
              </a:ext>
            </a:extLst>
          </p:cNvPr>
          <p:cNvSpPr txBox="1">
            <a:spLocks noGrp="1"/>
          </p:cNvSpPr>
          <p:nvPr>
            <p:ph type="title" idx="4294967295"/>
          </p:nvPr>
        </p:nvSpPr>
        <p:spPr>
          <a:xfrm>
            <a:off x="0" y="1"/>
            <a:ext cx="686219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Income deprivation affecting older people</a:t>
            </a:r>
          </a:p>
        </p:txBody>
      </p:sp>
      <p:sp>
        <p:nvSpPr>
          <p:cNvPr id="4" name="TextBox 3">
            <a:extLst>
              <a:ext uri="{FF2B5EF4-FFF2-40B4-BE49-F238E27FC236}">
                <a16:creationId xmlns:a16="http://schemas.microsoft.com/office/drawing/2014/main" id="{2F2EA3C4-C672-B77A-4D81-329D14642C4F}"/>
              </a:ext>
            </a:extLst>
          </p:cNvPr>
          <p:cNvSpPr txBox="1"/>
          <p:nvPr/>
        </p:nvSpPr>
        <p:spPr>
          <a:xfrm>
            <a:off x="0" y="6173198"/>
            <a:ext cx="7377618" cy="6309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a:t>
            </a:r>
            <a:r>
              <a:rPr lang="en-GB" sz="1200" dirty="0">
                <a:solidFill>
                  <a:srgbClr val="5C5B5A"/>
                </a:solidFill>
                <a:latin typeface="Arial" panose="020B0604020202020204" pitchFamily="34" charset="0"/>
                <a:cs typeface="Arial" panose="020B0604020202020204" pitchFamily="34" charset="0"/>
              </a:rPr>
              <a:t>:</a:t>
            </a:r>
          </a:p>
          <a:p>
            <a:pPr marL="171450" indent="-171450">
              <a:buFontTx/>
              <a:buChar char="-"/>
            </a:pP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English Indices of Deprivation 2019</a:t>
            </a:r>
            <a:endParaRPr lang="en-GB" sz="1200" dirty="0">
              <a:solidFill>
                <a:srgbClr val="0000FF"/>
              </a:solidFill>
              <a:latin typeface="Arial" panose="020B0604020202020204" pitchFamily="34" charset="0"/>
              <a:cs typeface="Arial" panose="020B0604020202020204" pitchFamily="34" charset="0"/>
            </a:endParaRPr>
          </a:p>
          <a:p>
            <a:r>
              <a:rPr lang="en-GB" sz="11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pic>
        <p:nvPicPr>
          <p:cNvPr id="3" name="Picture 2" descr="Thematic map showing areas of Greater Manchester with the highest levels of deprivation affecting older people based on the 2019 Index of Multiple Deprivation.">
            <a:extLst>
              <a:ext uri="{FF2B5EF4-FFF2-40B4-BE49-F238E27FC236}">
                <a16:creationId xmlns:a16="http://schemas.microsoft.com/office/drawing/2014/main" id="{CD589C04-66CC-469A-2256-279FE98C7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992" y="461667"/>
            <a:ext cx="7870015" cy="5565336"/>
          </a:xfrm>
          <a:prstGeom prst="rect">
            <a:avLst/>
          </a:prstGeom>
        </p:spPr>
      </p:pic>
    </p:spTree>
    <p:extLst>
      <p:ext uri="{BB962C8B-B14F-4D97-AF65-F5344CB8AC3E}">
        <p14:creationId xmlns:p14="http://schemas.microsoft.com/office/powerpoint/2010/main" val="119802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34B61B-F7FC-8F44-BCDA-43412614057B}"/>
              </a:ext>
            </a:extLst>
          </p:cNvPr>
          <p:cNvSpPr txBox="1">
            <a:spLocks noGrp="1"/>
          </p:cNvSpPr>
          <p:nvPr>
            <p:ph type="title" idx="4294967295"/>
          </p:nvPr>
        </p:nvSpPr>
        <p:spPr>
          <a:xfrm>
            <a:off x="-1" y="0"/>
            <a:ext cx="9834112"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Wards with the highest proportion of low-income households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pic>
        <p:nvPicPr>
          <p:cNvPr id="4" name="Picture 3" descr="A screenshot of a spreadsheet table showing for each ward in Oldham the percentage of households with gross income below £20,000 and the number of households with income below £20,000.  Totals are also provided for all of Oldham.">
            <a:extLst>
              <a:ext uri="{FF2B5EF4-FFF2-40B4-BE49-F238E27FC236}">
                <a16:creationId xmlns:a16="http://schemas.microsoft.com/office/drawing/2014/main" id="{FBB6B50C-B20B-06D5-8C4E-A755164D0685}"/>
              </a:ext>
            </a:extLst>
          </p:cNvPr>
          <p:cNvPicPr>
            <a:picLocks noChangeAspect="1"/>
          </p:cNvPicPr>
          <p:nvPr/>
        </p:nvPicPr>
        <p:blipFill rotWithShape="1">
          <a:blip r:embed="rId2">
            <a:extLst>
              <a:ext uri="{28A0092B-C50C-407E-A947-70E740481C1C}">
                <a14:useLocalDpi xmlns:a14="http://schemas.microsoft.com/office/drawing/2010/main" val="0"/>
              </a:ext>
            </a:extLst>
          </a:blip>
          <a:srcRect l="1187" t="1206" r="491" b="1567"/>
          <a:stretch/>
        </p:blipFill>
        <p:spPr>
          <a:xfrm>
            <a:off x="87463" y="612476"/>
            <a:ext cx="8427363" cy="5426015"/>
          </a:xfrm>
          <a:prstGeom prst="rect">
            <a:avLst/>
          </a:prstGeom>
        </p:spPr>
      </p:pic>
      <p:sp>
        <p:nvSpPr>
          <p:cNvPr id="3" name="TextBox 2">
            <a:extLst>
              <a:ext uri="{FF2B5EF4-FFF2-40B4-BE49-F238E27FC236}">
                <a16:creationId xmlns:a16="http://schemas.microsoft.com/office/drawing/2014/main" id="{BC13F86D-17DF-21C7-9973-9CE8D39D152D}"/>
              </a:ext>
            </a:extLst>
          </p:cNvPr>
          <p:cNvSpPr txBox="1"/>
          <p:nvPr/>
        </p:nvSpPr>
        <p:spPr>
          <a:xfrm>
            <a:off x="8514826" y="2969894"/>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sp>
        <p:nvSpPr>
          <p:cNvPr id="2" name="TextBox 1">
            <a:extLst>
              <a:ext uri="{FF2B5EF4-FFF2-40B4-BE49-F238E27FC236}">
                <a16:creationId xmlns:a16="http://schemas.microsoft.com/office/drawing/2014/main" id="{1EF26ACD-BBC5-02F8-25B6-2686EBC9E548}"/>
              </a:ext>
            </a:extLst>
          </p:cNvPr>
          <p:cNvSpPr txBox="1"/>
          <p:nvPr/>
        </p:nvSpPr>
        <p:spPr>
          <a:xfrm>
            <a:off x="286161" y="6245524"/>
            <a:ext cx="3668786"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Tree>
    <p:extLst>
      <p:ext uri="{BB962C8B-B14F-4D97-AF65-F5344CB8AC3E}">
        <p14:creationId xmlns:p14="http://schemas.microsoft.com/office/powerpoint/2010/main" val="350834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9C24-9C71-E4A1-EAB1-33788E8D1ED6}"/>
              </a:ext>
            </a:extLst>
          </p:cNvPr>
          <p:cNvSpPr txBox="1">
            <a:spLocks noGrp="1"/>
          </p:cNvSpPr>
          <p:nvPr>
            <p:ph type="title" idx="4294967295"/>
          </p:nvPr>
        </p:nvSpPr>
        <p:spPr>
          <a:xfrm>
            <a:off x="0" y="0"/>
            <a:ext cx="7047781"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Potential savings to the NHS and social care services</a:t>
            </a:r>
            <a:endParaRPr kumimoji="0" lang="en-US"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6CF6B49F-7A85-5B6C-67D7-0CB49ADF4A43}"/>
              </a:ext>
            </a:extLst>
          </p:cNvPr>
          <p:cNvSpPr txBox="1"/>
          <p:nvPr/>
        </p:nvSpPr>
        <p:spPr>
          <a:xfrm>
            <a:off x="18287" y="414003"/>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£24 million a year if every pensioner in Oldham entitled to Pension Credit but not currently claiming did claim their entitlement.</a:t>
            </a:r>
          </a:p>
        </p:txBody>
      </p:sp>
      <p:sp>
        <p:nvSpPr>
          <p:cNvPr id="4" name="TextBox 3">
            <a:extLst>
              <a:ext uri="{FF2B5EF4-FFF2-40B4-BE49-F238E27FC236}">
                <a16:creationId xmlns:a16="http://schemas.microsoft.com/office/drawing/2014/main" id="{B20DD8B5-2CBC-CA0B-E03B-1307DF29F9D8}"/>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pic>
        <p:nvPicPr>
          <p:cNvPr id="3" name="Picture 2" descr="A screenshot of a spreadsheet table showing the approximate estimate of the cost to the NHS of Pension Credit non-claimants in 2024.  Estimates are provided for the ten districts in Greater Manchester and a total for Greater Manchester.">
            <a:extLst>
              <a:ext uri="{FF2B5EF4-FFF2-40B4-BE49-F238E27FC236}">
                <a16:creationId xmlns:a16="http://schemas.microsoft.com/office/drawing/2014/main" id="{9CF50345-8D1E-4D4C-2A2C-10113B6DCC74}"/>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940599" y="1021188"/>
            <a:ext cx="6849373" cy="5099642"/>
          </a:xfrm>
          <a:prstGeom prst="rect">
            <a:avLst/>
          </a:prstGeom>
        </p:spPr>
      </p:pic>
      <p:sp>
        <p:nvSpPr>
          <p:cNvPr id="5" name="TextBox 4">
            <a:extLst>
              <a:ext uri="{FF2B5EF4-FFF2-40B4-BE49-F238E27FC236}">
                <a16:creationId xmlns:a16="http://schemas.microsoft.com/office/drawing/2014/main" id="{BEBD0053-6C32-2A0B-AE78-C19582AD714E}"/>
              </a:ext>
            </a:extLst>
          </p:cNvPr>
          <p:cNvSpPr txBox="1"/>
          <p:nvPr/>
        </p:nvSpPr>
        <p:spPr>
          <a:xfrm>
            <a:off x="0" y="6180892"/>
            <a:ext cx="12173713"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9982-F7D0-FDB4-FE6E-F0F661494530}"/>
              </a:ext>
            </a:extLst>
          </p:cNvPr>
          <p:cNvSpPr txBox="1">
            <a:spLocks noGrp="1"/>
          </p:cNvSpPr>
          <p:nvPr>
            <p:ph type="title" idx="4294967295"/>
          </p:nvPr>
        </p:nvSpPr>
        <p:spPr>
          <a:xfrm>
            <a:off x="1813492" y="2915728"/>
            <a:ext cx="8202963" cy="1369339"/>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Fuel Allowance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2024/25 estimates)</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9F58A1-7528-90E5-20BD-FE8986D45599}"/>
              </a:ext>
            </a:extLst>
          </p:cNvPr>
          <p:cNvSpPr>
            <a:spLocks noGrp="1"/>
          </p:cNvSpPr>
          <p:nvPr>
            <p:ph type="title"/>
          </p:nvPr>
        </p:nvSpPr>
        <p:spPr>
          <a:xfrm>
            <a:off x="202164" y="37306"/>
            <a:ext cx="6407766" cy="926623"/>
          </a:xfrm>
        </p:spPr>
        <p:txBody>
          <a:bodyPr>
            <a:normAutofit/>
          </a:bodyPr>
          <a:lstStyle/>
          <a:p>
            <a:r>
              <a:rPr lang="en-GB" sz="3200" b="1" dirty="0">
                <a:latin typeface="Arial" panose="020B0604020202020204" pitchFamily="34" charset="0"/>
                <a:cs typeface="Arial" panose="020B0604020202020204" pitchFamily="34" charset="0"/>
              </a:rPr>
              <a:t>Changes in Winter Fuel Payment</a:t>
            </a:r>
          </a:p>
        </p:txBody>
      </p:sp>
      <p:sp>
        <p:nvSpPr>
          <p:cNvPr id="2" name="Title 1">
            <a:extLst>
              <a:ext uri="{FF2B5EF4-FFF2-40B4-BE49-F238E27FC236}">
                <a16:creationId xmlns:a16="http://schemas.microsoft.com/office/drawing/2014/main" id="{12619CF6-97F9-E384-094C-DF5D742E857B}"/>
              </a:ext>
            </a:extLst>
          </p:cNvPr>
          <p:cNvSpPr txBox="1">
            <a:spLocks/>
          </p:cNvSpPr>
          <p:nvPr/>
        </p:nvSpPr>
        <p:spPr>
          <a:xfrm>
            <a:off x="405846" y="963930"/>
            <a:ext cx="11583990" cy="4949982"/>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19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19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Not </a:t>
            </a:r>
            <a:r>
              <a:rPr lang="en-GB" sz="1900" kern="0" dirty="0">
                <a:latin typeface="Arial" panose="020B0604020202020204" pitchFamily="34" charset="0"/>
                <a:ea typeface="Times New Roman" panose="02020603050405020304" pitchFamily="18" charset="0"/>
              </a:rPr>
              <a:t>all older people entitled to Winter Fuel Payment receive the same amount.</a:t>
            </a:r>
            <a:r>
              <a:rPr lang="en-GB" sz="19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C70DF-DCAE-969B-92CB-6EDAAF219610}"/>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3E7A-E16F-82F1-02AF-8180F46B01A3}"/>
              </a:ext>
            </a:extLst>
          </p:cNvPr>
          <p:cNvSpPr txBox="1">
            <a:spLocks noGrp="1"/>
          </p:cNvSpPr>
          <p:nvPr>
            <p:ph type="title" idx="4294967295"/>
          </p:nvPr>
        </p:nvSpPr>
        <p:spPr>
          <a:xfrm>
            <a:off x="2" y="-18034"/>
            <a:ext cx="10621106" cy="46166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B5FAD66-9881-D413-BF2A-ABD7AD5DF7B8}"/>
              </a:ext>
            </a:extLst>
          </p:cNvPr>
          <p:cNvSpPr txBox="1"/>
          <p:nvPr/>
        </p:nvSpPr>
        <p:spPr>
          <a:xfrm>
            <a:off x="76201" y="6414369"/>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ED8476A-DB3C-741A-B388-4CEB7EDEF6F9}"/>
              </a:ext>
            </a:extLst>
          </p:cNvPr>
          <p:cNvSpPr txBox="1"/>
          <p:nvPr/>
        </p:nvSpPr>
        <p:spPr>
          <a:xfrm>
            <a:off x="76201" y="5136979"/>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Oldham there were 35,984 who received WFA in 2022/23, and this is expected to decrease to approximately the number who are claiming Pension Credit (latest figure is 5,524) so the reduction will be around -30,500 recipients since 2022/23.  This is 8.5% of the total reduction across GM (-359,000) and a drop in recipients in Oldham since 2022/23 of -84.7%.</a:t>
            </a:r>
          </a:p>
        </p:txBody>
      </p:sp>
      <p:pic>
        <p:nvPicPr>
          <p:cNvPr id="5" name="Picture 4" descr="A screenshot of a spreadsheet table showing:&#10;- estimated reduction in Winter Fuel Allowance recipients in 2024/25.&#10;- Percentage of the reduction in Greater Manchester.&#10;- percentage reduction in number of recipients in 2024/25&#10;with these figures given for the ten districts in Greater Manchester and overall figures for the whole of Greater Manchester.&#10;">
            <a:extLst>
              <a:ext uri="{FF2B5EF4-FFF2-40B4-BE49-F238E27FC236}">
                <a16:creationId xmlns:a16="http://schemas.microsoft.com/office/drawing/2014/main" id="{587B4CD5-3385-25AF-6940-5C4D02672C40}"/>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896330" y="443631"/>
            <a:ext cx="8399340" cy="4759264"/>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9BDE-ABED-8C96-6187-924FF3659932}"/>
              </a:ext>
            </a:extLst>
          </p:cNvPr>
          <p:cNvSpPr txBox="1">
            <a:spLocks noGrp="1"/>
          </p:cNvSpPr>
          <p:nvPr>
            <p:ph type="title" idx="4294967295"/>
          </p:nvPr>
        </p:nvSpPr>
        <p:spPr>
          <a:xfrm>
            <a:off x="2" y="-18034"/>
            <a:ext cx="11183814"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46CCFDD-6829-17BA-FA3F-5377D0299502}"/>
              </a:ext>
            </a:extLst>
          </p:cNvPr>
          <p:cNvSpPr txBox="1"/>
          <p:nvPr/>
        </p:nvSpPr>
        <p:spPr>
          <a:xfrm>
            <a:off x="0" y="6312120"/>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F8E1EC5-ABF0-DC40-6BF9-21C8B8CD72B4}"/>
              </a:ext>
            </a:extLst>
          </p:cNvPr>
          <p:cNvSpPr txBox="1"/>
          <p:nvPr/>
        </p:nvSpPr>
        <p:spPr>
          <a:xfrm>
            <a:off x="0" y="5121984"/>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Oldham total WFA payout in 2022/23 (the latest year for which there is data) was £14,654,000.  Total payout in 2024/25 is estimated at £1,313,700 representing a reduction of some £13,340,000.  This estimate is -91.0% lower than the payout in 2022/23.  </a:t>
            </a:r>
            <a:r>
              <a:rPr lang="en-GB" sz="1400">
                <a:solidFill>
                  <a:srgbClr val="5C5B5A"/>
                </a:solidFill>
                <a:latin typeface="Arial" panose="020B0604020202020204" pitchFamily="34" charset="0"/>
                <a:cs typeface="Arial" panose="020B0604020202020204" pitchFamily="34" charset="0"/>
              </a:rPr>
              <a:t>The reduction of £13,340,000 in Oldham is 8.5% of the total estimated reduction across GM.</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screenshot of a spreadsheet table showing:&#10;- estimated reduction in Winter Fuel Allowance payments in sterling.&#10;- estimated reduction in percentage terms of the numbers receiving Winter Fuel Payment.&#10;- district share in percentage terms of the overall reduction in payment across Greater Manchester.">
            <a:extLst>
              <a:ext uri="{FF2B5EF4-FFF2-40B4-BE49-F238E27FC236}">
                <a16:creationId xmlns:a16="http://schemas.microsoft.com/office/drawing/2014/main" id="{5FF7C0D4-EF51-3ADE-9285-8B87AB43A247}"/>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0208" y="545880"/>
            <a:ext cx="7891584" cy="4718205"/>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0017-D3E4-A19C-FBE3-05F2647875FC}"/>
              </a:ext>
            </a:extLst>
          </p:cNvPr>
          <p:cNvSpPr txBox="1">
            <a:spLocks noGrp="1"/>
          </p:cNvSpPr>
          <p:nvPr>
            <p:ph type="title" idx="4294967295"/>
          </p:nvPr>
        </p:nvSpPr>
        <p:spPr>
          <a:xfrm>
            <a:off x="3174961" y="80309"/>
            <a:ext cx="5531376" cy="524053"/>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Annex – key assumptions </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itle 1">
            <a:extLst>
              <a:ext uri="{FF2B5EF4-FFF2-40B4-BE49-F238E27FC236}">
                <a16:creationId xmlns:a16="http://schemas.microsoft.com/office/drawing/2014/main" id="{5A8BBF3A-9C64-A508-4CFA-9D82C1F54228}"/>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0000FF"/>
              </a:solidFill>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0000FF"/>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5C5B5A"/>
                </a:solidFill>
                <a:effectLst/>
                <a:highlight>
                  <a:srgbClr val="C0C0C0"/>
                </a:highligh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584D7-8B4A-9DA8-F7AD-B23B365D1608}"/>
              </a:ext>
            </a:extLst>
          </p:cNvPr>
          <p:cNvSpPr>
            <a:spLocks noGrp="1"/>
          </p:cNvSpPr>
          <p:nvPr>
            <p:ph type="title"/>
          </p:nvPr>
        </p:nvSpPr>
        <p:spPr>
          <a:xfrm>
            <a:off x="254291" y="155688"/>
            <a:ext cx="3427060" cy="926623"/>
          </a:xfrm>
        </p:spPr>
        <p:txBody>
          <a:bodyPr>
            <a:normAutofit/>
          </a:bodyPr>
          <a:lstStyle/>
          <a:p>
            <a:r>
              <a:rPr lang="en-GB" sz="3200" b="1" dirty="0">
                <a:latin typeface="Arial" panose="020B0604020202020204" pitchFamily="34" charset="0"/>
                <a:cs typeface="Arial" panose="020B0604020202020204" pitchFamily="34" charset="0"/>
              </a:rPr>
              <a:t>Contact details</a:t>
            </a:r>
          </a:p>
        </p:txBody>
      </p:sp>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50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B8386C-1C81-CE12-31C5-259D3EE427BC}"/>
              </a:ext>
            </a:extLst>
          </p:cNvPr>
          <p:cNvSpPr txBox="1">
            <a:spLocks noGrp="1"/>
          </p:cNvSpPr>
          <p:nvPr>
            <p:ph type="title" idx="4294967295"/>
          </p:nvPr>
        </p:nvSpPr>
        <p:spPr>
          <a:xfrm>
            <a:off x="1832542" y="2155526"/>
            <a:ext cx="8202963" cy="1843791"/>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a:t>
            </a: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Oldham</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(February 2024 data)</a:t>
            </a:r>
            <a:endParaRPr kumimoji="0" lang="en-US"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78A1560E-A71A-57CE-08EA-4839C696C498}"/>
              </a:ext>
            </a:extLst>
          </p:cNvPr>
          <p:cNvSpPr txBox="1"/>
          <p:nvPr/>
        </p:nvSpPr>
        <p:spPr>
          <a:xfrm>
            <a:off x="2491100" y="5115210"/>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356825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6164A1-DA6A-27CC-6C11-2C048834CB68}"/>
              </a:ext>
            </a:extLst>
          </p:cNvPr>
          <p:cNvSpPr txBox="1">
            <a:spLocks noGrp="1"/>
          </p:cNvSpPr>
          <p:nvPr>
            <p:ph type="title" idx="4294967295"/>
          </p:nvPr>
        </p:nvSpPr>
        <p:spPr>
          <a:xfrm>
            <a:off x="1" y="-180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38072BF7-9537-2A1C-1FC2-65DCF8C07EA2}"/>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What you'll get - GOV.UK (www.gov.uk)</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7" name="Title 1">
            <a:extLst>
              <a:ext uri="{FF2B5EF4-FFF2-40B4-BE49-F238E27FC236}">
                <a16:creationId xmlns:a16="http://schemas.microsoft.com/office/drawing/2014/main" id="{3AC95528-17CC-6B39-E60B-57BAB23BF89A}"/>
              </a:ext>
            </a:extLst>
          </p:cNvPr>
          <p:cNvSpPr txBox="1">
            <a:spLocks/>
          </p:cNvSpPr>
          <p:nvPr/>
        </p:nvSpPr>
        <p:spPr>
          <a:xfrm>
            <a:off x="1" y="566742"/>
            <a:ext cx="12192000" cy="557400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a:latin typeface="Arial" panose="020B0604020202020204" pitchFamily="34" charset="0"/>
                <a:cs typeface="Arial" panose="020B0604020202020204" pitchFamily="34" charset="0"/>
              </a:rPr>
              <a:t>Pension Credit </a:t>
            </a:r>
            <a:r>
              <a:rPr lang="en-GB" sz="2000">
                <a:latin typeface="Arial" panose="020B0604020202020204" pitchFamily="34" charset="0"/>
                <a:cs typeface="Arial" panose="020B0604020202020204" pitchFamily="34" charset="0"/>
              </a:rPr>
              <a:t>is made up of two parts and some pensioners may be eligible for one or both parts:</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1. </a:t>
            </a:r>
            <a:r>
              <a:rPr lang="en-GB" sz="2000" b="1">
                <a:latin typeface="Arial" panose="020B0604020202020204" pitchFamily="34" charset="0"/>
                <a:cs typeface="Arial" panose="020B0604020202020204" pitchFamily="34" charset="0"/>
              </a:rPr>
              <a:t>Guaranteed Credit </a:t>
            </a:r>
            <a:r>
              <a:rPr lang="en-GB" sz="2000">
                <a:latin typeface="Arial" panose="020B0604020202020204" pitchFamily="34" charset="0"/>
                <a:cs typeface="Arial" panose="020B0604020202020204" pitchFamily="34" charset="0"/>
              </a:rPr>
              <a:t>top</a:t>
            </a:r>
            <a:r>
              <a:rPr lang="pl-PL" sz="2000">
                <a:latin typeface="Arial" panose="020B0604020202020204" pitchFamily="34" charset="0"/>
                <a:cs typeface="Arial" panose="020B0604020202020204" pitchFamily="34" charset="0"/>
              </a:rPr>
              <a:t>s</a:t>
            </a:r>
            <a:r>
              <a:rPr lang="en-GB" sz="2000">
                <a:latin typeface="Arial" panose="020B0604020202020204" pitchFamily="34" charset="0"/>
                <a:cs typeface="Arial" panose="020B0604020202020204" pitchFamily="34" charset="0"/>
              </a:rPr>
              <a:t> up incomes to a guaranteed minimum level, which in 2024/25 is £</a:t>
            </a:r>
            <a:r>
              <a:rPr lang="en-GB" sz="2000" b="1">
                <a:latin typeface="Arial" panose="020B0604020202020204" pitchFamily="34" charset="0"/>
                <a:cs typeface="Arial" panose="020B0604020202020204" pitchFamily="34" charset="0"/>
              </a:rPr>
              <a:t>218.15</a:t>
            </a:r>
            <a:r>
              <a:rPr lang="en-GB"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sz="2000">
                <a:latin typeface="Arial" panose="020B0604020202020204" pitchFamily="34" charset="0"/>
                <a:cs typeface="Arial" panose="020B0604020202020204" pitchFamily="34" charset="0"/>
              </a:rPr>
              <a:t>per week for single people and £</a:t>
            </a:r>
            <a:r>
              <a:rPr lang="en-GB" sz="2000" b="1">
                <a:latin typeface="Arial" panose="020B0604020202020204" pitchFamily="34" charset="0"/>
                <a:cs typeface="Arial" panose="020B0604020202020204" pitchFamily="34" charset="0"/>
              </a:rPr>
              <a:t>332.95</a:t>
            </a:r>
            <a:r>
              <a:rPr lang="en-GB" sz="2000">
                <a:latin typeface="Arial" panose="020B0604020202020204" pitchFamily="34" charset="0"/>
                <a:cs typeface="Arial" panose="020B0604020202020204" pitchFamily="34" charset="0"/>
              </a:rPr>
              <a:t> for couples. When savings surpass £</a:t>
            </a:r>
            <a:r>
              <a:rPr lang="en-GB" sz="2000" b="1">
                <a:latin typeface="Arial" panose="020B0604020202020204" pitchFamily="34" charset="0"/>
                <a:cs typeface="Arial" panose="020B0604020202020204" pitchFamily="34" charset="0"/>
              </a:rPr>
              <a:t>10,000</a:t>
            </a:r>
            <a:r>
              <a:rPr lang="en-GB" sz="2000">
                <a:latin typeface="Arial" panose="020B0604020202020204" pitchFamily="34" charset="0"/>
                <a:cs typeface="Arial" panose="020B0604020202020204" pitchFamily="34" charset="0"/>
              </a:rPr>
              <a:t> entitlement is reduced by £1 for every £500 in savings above that threshold.</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Extra credit - some pensioners may get extra credit if any of the following also apply: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have a severe disability;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care for another adult;</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are responsible for children or young people.</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2. </a:t>
            </a:r>
            <a:r>
              <a:rPr lang="en-GB" sz="2000" b="1">
                <a:latin typeface="Arial" panose="020B0604020202020204" pitchFamily="34" charset="0"/>
                <a:cs typeface="Arial" panose="020B0604020202020204" pitchFamily="34" charset="0"/>
              </a:rPr>
              <a:t>Savings Credit </a:t>
            </a:r>
            <a:r>
              <a:rPr lang="en-GB" sz="20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000" b="1">
                <a:latin typeface="Arial" panose="020B0604020202020204" pitchFamily="34" charset="0"/>
                <a:cs typeface="Arial" panose="020B0604020202020204" pitchFamily="34" charset="0"/>
              </a:rPr>
              <a:t>17.01</a:t>
            </a:r>
            <a:r>
              <a:rPr lang="en-GB" sz="2000">
                <a:latin typeface="Arial" panose="020B0604020202020204" pitchFamily="34" charset="0"/>
                <a:cs typeface="Arial" panose="020B0604020202020204" pitchFamily="34" charset="0"/>
              </a:rPr>
              <a:t> for single people or £</a:t>
            </a:r>
            <a:r>
              <a:rPr lang="en-GB" sz="2000" b="1">
                <a:latin typeface="Arial" panose="020B0604020202020204" pitchFamily="34" charset="0"/>
                <a:cs typeface="Arial" panose="020B0604020202020204" pitchFamily="34" charset="0"/>
              </a:rPr>
              <a:t>19.04</a:t>
            </a:r>
            <a:r>
              <a:rPr lang="en-GB" sz="2000">
                <a:latin typeface="Arial" panose="020B0604020202020204" pitchFamily="34" charset="0"/>
                <a:cs typeface="Arial" panose="020B0604020202020204" pitchFamily="34" charset="0"/>
              </a:rPr>
              <a:t> for a couple. </a:t>
            </a: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7A12-AC10-6602-1813-096ACE8AD026}"/>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22201C-0B53-8788-22EF-9E8BDFEAEBE2}"/>
              </a:ext>
            </a:extLst>
          </p:cNvPr>
          <p:cNvSpPr>
            <a:spLocks noGrp="1"/>
          </p:cNvSpPr>
          <p:nvPr>
            <p:ph idx="1"/>
          </p:nvPr>
        </p:nvSpPr>
        <p:spPr>
          <a:xfrm>
            <a:off x="0" y="408980"/>
            <a:ext cx="12306300" cy="5367318"/>
          </a:xfrm>
          <a:ln w="12700">
            <a:solidFill>
              <a:schemeClr val="bg1"/>
            </a:solidFill>
          </a:ln>
        </p:spPr>
        <p:txBody>
          <a:bodyPr>
            <a:noAutofit/>
          </a:bodyPr>
          <a:lstStyle/>
          <a:p>
            <a:pPr marL="0" indent="0">
              <a:buNone/>
            </a:pPr>
            <a:r>
              <a:rPr lang="en-GB" sz="140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00" b="1" i="0" dirty="0">
                <a:effectLst/>
                <a:latin typeface="Arial" panose="020B0604020202020204" pitchFamily="34" charset="0"/>
                <a:cs typeface="Arial" panose="020B0604020202020204" pitchFamily="34" charset="0"/>
              </a:rPr>
              <a:t>Help with health costs</a:t>
            </a:r>
          </a:p>
          <a:p>
            <a:pPr fontAlgn="base"/>
            <a:r>
              <a:rPr lang="en-GB" sz="1400" dirty="0">
                <a:latin typeface="Arial" panose="020B0604020202020204" pitchFamily="34" charset="0"/>
                <a:cs typeface="Arial" panose="020B0604020202020204" pitchFamily="34" charset="0"/>
              </a:rPr>
              <a:t>F</a:t>
            </a:r>
            <a:r>
              <a:rPr lang="en-GB" sz="140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00" b="1"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00" b="1" i="0" dirty="0">
                <a:effectLst/>
                <a:latin typeface="Arial" panose="020B0604020202020204" pitchFamily="34" charset="0"/>
                <a:cs typeface="Arial" panose="020B0604020202020204" pitchFamily="34" charset="0"/>
              </a:rPr>
              <a:t>£45.60</a:t>
            </a:r>
            <a:r>
              <a:rPr lang="en-GB" sz="1400" b="0" i="0" dirty="0">
                <a:effectLst/>
                <a:latin typeface="Arial" panose="020B0604020202020204" pitchFamily="34" charset="0"/>
                <a:cs typeface="Arial" panose="020B0604020202020204" pitchFamily="34" charset="0"/>
              </a:rPr>
              <a:t> a week.</a:t>
            </a:r>
            <a:r>
              <a:rPr lang="en-GB" sz="1400" dirty="0">
                <a:latin typeface="Arial" panose="020B0604020202020204" pitchFamily="34" charset="0"/>
                <a:cs typeface="Arial" panose="020B0604020202020204" pitchFamily="34" charset="0"/>
              </a:rPr>
              <a:t> </a:t>
            </a:r>
          </a:p>
          <a:p>
            <a:pPr fontAlgn="base"/>
            <a:r>
              <a:rPr lang="en-GB" sz="1400" b="0" i="0" dirty="0">
                <a:effectLst/>
                <a:latin typeface="Arial" panose="020B0604020202020204" pitchFamily="34" charset="0"/>
                <a:cs typeface="Arial" panose="020B0604020202020204" pitchFamily="34" charset="0"/>
              </a:rPr>
              <a:t>If the pensioner on Pension Credit </a:t>
            </a:r>
            <a:r>
              <a:rPr lang="en-GB" sz="1400" dirty="0">
                <a:latin typeface="Arial" panose="020B0604020202020204" pitchFamily="34" charset="0"/>
                <a:cs typeface="Arial" panose="020B0604020202020204" pitchFamily="34" charset="0"/>
              </a:rPr>
              <a:t>has</a:t>
            </a:r>
            <a:r>
              <a:rPr lang="en-GB" sz="140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00" b="1" i="0" dirty="0">
                <a:effectLst/>
                <a:latin typeface="Arial" panose="020B0604020202020204" pitchFamily="34" charset="0"/>
                <a:cs typeface="Arial" panose="020B0604020202020204" pitchFamily="34" charset="0"/>
              </a:rPr>
              <a:t>£81.50 </a:t>
            </a:r>
            <a:r>
              <a:rPr lang="en-GB" sz="1400" b="0" i="0" dirty="0">
                <a:effectLst/>
                <a:latin typeface="Arial" panose="020B0604020202020204" pitchFamily="34" charset="0"/>
                <a:cs typeface="Arial" panose="020B0604020202020204" pitchFamily="34" charset="0"/>
              </a:rPr>
              <a:t>a week.</a:t>
            </a:r>
            <a:endParaRPr lang="en-GB" sz="1400" b="1" i="0" dirty="0">
              <a:effectLst/>
              <a:latin typeface="Arial" panose="020B0604020202020204" pitchFamily="34" charset="0"/>
              <a:cs typeface="Arial" panose="020B0604020202020204" pitchFamily="34" charset="0"/>
            </a:endParaRPr>
          </a:p>
          <a:p>
            <a:pPr marL="0" indent="0" algn="l" fontAlgn="base">
              <a:buNone/>
            </a:pPr>
            <a:r>
              <a:rPr lang="en-GB" sz="140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0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00" b="1" i="0" dirty="0">
                <a:effectLst/>
                <a:latin typeface="Arial" panose="020B0604020202020204" pitchFamily="34" charset="0"/>
                <a:cs typeface="Arial" panose="020B0604020202020204" pitchFamily="34" charset="0"/>
              </a:rPr>
              <a:t>Other potential “passport” benefits</a:t>
            </a:r>
            <a:r>
              <a:rPr lang="en-GB" sz="140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00" b="0" i="0" dirty="0">
                <a:effectLst/>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00" b="1" dirty="0">
                <a:latin typeface="Arial" panose="020B0604020202020204" pitchFamily="34" charset="0"/>
                <a:cs typeface="Arial" panose="020B0604020202020204" pitchFamily="34" charset="0"/>
              </a:rPr>
              <a:t>169.50</a:t>
            </a:r>
            <a:r>
              <a:rPr lang="en-GB"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 Cold Weather Payment - currently £</a:t>
            </a:r>
            <a:r>
              <a:rPr lang="en-GB" sz="1400" b="1" i="0" dirty="0">
                <a:effectLst/>
                <a:latin typeface="Arial" panose="020B0604020202020204" pitchFamily="34" charset="0"/>
                <a:cs typeface="Arial" panose="020B0604020202020204" pitchFamily="34" charset="0"/>
              </a:rPr>
              <a:t>25.00</a:t>
            </a:r>
            <a:r>
              <a:rPr lang="en-GB" sz="1400" b="0" i="0" dirty="0">
                <a:effectLst/>
                <a:latin typeface="Arial" panose="020B0604020202020204" pitchFamily="34" charset="0"/>
                <a:cs typeface="Arial" panose="020B0604020202020204" pitchFamily="34" charset="0"/>
              </a:rPr>
              <a:t> per week during particularly cold weather in winter months only.</a:t>
            </a:r>
            <a:r>
              <a:rPr lang="en-GB" sz="140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marL="285750" lvl="1" indent="-285750" fontAlgn="base"/>
            <a:r>
              <a:rPr lang="en-GB" sz="1400" b="0" i="0" dirty="0">
                <a:effectLst/>
                <a:latin typeface="Arial" panose="020B0604020202020204" pitchFamily="34" charset="0"/>
                <a:cs typeface="Arial" panose="020B0604020202020204" pitchFamily="34" charset="0"/>
              </a:rPr>
              <a:t>Warm Home Discount (scheme reopening in October 2024) </a:t>
            </a:r>
            <a:r>
              <a:rPr lang="en-GB" sz="1400" dirty="0">
                <a:latin typeface="Arial" panose="020B0604020202020204" pitchFamily="34" charset="0"/>
                <a:cs typeface="Arial" panose="020B0604020202020204" pitchFamily="34" charset="0"/>
              </a:rPr>
              <a:t> </a:t>
            </a:r>
            <a:r>
              <a:rPr lang="en-GB" sz="1400" b="0" i="0" dirty="0">
                <a:effectLst/>
                <a:latin typeface="Arial" panose="020B0604020202020204" pitchFamily="34" charset="0"/>
                <a:cs typeface="Arial" panose="020B0604020202020204" pitchFamily="34" charset="0"/>
              </a:rPr>
              <a:t>£</a:t>
            </a:r>
            <a:r>
              <a:rPr lang="en-GB" sz="1400" b="1" i="0" dirty="0">
                <a:effectLst/>
                <a:latin typeface="Arial" panose="020B0604020202020204" pitchFamily="34" charset="0"/>
                <a:cs typeface="Arial" panose="020B0604020202020204" pitchFamily="34" charset="0"/>
              </a:rPr>
              <a:t>150</a:t>
            </a:r>
            <a:r>
              <a:rPr lang="en-GB" sz="1400" b="0" i="0" dirty="0">
                <a:effectLst/>
                <a:latin typeface="Arial" panose="020B0604020202020204" pitchFamily="34" charset="0"/>
                <a:cs typeface="Arial" panose="020B0604020202020204" pitchFamily="34" charset="0"/>
              </a:rPr>
              <a:t> one-off discount on the electricity bill. </a:t>
            </a:r>
            <a:endParaRPr lang="en-GB" sz="1400" dirty="0">
              <a:latin typeface="Arial" panose="020B0604020202020204" pitchFamily="34" charset="0"/>
              <a:cs typeface="Arial" panose="020B0604020202020204" pitchFamily="34" charset="0"/>
            </a:endParaRPr>
          </a:p>
          <a:p>
            <a:pPr marL="285750" lvl="1" indent="-285750" fontAlgn="base"/>
            <a:r>
              <a:rPr lang="en-GB" sz="140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40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0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00" b="1" dirty="0">
                <a:latin typeface="Arial" panose="020B0604020202020204" pitchFamily="34" charset="0"/>
                <a:cs typeface="Arial" panose="020B0604020202020204" pitchFamily="34" charset="0"/>
              </a:rPr>
              <a:t>282</a:t>
            </a:r>
            <a:r>
              <a:rPr lang="en-GB" sz="1400" dirty="0">
                <a:latin typeface="Arial" panose="020B0604020202020204" pitchFamily="34" charset="0"/>
                <a:cs typeface="Arial" panose="020B0604020202020204" pitchFamily="34" charset="0"/>
              </a:rPr>
              <a:t>. </a:t>
            </a:r>
          </a:p>
          <a:p>
            <a:pPr marL="285750" lvl="1" indent="-285750" fontAlgn="base"/>
            <a:r>
              <a:rPr lang="en-GB" sz="1400" dirty="0">
                <a:latin typeface="Arial" panose="020B0604020202020204" pitchFamily="34" charset="0"/>
                <a:cs typeface="Arial" panose="020B0604020202020204" pitchFamily="34" charset="0"/>
              </a:rPr>
              <a:t>Reduced cost for postal redirection.</a:t>
            </a:r>
          </a:p>
        </p:txBody>
      </p:sp>
      <p:sp>
        <p:nvSpPr>
          <p:cNvPr id="4" name="TextBox 3">
            <a:extLst>
              <a:ext uri="{FF2B5EF4-FFF2-40B4-BE49-F238E27FC236}">
                <a16:creationId xmlns:a16="http://schemas.microsoft.com/office/drawing/2014/main" id="{BDF20100-E29F-744C-728B-148F254CACDF}"/>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0000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FDC5-0997-6D85-C48E-59F9A82B8891}"/>
              </a:ext>
            </a:extLst>
          </p:cNvPr>
          <p:cNvSpPr>
            <a:spLocks noGrp="1"/>
          </p:cNvSpPr>
          <p:nvPr>
            <p:ph type="title"/>
          </p:nvPr>
        </p:nvSpPr>
        <p:spPr>
          <a:xfrm>
            <a:off x="0" y="1"/>
            <a:ext cx="6803472"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Oldham (February 2024)</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3AA2AA5-4FC1-1592-2499-0F8A12D6C272}"/>
              </a:ext>
            </a:extLst>
          </p:cNvPr>
          <p:cNvSpPr>
            <a:spLocks noGrp="1"/>
          </p:cNvSpPr>
          <p:nvPr>
            <p:ph idx="1"/>
          </p:nvPr>
        </p:nvSpPr>
        <p:spPr>
          <a:xfrm>
            <a:off x="0" y="494952"/>
            <a:ext cx="12191999" cy="5310830"/>
          </a:xfrm>
          <a:noFill/>
          <a:ln w="12700">
            <a:solidFill>
              <a:schemeClr val="bg1"/>
            </a:solidFill>
          </a:ln>
        </p:spPr>
        <p:txBody>
          <a:bodyPr>
            <a:normAutofit fontScale="92500" lnSpcReduction="10000"/>
          </a:bodyPr>
          <a:lstStyle/>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Average </a:t>
            </a:r>
            <a:r>
              <a:rPr lang="en-GB" sz="2400" i="1" dirty="0">
                <a:latin typeface="Arial" panose="020B0604020202020204" pitchFamily="34" charset="0"/>
                <a:cs typeface="Arial" panose="020B0604020202020204" pitchFamily="34" charset="0"/>
              </a:rPr>
              <a:t>weekly</a:t>
            </a:r>
            <a:r>
              <a:rPr lang="en-GB" sz="2400" dirty="0">
                <a:latin typeface="Arial" panose="020B0604020202020204" pitchFamily="34" charset="0"/>
                <a:cs typeface="Arial" panose="020B0604020202020204" pitchFamily="34" charset="0"/>
              </a:rPr>
              <a:t> award amount of Pension Credit = </a:t>
            </a:r>
            <a:r>
              <a:rPr lang="en-GB" sz="2400" b="1" dirty="0">
                <a:latin typeface="Arial" panose="020B0604020202020204" pitchFamily="34" charset="0"/>
                <a:cs typeface="Arial" panose="020B0604020202020204" pitchFamily="34" charset="0"/>
              </a:rPr>
              <a:t>£74.11</a:t>
            </a:r>
            <a:r>
              <a:rPr lang="en-US" sz="2400" dirty="0">
                <a:latin typeface="Arial" panose="020B0604020202020204" pitchFamily="34" charset="0"/>
                <a:cs typeface="Arial" panose="020B0604020202020204" pitchFamily="34" charset="0"/>
              </a:rPr>
              <a:t> in February 2024 for all ages of pensioners.</a:t>
            </a:r>
          </a:p>
          <a:p>
            <a:pPr marL="0" indent="0">
              <a:buNone/>
            </a:pPr>
            <a:r>
              <a:rPr lang="en-US" sz="2400" dirty="0">
                <a:latin typeface="Arial" panose="020B0604020202020204" pitchFamily="34" charset="0"/>
                <a:cs typeface="Arial" panose="020B0604020202020204" pitchFamily="34" charset="0"/>
              </a:rPr>
              <a:t>   (GM average = £</a:t>
            </a:r>
            <a:r>
              <a:rPr lang="en-US" sz="2400" b="1" dirty="0">
                <a:latin typeface="Arial" panose="020B0604020202020204" pitchFamily="34" charset="0"/>
                <a:cs typeface="Arial" panose="020B0604020202020204" pitchFamily="34" charset="0"/>
              </a:rPr>
              <a:t>75.60</a:t>
            </a:r>
            <a:r>
              <a:rPr lang="en-US" sz="2400" dirty="0">
                <a:latin typeface="Arial" panose="020B0604020202020204" pitchFamily="34" charset="0"/>
                <a:cs typeface="Arial" panose="020B0604020202020204" pitchFamily="34" charset="0"/>
              </a:rPr>
              <a:t>)</a:t>
            </a:r>
            <a:endParaRPr lang="en-US" sz="2400" b="1" u="sng" dirty="0">
              <a:latin typeface="Arial" panose="020B0604020202020204" pitchFamily="34" charset="0"/>
              <a:cs typeface="Arial" panose="020B0604020202020204" pitchFamily="34" charset="0"/>
            </a:endParaRPr>
          </a:p>
          <a:p>
            <a:r>
              <a:rPr lang="en-GB" sz="2400" kern="0" dirty="0">
                <a:effectLst/>
                <a:latin typeface="Arial" panose="020B0604020202020204" pitchFamily="34" charset="0"/>
                <a:ea typeface="Times New Roman" panose="02020603050405020304" pitchFamily="18" charset="0"/>
              </a:rPr>
              <a:t>In February 2024, there we</a:t>
            </a:r>
            <a:r>
              <a:rPr lang="en-US" sz="2400" kern="0" dirty="0">
                <a:effectLst/>
                <a:latin typeface="Arial" panose="020B0604020202020204" pitchFamily="34" charset="0"/>
                <a:ea typeface="Times New Roman" panose="02020603050405020304" pitchFamily="18" charset="0"/>
              </a:rPr>
              <a:t>re </a:t>
            </a:r>
            <a:r>
              <a:rPr lang="en-US" sz="2400" b="1" kern="0" dirty="0">
                <a:effectLst/>
                <a:latin typeface="Arial" panose="020B0604020202020204" pitchFamily="34" charset="0"/>
                <a:ea typeface="Times New Roman" panose="02020603050405020304" pitchFamily="18" charset="0"/>
              </a:rPr>
              <a:t>5,524</a:t>
            </a:r>
            <a:r>
              <a:rPr lang="en-US" sz="2400" kern="0" dirty="0">
                <a:effectLst/>
                <a:latin typeface="Arial" panose="020B0604020202020204" pitchFamily="34" charset="0"/>
                <a:ea typeface="Times New Roman" panose="02020603050405020304" pitchFamily="18" charset="0"/>
              </a:rPr>
              <a:t> Pension Credit claimants in Oldham out of </a:t>
            </a:r>
            <a:r>
              <a:rPr lang="en-US" sz="2400" b="1" kern="0" dirty="0">
                <a:effectLst/>
                <a:latin typeface="Arial" panose="020B0604020202020204" pitchFamily="34" charset="0"/>
                <a:ea typeface="Times New Roman" panose="02020603050405020304" pitchFamily="18" charset="0"/>
              </a:rPr>
              <a:t>36,941 </a:t>
            </a:r>
            <a:r>
              <a:rPr lang="en-US" sz="2400" kern="0" dirty="0">
                <a:effectLst/>
                <a:latin typeface="Arial" panose="020B0604020202020204" pitchFamily="34" charset="0"/>
                <a:ea typeface="Times New Roman" panose="02020603050405020304" pitchFamily="18" charset="0"/>
              </a:rPr>
              <a:t>residents</a:t>
            </a:r>
            <a:r>
              <a:rPr lang="en-US" sz="2400" b="1" kern="0" dirty="0">
                <a:effectLst/>
                <a:latin typeface="Arial" panose="020B0604020202020204" pitchFamily="34" charset="0"/>
                <a:ea typeface="Times New Roman" panose="02020603050405020304" pitchFamily="18" charset="0"/>
              </a:rPr>
              <a:t> </a:t>
            </a:r>
            <a:r>
              <a:rPr lang="en-US" sz="2400" kern="0" dirty="0">
                <a:effectLst/>
                <a:latin typeface="Arial" panose="020B0604020202020204" pitchFamily="34" charset="0"/>
                <a:ea typeface="Times New Roman" panose="02020603050405020304" pitchFamily="18" charset="0"/>
              </a:rPr>
              <a:t>aged 66 or more (mid-2023), equating to </a:t>
            </a:r>
            <a:r>
              <a:rPr lang="en-US" sz="2400" b="1" kern="0" dirty="0">
                <a:effectLst/>
                <a:latin typeface="Arial" panose="020B0604020202020204" pitchFamily="34" charset="0"/>
                <a:ea typeface="Times New Roman" panose="02020603050405020304" pitchFamily="18" charset="0"/>
              </a:rPr>
              <a:t>14.9% </a:t>
            </a:r>
            <a:r>
              <a:rPr lang="en-US" sz="2400" kern="0" dirty="0">
                <a:effectLst/>
                <a:latin typeface="Arial" panose="020B0604020202020204" pitchFamily="34" charset="0"/>
                <a:ea typeface="Times New Roman" panose="02020603050405020304" pitchFamily="18" charset="0"/>
              </a:rPr>
              <a:t>of all older residents.</a:t>
            </a:r>
            <a:endParaRPr lang="en-US" sz="2400" dirty="0">
              <a:latin typeface="Arial" panose="020B0604020202020204" pitchFamily="34" charset="0"/>
              <a:cs typeface="Arial" panose="020B0604020202020204" pitchFamily="34" charset="0"/>
            </a:endParaRPr>
          </a:p>
          <a:p>
            <a:r>
              <a:rPr lang="en-US" sz="2400" kern="0" dirty="0">
                <a:effectLst/>
                <a:latin typeface="Arial" panose="020B0604020202020204" pitchFamily="34" charset="0"/>
                <a:ea typeface="Times New Roman" panose="02020603050405020304" pitchFamily="18" charset="0"/>
              </a:rPr>
              <a:t>It is estimated that around </a:t>
            </a:r>
            <a:r>
              <a:rPr lang="en-US" sz="2400" b="1" kern="0" dirty="0">
                <a:effectLst/>
                <a:latin typeface="Arial" panose="020B0604020202020204" pitchFamily="34" charset="0"/>
                <a:ea typeface="Times New Roman" panose="02020603050405020304" pitchFamily="18" charset="0"/>
              </a:rPr>
              <a:t>£7.9 million </a:t>
            </a:r>
            <a:r>
              <a:rPr lang="en-US" sz="2400" kern="0" dirty="0">
                <a:effectLst/>
                <a:latin typeface="Arial" panose="020B0604020202020204" pitchFamily="34" charset="0"/>
                <a:ea typeface="Times New Roman" panose="02020603050405020304" pitchFamily="18" charset="0"/>
              </a:rPr>
              <a:t>is currently being unclaimed in Oldham each year and that some </a:t>
            </a:r>
            <a:r>
              <a:rPr lang="en-US" sz="2400" b="1" kern="0" dirty="0">
                <a:effectLst/>
                <a:latin typeface="Arial" panose="020B0604020202020204" pitchFamily="34" charset="0"/>
                <a:ea typeface="Times New Roman" panose="02020603050405020304" pitchFamily="18" charset="0"/>
              </a:rPr>
              <a:t>3,244</a:t>
            </a:r>
            <a:r>
              <a:rPr lang="en-US" sz="2400" kern="0" dirty="0">
                <a:effectLst/>
                <a:latin typeface="Arial" panose="020B0604020202020204" pitchFamily="34" charset="0"/>
                <a:ea typeface="Times New Roman" panose="02020603050405020304" pitchFamily="18" charset="0"/>
              </a:rPr>
              <a:t> pensioners that are eligible are not claiming Pension Credit. </a:t>
            </a:r>
            <a:r>
              <a:rPr lang="en-US" sz="1500" kern="0" dirty="0">
                <a:effectLst/>
                <a:latin typeface="Arial" panose="020B0604020202020204" pitchFamily="34" charset="0"/>
                <a:ea typeface="Times New Roman" panose="02020603050405020304" pitchFamily="18" charset="0"/>
              </a:rPr>
              <a:t>(See Footnote 1.)</a:t>
            </a:r>
            <a:endParaRPr lang="en-US" sz="15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estimated cost to the health and social care system due to non full uptake of Pension Credit in Oldham alone is approx. £</a:t>
            </a:r>
            <a:r>
              <a:rPr lang="en-US" sz="2400" b="1" dirty="0">
                <a:latin typeface="Arial" panose="020B0604020202020204" pitchFamily="34" charset="0"/>
                <a:cs typeface="Arial" panose="020B0604020202020204" pitchFamily="34" charset="0"/>
              </a:rPr>
              <a:t>24</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million</a:t>
            </a:r>
            <a:r>
              <a:rPr lang="en-US" sz="24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(See Footnote 2.)</a:t>
            </a:r>
          </a:p>
          <a:p>
            <a:r>
              <a:rPr lang="en-US" sz="2400" dirty="0">
                <a:latin typeface="Arial" panose="020B0604020202020204" pitchFamily="34" charset="0"/>
                <a:cs typeface="Arial" panose="020B0604020202020204" pitchFamily="34" charset="0"/>
              </a:rPr>
              <a:t>The (pre-2023) wards with the highest estimated number of non-claimants but entitled to Pension Credit (February 2024) in Oldham are:</a:t>
            </a:r>
          </a:p>
          <a:p>
            <a:pPr lvl="1">
              <a:buFont typeface="Wingdings" panose="05000000000000000000" pitchFamily="2" charset="2"/>
              <a:buChar char="Ø"/>
            </a:pPr>
            <a:r>
              <a:rPr lang="en-GB" dirty="0" err="1">
                <a:latin typeface="Arial" panose="020B0604020202020204" pitchFamily="34" charset="0"/>
                <a:cs typeface="Arial" panose="020B0604020202020204" pitchFamily="34" charset="0"/>
              </a:rPr>
              <a:t>Coldhurst</a:t>
            </a:r>
            <a:r>
              <a:rPr lang="en-GB" dirty="0">
                <a:latin typeface="Arial" panose="020B0604020202020204" pitchFamily="34" charset="0"/>
                <a:cs typeface="Arial" panose="020B0604020202020204" pitchFamily="34" charset="0"/>
              </a:rPr>
              <a:t> (281).</a:t>
            </a:r>
          </a:p>
          <a:p>
            <a:pPr lvl="1">
              <a:buFont typeface="Wingdings" panose="05000000000000000000" pitchFamily="2" charset="2"/>
              <a:buChar char="Ø"/>
            </a:pPr>
            <a:r>
              <a:rPr lang="en-GB" dirty="0" err="1">
                <a:latin typeface="Arial" panose="020B0604020202020204" pitchFamily="34" charset="0"/>
                <a:cs typeface="Arial" panose="020B0604020202020204" pitchFamily="34" charset="0"/>
              </a:rPr>
              <a:t>Werneth</a:t>
            </a:r>
            <a:r>
              <a:rPr lang="en-GB" dirty="0">
                <a:latin typeface="Arial" panose="020B0604020202020204" pitchFamily="34" charset="0"/>
                <a:cs typeface="Arial" panose="020B0604020202020204" pitchFamily="34" charset="0"/>
              </a:rPr>
              <a:t> (243).</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Alexandra (238).</a:t>
            </a:r>
          </a:p>
          <a:p>
            <a:endParaRPr lang="en-US" sz="31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F6CD58D-89BA-87C7-1C8A-620706BE1D3C}"/>
              </a:ext>
            </a:extLst>
          </p:cNvPr>
          <p:cNvSpPr txBox="1"/>
          <p:nvPr/>
        </p:nvSpPr>
        <p:spPr>
          <a:xfrm>
            <a:off x="18288" y="6131800"/>
            <a:ext cx="1219199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1: The unclaimed amount </a:t>
            </a:r>
            <a:r>
              <a:rPr lang="en-GB" sz="1000" dirty="0" err="1">
                <a:solidFill>
                  <a:srgbClr val="5C5B5A"/>
                </a:solidFill>
                <a:latin typeface="Arial" panose="020B0604020202020204" pitchFamily="34" charset="0"/>
                <a:cs typeface="Arial" panose="020B0604020202020204" pitchFamily="34" charset="0"/>
              </a:rPr>
              <a:t>i</a:t>
            </a:r>
            <a:r>
              <a:rPr lang="en-US" sz="100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00" dirty="0">
              <a:solidFill>
                <a:srgbClr val="5C5B5A"/>
              </a:solidFill>
            </a:endParaRPr>
          </a:p>
        </p:txBody>
      </p:sp>
      <p:sp>
        <p:nvSpPr>
          <p:cNvPr id="5" name="TextBox 3">
            <a:extLst>
              <a:ext uri="{FF2B5EF4-FFF2-40B4-BE49-F238E27FC236}">
                <a16:creationId xmlns:a16="http://schemas.microsoft.com/office/drawing/2014/main" id="{CE9FD8D8-CCA3-B239-3D57-48D5E56373D8}"/>
              </a:ext>
            </a:extLst>
          </p:cNvPr>
          <p:cNvSpPr txBox="1"/>
          <p:nvPr/>
        </p:nvSpPr>
        <p:spPr>
          <a:xfrm>
            <a:off x="0" y="6491521"/>
            <a:ext cx="12192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2: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6" name="TextBox 3">
            <a:extLst>
              <a:ext uri="{FF2B5EF4-FFF2-40B4-BE49-F238E27FC236}">
                <a16:creationId xmlns:a16="http://schemas.microsoft.com/office/drawing/2014/main" id="{B6460EDE-0B59-1164-6053-DBA9E8FA58FC}"/>
              </a:ext>
            </a:extLst>
          </p:cNvPr>
          <p:cNvSpPr txBox="1"/>
          <p:nvPr/>
        </p:nvSpPr>
        <p:spPr>
          <a:xfrm>
            <a:off x="5191125" y="6645410"/>
            <a:ext cx="662025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Sources: Stat-Xplore, Pension Credit, Tables 2 and 4 and ONS midyear population estimates.</a:t>
            </a:r>
            <a:endParaRPr lang="en-GB" sz="1000" dirty="0">
              <a:solidFill>
                <a:srgbClr val="5C5B5A"/>
              </a:solidFill>
            </a:endParaRPr>
          </a:p>
        </p:txBody>
      </p:sp>
    </p:spTree>
    <p:extLst>
      <p:ext uri="{BB962C8B-B14F-4D97-AF65-F5344CB8AC3E}">
        <p14:creationId xmlns:p14="http://schemas.microsoft.com/office/powerpoint/2010/main" val="234827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CF1E-86AC-B7D0-667A-7E1544178169}"/>
              </a:ext>
            </a:extLst>
          </p:cNvPr>
          <p:cNvSpPr txBox="1">
            <a:spLocks noGrp="1"/>
          </p:cNvSpPr>
          <p:nvPr>
            <p:ph type="title" idx="4294967295"/>
          </p:nvPr>
        </p:nvSpPr>
        <p:spPr>
          <a:xfrm>
            <a:off x="-1" y="0"/>
            <a:ext cx="9949344" cy="44461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 claimants by wards in Oldham (February 2024)</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EE1119FF-6685-2290-DDCC-FC1B559F45A4}"/>
              </a:ext>
            </a:extLst>
          </p:cNvPr>
          <p:cNvSpPr txBox="1"/>
          <p:nvPr/>
        </p:nvSpPr>
        <p:spPr>
          <a:xfrm>
            <a:off x="0" y="6581001"/>
            <a:ext cx="6096000"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8EE77A9-3451-79F1-6F7E-EE0C3A594E74}"/>
              </a:ext>
            </a:extLst>
          </p:cNvPr>
          <p:cNvSpPr txBox="1"/>
          <p:nvPr/>
        </p:nvSpPr>
        <p:spPr>
          <a:xfrm>
            <a:off x="0" y="6119336"/>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screenshot from a spreadsheet table showing the number of Pension Claimants in each ward in Oldham at February 2021 with the total for Oldham also.">
            <a:extLst>
              <a:ext uri="{FF2B5EF4-FFF2-40B4-BE49-F238E27FC236}">
                <a16:creationId xmlns:a16="http://schemas.microsoft.com/office/drawing/2014/main" id="{0602451A-1E4A-20FA-637D-213E52045B3D}"/>
              </a:ext>
            </a:extLst>
          </p:cNvPr>
          <p:cNvPicPr>
            <a:picLocks noChangeAspect="1"/>
          </p:cNvPicPr>
          <p:nvPr/>
        </p:nvPicPr>
        <p:blipFill rotWithShape="1">
          <a:blip r:embed="rId2">
            <a:extLst>
              <a:ext uri="{28A0092B-C50C-407E-A947-70E740481C1C}">
                <a14:useLocalDpi xmlns:a14="http://schemas.microsoft.com/office/drawing/2010/main" val="0"/>
              </a:ext>
            </a:extLst>
          </a:blip>
          <a:srcRect l="3022" t="1232" r="1098" b="1682"/>
          <a:stretch/>
        </p:blipFill>
        <p:spPr>
          <a:xfrm>
            <a:off x="3378679" y="559817"/>
            <a:ext cx="5434641" cy="5422061"/>
          </a:xfrm>
          <a:prstGeom prst="rect">
            <a:avLst/>
          </a:prstGeom>
        </p:spPr>
      </p:pic>
    </p:spTree>
    <p:extLst>
      <p:ext uri="{BB962C8B-B14F-4D97-AF65-F5344CB8AC3E}">
        <p14:creationId xmlns:p14="http://schemas.microsoft.com/office/powerpoint/2010/main" val="10059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96FA-C3E2-4D42-691C-1459AB793925}"/>
              </a:ext>
            </a:extLst>
          </p:cNvPr>
          <p:cNvSpPr txBox="1">
            <a:spLocks noGrp="1"/>
          </p:cNvSpPr>
          <p:nvPr>
            <p:ph type="title" idx="4294967295"/>
          </p:nvPr>
        </p:nvSpPr>
        <p:spPr>
          <a:xfrm>
            <a:off x="0" y="1"/>
            <a:ext cx="1220114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Eligible Non-Recipients (ENRs) by ward in Oldham (February 2024)</a:t>
            </a:r>
            <a:endParaRPr kumimoji="0" lang="en-US" sz="25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3">
            <a:extLst>
              <a:ext uri="{FF2B5EF4-FFF2-40B4-BE49-F238E27FC236}">
                <a16:creationId xmlns:a16="http://schemas.microsoft.com/office/drawing/2014/main" id="{CC61366C-3E3B-B483-D272-7F065E1B516F}"/>
              </a:ext>
            </a:extLst>
          </p:cNvPr>
          <p:cNvSpPr txBox="1"/>
          <p:nvPr/>
        </p:nvSpPr>
        <p:spPr>
          <a:xfrm>
            <a:off x="0" y="6109534"/>
            <a:ext cx="711310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87F99844-D89E-0A8B-D099-5FCD679118A3}"/>
              </a:ext>
            </a:extLst>
          </p:cNvPr>
          <p:cNvSpPr txBox="1"/>
          <p:nvPr/>
        </p:nvSpPr>
        <p:spPr>
          <a:xfrm>
            <a:off x="9143" y="5257183"/>
            <a:ext cx="3983831" cy="6565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a:t>
            </a:r>
            <a:endParaRPr lang="en-GB" sz="1200" dirty="0">
              <a:solidFill>
                <a:srgbClr val="5C5B5A"/>
              </a:solidFill>
              <a:effectLst/>
              <a:latin typeface="Times New Roman" panose="02020603050405020304" pitchFamily="18" charset="0"/>
              <a:ea typeface="Times New Roman" panose="02020603050405020304" pitchFamily="18" charset="0"/>
            </a:endParaRPr>
          </a:p>
          <a:p>
            <a:r>
              <a:rPr lang="en-GB" sz="1200" kern="1200" dirty="0">
                <a:solidFill>
                  <a:srgbClr val="5C5B5A"/>
                </a:solidFill>
                <a:effectLst/>
                <a:latin typeface="Arial" panose="020B0604020202020204" pitchFamily="34" charset="0"/>
                <a:ea typeface="Aptos" panose="020B0004020202020204" pitchFamily="34" charset="0"/>
              </a:rPr>
              <a:t>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FD16EE60-3E11-3FE8-EC82-FFE318D8BDC7}"/>
              </a:ext>
            </a:extLst>
          </p:cNvPr>
          <p:cNvSpPr txBox="1"/>
          <p:nvPr/>
        </p:nvSpPr>
        <p:spPr>
          <a:xfrm>
            <a:off x="9143" y="3504484"/>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BE72F1-A61C-7236-7580-054419B6D5AD}"/>
              </a:ext>
            </a:extLst>
          </p:cNvPr>
          <p:cNvSpPr txBox="1"/>
          <p:nvPr/>
        </p:nvSpPr>
        <p:spPr>
          <a:xfrm>
            <a:off x="9143" y="2989773"/>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screenshot from a spreadsheet table showing the estimated eligible non-claimants by ward in Oldham at February 2024 with a total for Oldham.">
            <a:extLst>
              <a:ext uri="{FF2B5EF4-FFF2-40B4-BE49-F238E27FC236}">
                <a16:creationId xmlns:a16="http://schemas.microsoft.com/office/drawing/2014/main" id="{4BF8E557-3E8B-768E-F947-88F4CA88563A}"/>
              </a:ext>
            </a:extLst>
          </p:cNvPr>
          <p:cNvPicPr>
            <a:picLocks noChangeAspect="1"/>
          </p:cNvPicPr>
          <p:nvPr/>
        </p:nvPicPr>
        <p:blipFill rotWithShape="1">
          <a:blip r:embed="rId2">
            <a:extLst>
              <a:ext uri="{28A0092B-C50C-407E-A947-70E740481C1C}">
                <a14:useLocalDpi xmlns:a14="http://schemas.microsoft.com/office/drawing/2010/main" val="0"/>
              </a:ext>
            </a:extLst>
          </a:blip>
          <a:srcRect l="1668" t="-586" r="1259" b="1142"/>
          <a:stretch/>
        </p:blipFill>
        <p:spPr>
          <a:xfrm>
            <a:off x="4381500" y="477433"/>
            <a:ext cx="6341133" cy="5568000"/>
          </a:xfrm>
          <a:prstGeom prst="rect">
            <a:avLst/>
          </a:prstGeom>
        </p:spPr>
      </p:pic>
    </p:spTree>
    <p:extLst>
      <p:ext uri="{BB962C8B-B14F-4D97-AF65-F5344CB8AC3E}">
        <p14:creationId xmlns:p14="http://schemas.microsoft.com/office/powerpoint/2010/main" val="403958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30D4-CEAC-C275-299A-AFAD8BFABF84}"/>
              </a:ext>
            </a:extLst>
          </p:cNvPr>
          <p:cNvSpPr txBox="1">
            <a:spLocks noGrp="1"/>
          </p:cNvSpPr>
          <p:nvPr>
            <p:ph type="title" idx="4294967295"/>
          </p:nvPr>
        </p:nvSpPr>
        <p:spPr>
          <a:xfrm>
            <a:off x="0" y="0"/>
            <a:ext cx="12192000"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35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total amount of missed Pension Credit uptake in Oldham (February 2024)</a:t>
            </a:r>
            <a:endParaRPr kumimoji="0" lang="en-US" sz="235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DED91026-5F06-31D9-6162-624ADFD0F12B}"/>
              </a:ext>
            </a:extLst>
          </p:cNvPr>
          <p:cNvSpPr txBox="1"/>
          <p:nvPr/>
        </p:nvSpPr>
        <p:spPr>
          <a:xfrm>
            <a:off x="9144" y="6088559"/>
            <a:ext cx="12201144" cy="769441"/>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tables PC 4.</a:t>
            </a:r>
          </a:p>
          <a:p>
            <a:pPr marL="171450" indent="-171450">
              <a:buFont typeface="Wingdings" panose="05000000000000000000" pitchFamily="2" charset="2"/>
              <a:buChar char="§"/>
            </a:pPr>
            <a:r>
              <a:rPr lang="en-GB" sz="11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pension-credit-tables-FYE-2022.ods (live.com)</a:t>
            </a:r>
            <a:r>
              <a:rPr lang="en-GB" sz="1100" dirty="0">
                <a:solidFill>
                  <a:srgbClr val="0000FF"/>
                </a:solidFill>
                <a:latin typeface="Arial" panose="020B0604020202020204" pitchFamily="34" charset="0"/>
                <a:cs typeface="Arial" panose="020B0604020202020204" pitchFamily="34" charset="0"/>
              </a:rPr>
              <a:t> </a:t>
            </a:r>
            <a:r>
              <a:rPr lang="en-GB" sz="1100" dirty="0">
                <a:solidFill>
                  <a:srgbClr val="5C5B5A"/>
                </a:solidFill>
                <a:latin typeface="Arial" panose="020B0604020202020204" pitchFamily="34" charset="0"/>
                <a:cs typeface="Arial" panose="020B0604020202020204" pitchFamily="34" charset="0"/>
              </a:rPr>
              <a:t>(Estimated expenditure take-up in worksheet PC2 cell ref B82) data within the series  </a:t>
            </a:r>
            <a:r>
              <a:rPr lang="en-GB" sz="11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Income-related benefits: estimates of take-up: financial year ending 2022</a:t>
            </a:r>
            <a:endParaRPr lang="en-GB" sz="1100" dirty="0">
              <a:solidFill>
                <a:srgbClr val="0000FF"/>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D7551EA-B601-0A47-CEB6-9C7A8A3DF069}"/>
              </a:ext>
            </a:extLst>
          </p:cNvPr>
          <p:cNvSpPr txBox="1"/>
          <p:nvPr/>
        </p:nvSpPr>
        <p:spPr>
          <a:xfrm>
            <a:off x="9144" y="4960189"/>
            <a:ext cx="3251641"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kern="1200" dirty="0">
                <a:solidFill>
                  <a:srgbClr val="5C5B5A"/>
                </a:solidFill>
                <a:effectLst/>
                <a:latin typeface="Arial" panose="020B0604020202020204" pitchFamily="34" charset="0"/>
                <a:ea typeface="Aptos" panose="020B0004020202020204" pitchFamily="34" charset="0"/>
              </a:rPr>
              <a:t>Note: The estimates are based on the application of national take up and expenditure rates to the local level.</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screenshot from a spreadsheet table showing the estimated amount of Pension Credit that is not claimed each year in each ward in Oldham as at February 2024 with also a total figure for all of Oldhm.">
            <a:extLst>
              <a:ext uri="{FF2B5EF4-FFF2-40B4-BE49-F238E27FC236}">
                <a16:creationId xmlns:a16="http://schemas.microsoft.com/office/drawing/2014/main" id="{6D98A4ED-1896-D89E-FB45-8C1A7F833BE5}"/>
              </a:ext>
            </a:extLst>
          </p:cNvPr>
          <p:cNvPicPr>
            <a:picLocks noChangeAspect="1"/>
          </p:cNvPicPr>
          <p:nvPr/>
        </p:nvPicPr>
        <p:blipFill rotWithShape="1">
          <a:blip r:embed="rId4">
            <a:extLst>
              <a:ext uri="{28A0092B-C50C-407E-A947-70E740481C1C}">
                <a14:useLocalDpi xmlns:a14="http://schemas.microsoft.com/office/drawing/2010/main" val="0"/>
              </a:ext>
            </a:extLst>
          </a:blip>
          <a:srcRect l="1036" t="1189" r="947" b="1033"/>
          <a:stretch/>
        </p:blipFill>
        <p:spPr>
          <a:xfrm>
            <a:off x="4810125" y="515682"/>
            <a:ext cx="6337911" cy="5079593"/>
          </a:xfrm>
          <a:prstGeom prst="rect">
            <a:avLst/>
          </a:prstGeom>
        </p:spPr>
      </p:pic>
    </p:spTree>
    <p:extLst>
      <p:ext uri="{BB962C8B-B14F-4D97-AF65-F5344CB8AC3E}">
        <p14:creationId xmlns:p14="http://schemas.microsoft.com/office/powerpoint/2010/main" val="463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F32B60-FD83-CC38-C7FD-34CA7AAFD536}"/>
              </a:ext>
            </a:extLst>
          </p:cNvPr>
          <p:cNvSpPr txBox="1">
            <a:spLocks noGrp="1"/>
          </p:cNvSpPr>
          <p:nvPr>
            <p:ph type="title" idx="4294967295"/>
          </p:nvPr>
        </p:nvSpPr>
        <p:spPr>
          <a:xfrm>
            <a:off x="154113" y="1526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pic>
        <p:nvPicPr>
          <p:cNvPr id="3" name="Picture 2" descr="A screenshot of a table showing for each district in Greater Manchester:&#10;- numbers who are eligible but not claiming attendance allowance.&#10;- amount unclaimed yearly by those eligible to claim but who are not claiming.">
            <a:extLst>
              <a:ext uri="{FF2B5EF4-FFF2-40B4-BE49-F238E27FC236}">
                <a16:creationId xmlns:a16="http://schemas.microsoft.com/office/drawing/2014/main" id="{E4FB00D9-A4E7-F64B-BF86-25373D6E8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752" y="614299"/>
            <a:ext cx="6175248" cy="4763172"/>
          </a:xfrm>
          <a:prstGeom prst="rect">
            <a:avLst/>
          </a:prstGeom>
        </p:spPr>
      </p:pic>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tooltip="https://policyinpractice.co.uk/wp-content/uploads/unclaimed-attendance-allowance_report-by-policy-in-practice-for-mse_dec23.pdf">
                  <a:extLst>
                    <a:ext uri="{A12FA001-AC4F-418D-AE19-62706E023703}">
                      <ahyp:hlinkClr xmlns:ahyp="http://schemas.microsoft.com/office/drawing/2018/hyperlinkcolor" val="tx"/>
                    </a:ext>
                  </a:extLst>
                </a:hlinkClick>
              </a:rPr>
              <a:t>Unclaimed-Attendance-Allowance_report-by-Policy-in-Practice-for-MSE_Dec23.pdf (policyinpractice.co.uk)</a:t>
            </a:r>
            <a:r>
              <a:rPr lang="en-GB" sz="1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98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BD76E2-1091-4E59-82E9-2014B5B90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1680</TotalTime>
  <Words>2777</Words>
  <Application>Microsoft Office PowerPoint</Application>
  <PresentationFormat>Widescreen</PresentationFormat>
  <Paragraphs>129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Pension Credit and Winter Fuel Payments</vt:lpstr>
      <vt:lpstr>Pension Credit summary Oldham  (February 2024 data)</vt:lpstr>
      <vt:lpstr>Pension Credit entitlements</vt:lpstr>
      <vt:lpstr>Pension Credit - other potential benefits </vt:lpstr>
      <vt:lpstr>Key statistics for Oldham (February 2024)</vt:lpstr>
      <vt:lpstr>Pension Credit claimants by wards in Oldham (February 2024)</vt:lpstr>
      <vt:lpstr>Estimated Eligible Non-Recipients (ENRs) by ward in Oldham (February 2024)</vt:lpstr>
      <vt:lpstr>Estimated total amount of missed Pension Credit uptake in Oldham (February 2024)</vt:lpstr>
      <vt:lpstr>Attendance Allowance</vt:lpstr>
      <vt:lpstr>Areas of deprivation across GM by state pension age</vt:lpstr>
      <vt:lpstr>Income deprivation affecting older people</vt:lpstr>
      <vt:lpstr>Wards with the highest proportion of low-income households</vt:lpstr>
      <vt:lpstr>Potential savings to the NHS and social care services</vt:lpstr>
      <vt:lpstr>Winter Fuel Allowance summary  (Winter 2024/25 estimates)</vt:lpstr>
      <vt:lpstr>Changes in Winter Fuel Payment</vt:lpstr>
      <vt:lpstr>Winter Fuel Allowance (WFA) benefit – estimated reduction in recipients</vt:lpstr>
      <vt:lpstr>Winter Fuel Allowance (WFA) benefit – estimated reduction in payouts</vt:lpstr>
      <vt:lpstr>Annex – key assumptions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Doocey, Mike</cp:lastModifiedBy>
  <cp:revision>268</cp:revision>
  <dcterms:created xsi:type="dcterms:W3CDTF">2020-10-30T09:24:29Z</dcterms:created>
  <dcterms:modified xsi:type="dcterms:W3CDTF">2024-10-09T14:01:00Z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