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268" r:id="rId6"/>
    <p:sldId id="269" r:id="rId7"/>
    <p:sldId id="270" r:id="rId8"/>
    <p:sldId id="271" r:id="rId9"/>
    <p:sldId id="308" r:id="rId10"/>
    <p:sldId id="273" r:id="rId11"/>
    <p:sldId id="274" r:id="rId12"/>
    <p:sldId id="310" r:id="rId13"/>
    <p:sldId id="275" r:id="rId14"/>
    <p:sldId id="276" r:id="rId15"/>
    <p:sldId id="277" r:id="rId16"/>
    <p:sldId id="278" r:id="rId17"/>
    <p:sldId id="279" r:id="rId18"/>
    <p:sldId id="280" r:id="rId19"/>
    <p:sldId id="281" r:id="rId20"/>
    <p:sldId id="282" r:id="rId21"/>
    <p:sldId id="283" r:id="rId22"/>
    <p:sldId id="3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1BC91-A551-4D67-B24B-C69817B8DE94}" v="1" dt="2024-09-20T09:51:05.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424"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94B1BC91-A551-4D67-B24B-C69817B8DE94}"/>
    <pc:docChg chg="addSld modSld">
      <pc:chgData name="Coffey, May" userId="74318281-8da5-4c25-9c2f-98004019047b" providerId="ADAL" clId="{94B1BC91-A551-4D67-B24B-C69817B8DE94}" dt="2024-09-20T09:51:05.681" v="0"/>
      <pc:docMkLst>
        <pc:docMk/>
      </pc:docMkLst>
      <pc:sldChg chg="add">
        <pc:chgData name="Coffey, May" userId="74318281-8da5-4c25-9c2f-98004019047b" providerId="ADAL" clId="{94B1BC91-A551-4D67-B24B-C69817B8DE94}" dt="2024-09-20T09:51:05.681" v="0"/>
        <pc:sldMkLst>
          <pc:docMk/>
          <pc:sldMk cId="3851569919"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7433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12408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2" Type="http://schemas.openxmlformats.org/officeDocument/2006/relationships/hyperlink" Target="https://policyinpractice.co.uk/wp-content/uploads/Unclaimed-Attendance-Allowance_report-by-Policy-in-Practice-for-MSE_Dec23.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Manchester</a:t>
            </a:r>
            <a:endParaRPr lang="en-GB" sz="5400" dirty="0">
              <a:solidFill>
                <a:schemeClr val="bg1"/>
              </a:solidFill>
              <a:latin typeface="Arial" charset="0"/>
              <a:ea typeface="Arial" charset="0"/>
              <a:cs typeface="Arial" charset="0"/>
            </a:endParaRPr>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9" name="TextBox 8"/>
          <p:cNvSpPr txBox="1"/>
          <p:nvPr/>
        </p:nvSpPr>
        <p:spPr>
          <a:xfrm>
            <a:off x="587375" y="2677696"/>
            <a:ext cx="9793288" cy="861774"/>
          </a:xfrm>
          <a:prstGeom prst="rect">
            <a:avLst/>
          </a:prstGeom>
          <a:noFill/>
        </p:spPr>
        <p:txBody>
          <a:bodyPr wrap="square" lIns="0" tIns="0" rIns="0" bIns="0" rtlCol="0">
            <a:spAutoFit/>
          </a:bodyPr>
          <a:lstStyle/>
          <a:p>
            <a:r>
              <a:rPr lang="en-GB" sz="2800" b="1">
                <a:solidFill>
                  <a:schemeClr val="bg1"/>
                </a:solidFill>
                <a:latin typeface="Arial" charset="0"/>
                <a:ea typeface="Arial" charset="0"/>
                <a:cs typeface="Arial" charset="0"/>
              </a:rPr>
              <a:t>18 </a:t>
            </a:r>
            <a:r>
              <a:rPr lang="en-GB" sz="2800" b="1" dirty="0">
                <a:solidFill>
                  <a:schemeClr val="bg1"/>
                </a:solidFill>
                <a:latin typeface="Arial" charset="0"/>
                <a:ea typeface="Arial" charset="0"/>
                <a:cs typeface="Arial" charset="0"/>
              </a:rPr>
              <a:t>September 2024</a:t>
            </a:r>
          </a:p>
          <a:p>
            <a:endParaRPr lang="en-GB" sz="2800" b="1"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10" name="Text Placeholder 9">
            <a:extLst>
              <a:ext uri="{FF2B5EF4-FFF2-40B4-BE49-F238E27FC236}">
                <a16:creationId xmlns:a16="http://schemas.microsoft.com/office/drawing/2014/main" id="{05319135-72AD-45C4-9544-4287884653E4}"/>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ED7E-EE69-8E54-60B0-98656C47AE78}"/>
              </a:ext>
            </a:extLst>
          </p:cNvPr>
          <p:cNvSpPr txBox="1">
            <a:spLocks/>
          </p:cNvSpPr>
          <p:nvPr/>
        </p:nvSpPr>
        <p:spPr>
          <a:xfrm>
            <a:off x="1" y="1"/>
            <a:ext cx="8617788"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Areas of deprivation across GM by state pension age</a:t>
            </a:r>
            <a:endParaRPr lang="en-US" sz="2600" b="1" dirty="0">
              <a:solidFill>
                <a:srgbClr val="5C5B5A"/>
              </a:solidFill>
              <a:latin typeface="Arial" panose="020B0604020202020204" pitchFamily="34" charset="0"/>
              <a:cs typeface="Arial" panose="020B0604020202020204" pitchFamily="34" charset="0"/>
            </a:endParaRPr>
          </a:p>
        </p:txBody>
      </p:sp>
      <p:pic>
        <p:nvPicPr>
          <p:cNvPr id="3" name="Picture 2" descr="A map of the united kingdom&#10;&#10;Description automatically generated">
            <a:extLst>
              <a:ext uri="{FF2B5EF4-FFF2-40B4-BE49-F238E27FC236}">
                <a16:creationId xmlns:a16="http://schemas.microsoft.com/office/drawing/2014/main" id="{3647695F-3EA5-48A1-0D12-AB897E4EA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002" y="414068"/>
            <a:ext cx="8869997" cy="6272482"/>
          </a:xfrm>
          <a:prstGeom prst="rect">
            <a:avLst/>
          </a:prstGeom>
        </p:spPr>
      </p:pic>
      <p:sp>
        <p:nvSpPr>
          <p:cNvPr id="4" name="TextBox 3">
            <a:extLst>
              <a:ext uri="{FF2B5EF4-FFF2-40B4-BE49-F238E27FC236}">
                <a16:creationId xmlns:a16="http://schemas.microsoft.com/office/drawing/2014/main" id="{03D2800C-2BAE-A8B2-1136-C9D3F25B234B}"/>
              </a:ext>
            </a:extLst>
          </p:cNvPr>
          <p:cNvSpPr txBox="1"/>
          <p:nvPr/>
        </p:nvSpPr>
        <p:spPr>
          <a:xfrm>
            <a:off x="686095" y="1266163"/>
            <a:ext cx="2635907" cy="4708981"/>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0698-BAF9-F150-F9E0-BCBFD8DC21DF}"/>
              </a:ext>
            </a:extLst>
          </p:cNvPr>
          <p:cNvSpPr txBox="1">
            <a:spLocks/>
          </p:cNvSpPr>
          <p:nvPr/>
        </p:nvSpPr>
        <p:spPr>
          <a:xfrm>
            <a:off x="0" y="1"/>
            <a:ext cx="686219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5C5B5A"/>
                </a:solidFill>
                <a:latin typeface="Arial" panose="020B0604020202020204" pitchFamily="34" charset="0"/>
                <a:cs typeface="Arial" panose="020B0604020202020204" pitchFamily="34" charset="0"/>
              </a:rPr>
              <a:t>Income deprivation affecting older people</a:t>
            </a:r>
          </a:p>
        </p:txBody>
      </p:sp>
      <p:pic>
        <p:nvPicPr>
          <p:cNvPr id="3" name="Picture 2">
            <a:extLst>
              <a:ext uri="{FF2B5EF4-FFF2-40B4-BE49-F238E27FC236}">
                <a16:creationId xmlns:a16="http://schemas.microsoft.com/office/drawing/2014/main" id="{7534DC9A-68C6-31A8-FAB6-AD8CAE0CA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024" y="491245"/>
            <a:ext cx="8961484" cy="6337176"/>
          </a:xfrm>
          <a:prstGeom prst="rect">
            <a:avLst/>
          </a:prstGeom>
        </p:spPr>
      </p:pic>
      <p:sp>
        <p:nvSpPr>
          <p:cNvPr id="4" name="TextBox 3">
            <a:extLst>
              <a:ext uri="{FF2B5EF4-FFF2-40B4-BE49-F238E27FC236}">
                <a16:creationId xmlns:a16="http://schemas.microsoft.com/office/drawing/2014/main" id="{B02F753E-8106-BC3B-B134-94AF17F17862}"/>
              </a:ext>
            </a:extLst>
          </p:cNvPr>
          <p:cNvSpPr txBox="1"/>
          <p:nvPr/>
        </p:nvSpPr>
        <p:spPr>
          <a:xfrm>
            <a:off x="514350" y="6088559"/>
            <a:ext cx="2619674"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1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100" dirty="0">
              <a:solidFill>
                <a:srgbClr val="5C5B5A"/>
              </a:solidFill>
              <a:highlight>
                <a:srgbClr val="C0C0C0"/>
              </a:highlight>
              <a:latin typeface="Arial" panose="020B0604020202020204" pitchFamily="34" charset="0"/>
              <a:cs typeface="Arial" panose="020B0604020202020204" pitchFamily="34" charset="0"/>
            </a:endParaRPr>
          </a:p>
          <a:p>
            <a:r>
              <a:rPr lang="en-GB" sz="11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80CE77-4467-A0FE-ED05-7E09F69DE3D6}"/>
              </a:ext>
            </a:extLst>
          </p:cNvPr>
          <p:cNvSpPr txBox="1"/>
          <p:nvPr/>
        </p:nvSpPr>
        <p:spPr>
          <a:xfrm>
            <a:off x="7648051" y="6272509"/>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
        <p:nvSpPr>
          <p:cNvPr id="3" name="TextBox 2">
            <a:extLst>
              <a:ext uri="{FF2B5EF4-FFF2-40B4-BE49-F238E27FC236}">
                <a16:creationId xmlns:a16="http://schemas.microsoft.com/office/drawing/2014/main" id="{77E56A85-DAA3-D618-5EE7-09AB22909CEF}"/>
              </a:ext>
            </a:extLst>
          </p:cNvPr>
          <p:cNvSpPr txBox="1"/>
          <p:nvPr/>
        </p:nvSpPr>
        <p:spPr>
          <a:xfrm>
            <a:off x="7507100" y="2884168"/>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pic>
        <p:nvPicPr>
          <p:cNvPr id="4" name="Picture 3" descr="A table with numbers and text&#10;&#10;Description automatically generated">
            <a:extLst>
              <a:ext uri="{FF2B5EF4-FFF2-40B4-BE49-F238E27FC236}">
                <a16:creationId xmlns:a16="http://schemas.microsoft.com/office/drawing/2014/main" id="{59CB13CA-C448-C331-ABD6-B0159A803DE7}"/>
              </a:ext>
            </a:extLst>
          </p:cNvPr>
          <p:cNvPicPr>
            <a:picLocks noChangeAspect="1"/>
          </p:cNvPicPr>
          <p:nvPr/>
        </p:nvPicPr>
        <p:blipFill rotWithShape="1">
          <a:blip r:embed="rId2">
            <a:extLst>
              <a:ext uri="{28A0092B-C50C-407E-A947-70E740481C1C}">
                <a14:useLocalDpi xmlns:a14="http://schemas.microsoft.com/office/drawing/2010/main" val="0"/>
              </a:ext>
            </a:extLst>
          </a:blip>
          <a:srcRect l="1053" b="1211"/>
          <a:stretch/>
        </p:blipFill>
        <p:spPr>
          <a:xfrm>
            <a:off x="819150" y="394282"/>
            <a:ext cx="5931163" cy="5654715"/>
          </a:xfrm>
          <a:prstGeom prst="rect">
            <a:avLst/>
          </a:prstGeom>
        </p:spPr>
      </p:pic>
      <p:sp>
        <p:nvSpPr>
          <p:cNvPr id="5" name="Title 1">
            <a:extLst>
              <a:ext uri="{FF2B5EF4-FFF2-40B4-BE49-F238E27FC236}">
                <a16:creationId xmlns:a16="http://schemas.microsoft.com/office/drawing/2014/main" id="{9B534C1C-B230-BB0D-25BC-99C83582C6AD}"/>
              </a:ext>
            </a:extLst>
          </p:cNvPr>
          <p:cNvSpPr txBox="1">
            <a:spLocks/>
          </p:cNvSpPr>
          <p:nvPr/>
        </p:nvSpPr>
        <p:spPr>
          <a:xfrm>
            <a:off x="8388" y="0"/>
            <a:ext cx="9834112"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Wards with the highest proportion of low-income households</a:t>
            </a:r>
            <a:endParaRPr lang="en-US" sz="2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23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9DB2-E7BD-AE76-C11D-D6C6BAE9E2B4}"/>
              </a:ext>
            </a:extLst>
          </p:cNvPr>
          <p:cNvSpPr txBox="1">
            <a:spLocks/>
          </p:cNvSpPr>
          <p:nvPr/>
        </p:nvSpPr>
        <p:spPr>
          <a:xfrm>
            <a:off x="0" y="0"/>
            <a:ext cx="7047781"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b="1" dirty="0">
                <a:solidFill>
                  <a:srgbClr val="5C5B5A"/>
                </a:solidFill>
                <a:latin typeface="Arial" panose="020B0604020202020204" pitchFamily="34" charset="0"/>
                <a:cs typeface="Arial" panose="020B0604020202020204" pitchFamily="34" charset="0"/>
              </a:rPr>
              <a:t>Potential savings to the NHS and social care services</a:t>
            </a:r>
            <a:endParaRPr lang="en-US" sz="2100" b="1" dirty="0">
              <a:solidFill>
                <a:srgbClr val="5C5B5A"/>
              </a:solidFill>
              <a:latin typeface="Arial" panose="020B0604020202020204" pitchFamily="34" charset="0"/>
              <a:cs typeface="Arial" panose="020B0604020202020204" pitchFamily="34" charset="0"/>
            </a:endParaRPr>
          </a:p>
        </p:txBody>
      </p:sp>
      <p:pic>
        <p:nvPicPr>
          <p:cNvPr id="3" name="Picture 2" descr="A table with numbers and text&#10;&#10;Description automatically generated">
            <a:extLst>
              <a:ext uri="{FF2B5EF4-FFF2-40B4-BE49-F238E27FC236}">
                <a16:creationId xmlns:a16="http://schemas.microsoft.com/office/drawing/2014/main" id="{F0B6FA89-B09C-84CC-F9B6-26ACD4DE7DA2}"/>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433977" y="1014765"/>
            <a:ext cx="6857999" cy="5106065"/>
          </a:xfrm>
          <a:prstGeom prst="rect">
            <a:avLst/>
          </a:prstGeom>
        </p:spPr>
      </p:pic>
      <p:sp>
        <p:nvSpPr>
          <p:cNvPr id="4" name="TextBox 3">
            <a:extLst>
              <a:ext uri="{FF2B5EF4-FFF2-40B4-BE49-F238E27FC236}">
                <a16:creationId xmlns:a16="http://schemas.microsoft.com/office/drawing/2014/main" id="{573CB681-755A-A427-92E5-A46EF58D6170}"/>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826C57D-9020-D5F8-8EB4-96797A873CE9}"/>
              </a:ext>
            </a:extLst>
          </p:cNvPr>
          <p:cNvSpPr txBox="1"/>
          <p:nvPr/>
        </p:nvSpPr>
        <p:spPr>
          <a:xfrm>
            <a:off x="-63923" y="6120830"/>
            <a:ext cx="12173713" cy="738664"/>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5C5B5A"/>
                </a:solidFill>
                <a:effectLst/>
                <a:highlight>
                  <a:srgbClr val="C0C0C0"/>
                </a:highlight>
                <a:uLnTx/>
                <a:uFillTx/>
                <a:latin typeface="Arial" panose="020B0604020202020204" pitchFamily="34" charset="0"/>
                <a:cs typeface="Arial" panose="020B0604020202020204" pitchFamily="34" charset="0"/>
              </a:rPr>
              <a:t> </a:t>
            </a:r>
          </a:p>
          <a:p>
            <a:r>
              <a:rPr lang="en-GB" sz="1400" dirty="0">
                <a:solidFill>
                  <a:srgbClr val="5C5B5A"/>
                </a:solidFill>
                <a:latin typeface="Arial" panose="020B0604020202020204" pitchFamily="34" charset="0"/>
                <a:cs typeface="Arial" panose="020B0604020202020204" pitchFamily="34" charset="0"/>
              </a:rPr>
              <a:t>Estimates for GB in the above report were adjusted for inflation and then</a:t>
            </a:r>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 proportioned approximately by what local totals of Pension Credit non-claimants  are of the GB total of non-claimants.  Estimates are an approximately only.</a:t>
            </a:r>
          </a:p>
        </p:txBody>
      </p:sp>
      <p:sp>
        <p:nvSpPr>
          <p:cNvPr id="6" name="TextBox 5">
            <a:extLst>
              <a:ext uri="{FF2B5EF4-FFF2-40B4-BE49-F238E27FC236}">
                <a16:creationId xmlns:a16="http://schemas.microsoft.com/office/drawing/2014/main" id="{514BC018-F0D6-E65D-386A-F43BCFB1EB0F}"/>
              </a:ext>
            </a:extLst>
          </p:cNvPr>
          <p:cNvSpPr txBox="1"/>
          <p:nvPr/>
        </p:nvSpPr>
        <p:spPr>
          <a:xfrm>
            <a:off x="9144" y="402672"/>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a:t>
            </a:r>
            <a:r>
              <a:rPr lang="en-GB" b="1" dirty="0">
                <a:solidFill>
                  <a:srgbClr val="5C5B5A"/>
                </a:solidFill>
                <a:latin typeface="Arial" panose="020B0604020202020204" pitchFamily="34" charset="0"/>
                <a:cs typeface="Arial" panose="020B0604020202020204" pitchFamily="34" charset="0"/>
              </a:rPr>
              <a:t>£61 </a:t>
            </a:r>
            <a:r>
              <a:rPr lang="en-GB" dirty="0">
                <a:solidFill>
                  <a:srgbClr val="5C5B5A"/>
                </a:solidFill>
                <a:latin typeface="Arial" panose="020B0604020202020204" pitchFamily="34" charset="0"/>
                <a:cs typeface="Arial" panose="020B0604020202020204" pitchFamily="34" charset="0"/>
              </a:rPr>
              <a:t>million a year if every pensioner </a:t>
            </a:r>
            <a:r>
              <a:rPr lang="en-GB">
                <a:solidFill>
                  <a:srgbClr val="5C5B5A"/>
                </a:solidFill>
                <a:latin typeface="Arial" panose="020B0604020202020204" pitchFamily="34" charset="0"/>
                <a:cs typeface="Arial" panose="020B0604020202020204" pitchFamily="34" charset="0"/>
              </a:rPr>
              <a:t>in Manchester </a:t>
            </a:r>
            <a:r>
              <a:rPr lang="en-GB" dirty="0">
                <a:solidFill>
                  <a:srgbClr val="5C5B5A"/>
                </a:solidFill>
                <a:latin typeface="Arial" panose="020B0604020202020204" pitchFamily="34" charset="0"/>
                <a:cs typeface="Arial" panose="020B0604020202020204" pitchFamily="34" charset="0"/>
              </a:rPr>
              <a:t>entitled to Pension Credit but not currently claiming did claim their entitlement.</a:t>
            </a:r>
            <a:endParaRPr kumimoji="0" lang="en-GB"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A2B8-F0DC-5FAF-030A-615936EDC0A7}"/>
              </a:ext>
            </a:extLst>
          </p:cNvPr>
          <p:cNvSpPr txBox="1">
            <a:spLocks/>
          </p:cNvSpPr>
          <p:nvPr/>
        </p:nvSpPr>
        <p:spPr>
          <a:xfrm>
            <a:off x="1813492" y="2915728"/>
            <a:ext cx="8202963" cy="1369339"/>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Winter Fuel Allowance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a:latin typeface="Arial" panose="020B0604020202020204" pitchFamily="34" charset="0"/>
                <a:cs typeface="Arial" panose="020B0604020202020204" pitchFamily="34" charset="0"/>
              </a:rPr>
              <a:t>(Winter 2024/25 estimates)</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03C2-9426-05CD-C7BF-531A398CC32A}"/>
              </a:ext>
            </a:extLst>
          </p:cNvPr>
          <p:cNvSpPr txBox="1">
            <a:spLocks/>
          </p:cNvSpPr>
          <p:nvPr/>
        </p:nvSpPr>
        <p:spPr>
          <a:xfrm>
            <a:off x="1021442" y="266414"/>
            <a:ext cx="9989388" cy="5787027"/>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20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Not </a:t>
            </a:r>
            <a:r>
              <a:rPr lang="en-GB" sz="2000" kern="0" dirty="0">
                <a:latin typeface="Arial" panose="020B0604020202020204" pitchFamily="34" charset="0"/>
                <a:ea typeface="Times New Roman" panose="02020603050405020304" pitchFamily="18" charset="0"/>
              </a:rPr>
              <a:t>all older people entitled to Winter Fuel Payment receive the same amount.</a:t>
            </a:r>
            <a:r>
              <a:rPr lang="en-GB" sz="20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br>
              <a:rPr lang="en-GB"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4A4A311-EC3C-CF0C-08EC-B2AC1A19D9C4}"/>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0422A-D73D-CFDA-D39D-6859DADE818F}"/>
              </a:ext>
            </a:extLst>
          </p:cNvPr>
          <p:cNvSpPr txBox="1"/>
          <p:nvPr/>
        </p:nvSpPr>
        <p:spPr>
          <a:xfrm>
            <a:off x="2" y="-18034"/>
            <a:ext cx="10964984"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5C5B5A"/>
                </a:solidFill>
                <a:latin typeface="Arial" panose="020B0604020202020204" pitchFamily="34" charset="0"/>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7D6903D-33D4-043A-C449-CC61A6AC89F6}"/>
              </a:ext>
            </a:extLst>
          </p:cNvPr>
          <p:cNvSpPr txBox="1"/>
          <p:nvPr/>
        </p:nvSpPr>
        <p:spPr>
          <a:xfrm>
            <a:off x="0" y="6562967"/>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D7304EC9-1D85-4775-0708-7DF31B19FCEA}"/>
              </a:ext>
            </a:extLst>
          </p:cNvPr>
          <p:cNvSpPr txBox="1"/>
          <p:nvPr/>
        </p:nvSpPr>
        <p:spPr>
          <a:xfrm>
            <a:off x="1" y="5002052"/>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Manchester there were 48,116 who received WFA in 2022/23, and this is expected to decrease to approximately the number who are claiming Pension Credit (latest figure is 13,781) so the reduction will be around -34,300 recipients since 2022/23.  This is 9.6% of the total reduction across GM (-359,000) and a drop in recipients in Manchester since 2022/23 of -71.3%.</a:t>
            </a:r>
          </a:p>
        </p:txBody>
      </p:sp>
      <p:pic>
        <p:nvPicPr>
          <p:cNvPr id="5" name="Picture 4" descr="A table with numbers and text&#10;&#10;Description automatically generated">
            <a:extLst>
              <a:ext uri="{FF2B5EF4-FFF2-40B4-BE49-F238E27FC236}">
                <a16:creationId xmlns:a16="http://schemas.microsoft.com/office/drawing/2014/main" id="{8884EB7C-FEBE-99E6-CBE0-42B41BD672F5}"/>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762125" y="443631"/>
            <a:ext cx="8161215" cy="4624337"/>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594EC7-2F8B-E6BF-1E57-B803EEAAFF9A}"/>
              </a:ext>
            </a:extLst>
          </p:cNvPr>
          <p:cNvSpPr txBox="1"/>
          <p:nvPr/>
        </p:nvSpPr>
        <p:spPr>
          <a:xfrm>
            <a:off x="2" y="-18034"/>
            <a:ext cx="11183814"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5C5B5A"/>
                </a:solidFill>
                <a:latin typeface="Arial" panose="020B0604020202020204" pitchFamily="34" charset="0"/>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3C2B06B-33D5-202E-B349-91151865DFF7}"/>
              </a:ext>
            </a:extLst>
          </p:cNvPr>
          <p:cNvSpPr txBox="1"/>
          <p:nvPr/>
        </p:nvSpPr>
        <p:spPr>
          <a:xfrm>
            <a:off x="0" y="6562967"/>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0407B14-FCA3-E505-F48B-8A78C52EFF0B}"/>
              </a:ext>
            </a:extLst>
          </p:cNvPr>
          <p:cNvSpPr txBox="1"/>
          <p:nvPr/>
        </p:nvSpPr>
        <p:spPr>
          <a:xfrm>
            <a:off x="1" y="5049905"/>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Manchester total WFA payout in 2022/23 (the latest year for which there is data) was £21,400,300.  Total payout in 2024/25 is estimated at £3,215,000, representing a reduction of some £18,185,000.  This estimate is -85.0% lower than the payout in 2022/23.  The reduction of £18,185,000 in Manchester is 11.6% of the total estimated reduction across GM.</a:t>
            </a:r>
          </a:p>
        </p:txBody>
      </p:sp>
      <p:pic>
        <p:nvPicPr>
          <p:cNvPr id="5" name="Picture 4" descr="A table with numbers and a few red numbers&#10;&#10;Description automatically generated with medium confidence">
            <a:extLst>
              <a:ext uri="{FF2B5EF4-FFF2-40B4-BE49-F238E27FC236}">
                <a16:creationId xmlns:a16="http://schemas.microsoft.com/office/drawing/2014/main" id="{94891971-03FF-5A71-1664-53ABF1451606}"/>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302608" y="494171"/>
            <a:ext cx="7586784" cy="4535972"/>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D971-3B39-106D-8CB3-0A343490264D}"/>
              </a:ext>
            </a:extLst>
          </p:cNvPr>
          <p:cNvSpPr txBox="1">
            <a:spLocks/>
          </p:cNvSpPr>
          <p:nvPr/>
        </p:nvSpPr>
        <p:spPr>
          <a:xfrm>
            <a:off x="3174961" y="80309"/>
            <a:ext cx="5531376" cy="338791"/>
          </a:xfrm>
          <a:prstGeom prst="rect">
            <a:avLst/>
          </a:prstGeom>
          <a:solidFill>
            <a:schemeClr val="bg1"/>
          </a:solidFill>
          <a:ln w="12700">
            <a:solidFill>
              <a:schemeClr val="tx1"/>
            </a:solidFill>
          </a:ln>
        </p:spPr>
        <p:txBody>
          <a:bodyPr vert="horz" lIns="0" tIns="0" rIns="0" bIns="0" rtlCol="0" anchor="ctr">
            <a:normAutofit fontScale="82500" lnSpcReduction="200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dirty="0">
                <a:latin typeface="Arial" panose="020B0604020202020204" pitchFamily="34" charset="0"/>
                <a:cs typeface="Arial" panose="020B0604020202020204" pitchFamily="34" charset="0"/>
              </a:rPr>
              <a:t>Annex – key assumptions </a:t>
            </a:r>
            <a:endParaRPr lang="en-US" sz="27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2C4B45A2-3609-DC6D-BA6E-859D4D5B4457}"/>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5C5B5A"/>
              </a:solidFill>
              <a:highlight>
                <a:srgbClr val="C0C0C0"/>
              </a:highlight>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5C5B5A"/>
                </a:solidFill>
                <a:effectLst/>
                <a:highlight>
                  <a:srgbClr val="C0C0C0"/>
                </a:highligh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5C5B5A"/>
                </a:solidFill>
                <a:effectLst/>
                <a:highlight>
                  <a:srgbClr val="C0C0C0"/>
                </a:highligh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58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45793A-14F2-F922-CDD2-788E32B03EAD}"/>
              </a:ext>
            </a:extLst>
          </p:cNvPr>
          <p:cNvSpPr txBox="1">
            <a:spLocks/>
          </p:cNvSpPr>
          <p:nvPr/>
        </p:nvSpPr>
        <p:spPr>
          <a:xfrm>
            <a:off x="1813492" y="2441276"/>
            <a:ext cx="8202963" cy="1843791"/>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pl-PL" sz="3600" b="1">
                <a:latin typeface="Arial" panose="020B0604020202020204" pitchFamily="34" charset="0"/>
                <a:cs typeface="Arial" panose="020B0604020202020204" pitchFamily="34" charset="0"/>
              </a:rPr>
              <a:t>Pension Credit</a:t>
            </a:r>
            <a:r>
              <a:rPr lang="en-GB" sz="3600" b="1">
                <a:latin typeface="Arial" panose="020B0604020202020204" pitchFamily="34" charset="0"/>
                <a:cs typeface="Arial" panose="020B0604020202020204" pitchFamily="34" charset="0"/>
              </a:rPr>
              <a:t>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Manchester</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b="1">
                <a:latin typeface="Arial" panose="020B0604020202020204" pitchFamily="34" charset="0"/>
                <a:cs typeface="Arial" panose="020B0604020202020204" pitchFamily="34" charset="0"/>
              </a:rPr>
              <a:t>(February 2024 data)</a:t>
            </a:r>
            <a:endParaRPr lang="en-US" sz="27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72D3C42-E451-03FC-F2F0-10ADD243474C}"/>
              </a:ext>
            </a:extLst>
          </p:cNvPr>
          <p:cNvSpPr txBox="1"/>
          <p:nvPr/>
        </p:nvSpPr>
        <p:spPr>
          <a:xfrm>
            <a:off x="2750395" y="4969354"/>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256898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468E4-A481-7E3E-3A04-28CF9925FFFB}"/>
              </a:ext>
            </a:extLst>
          </p:cNvPr>
          <p:cNvSpPr txBox="1"/>
          <p:nvPr/>
        </p:nvSpPr>
        <p:spPr>
          <a:xfrm>
            <a:off x="1" y="-180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66339DF-5FB8-F2BF-C21D-00EB07EDE599}"/>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4" name="Title 1">
            <a:extLst>
              <a:ext uri="{FF2B5EF4-FFF2-40B4-BE49-F238E27FC236}">
                <a16:creationId xmlns:a16="http://schemas.microsoft.com/office/drawing/2014/main" id="{4FCECC88-7AC5-3436-CF7D-0545B68EFDA5}"/>
              </a:ext>
            </a:extLst>
          </p:cNvPr>
          <p:cNvSpPr txBox="1">
            <a:spLocks/>
          </p:cNvSpPr>
          <p:nvPr/>
        </p:nvSpPr>
        <p:spPr>
          <a:xfrm>
            <a:off x="1" y="474409"/>
            <a:ext cx="12191998" cy="5903892"/>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200" b="1">
                <a:latin typeface="Arial" panose="020B0604020202020204" pitchFamily="34" charset="0"/>
                <a:cs typeface="Arial" panose="020B0604020202020204" pitchFamily="34" charset="0"/>
              </a:rPr>
              <a:t>Pension Credit </a:t>
            </a:r>
            <a:r>
              <a:rPr lang="en-GB" sz="2200">
                <a:latin typeface="Arial" panose="020B0604020202020204" pitchFamily="34" charset="0"/>
                <a:cs typeface="Arial" panose="020B0604020202020204" pitchFamily="34" charset="0"/>
              </a:rPr>
              <a:t>is made up of two parts and some pensioners may be eligible for one or both parts:</a:t>
            </a:r>
            <a:br>
              <a:rPr lang="en-GB" sz="2200">
                <a:latin typeface="Arial" panose="020B0604020202020204" pitchFamily="34" charset="0"/>
                <a:cs typeface="Arial" panose="020B0604020202020204" pitchFamily="34" charset="0"/>
              </a:rPr>
            </a:b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1. </a:t>
            </a:r>
            <a:r>
              <a:rPr lang="en-GB" sz="2200" b="1">
                <a:latin typeface="Arial" panose="020B0604020202020204" pitchFamily="34" charset="0"/>
                <a:cs typeface="Arial" panose="020B0604020202020204" pitchFamily="34" charset="0"/>
              </a:rPr>
              <a:t>Guaranteed Credit </a:t>
            </a:r>
            <a:r>
              <a:rPr lang="en-GB" sz="2200">
                <a:latin typeface="Arial" panose="020B0604020202020204" pitchFamily="34" charset="0"/>
                <a:cs typeface="Arial" panose="020B0604020202020204" pitchFamily="34" charset="0"/>
              </a:rPr>
              <a:t>top</a:t>
            </a:r>
            <a:r>
              <a:rPr lang="pl-PL" sz="2200">
                <a:latin typeface="Arial" panose="020B0604020202020204" pitchFamily="34" charset="0"/>
                <a:cs typeface="Arial" panose="020B0604020202020204" pitchFamily="34" charset="0"/>
              </a:rPr>
              <a:t>s</a:t>
            </a:r>
            <a:r>
              <a:rPr lang="en-GB" sz="2200">
                <a:latin typeface="Arial" panose="020B0604020202020204" pitchFamily="34" charset="0"/>
                <a:cs typeface="Arial" panose="020B0604020202020204" pitchFamily="34" charset="0"/>
              </a:rPr>
              <a:t> up incomes to a guaranteed minimum level, which in 2024/25 is £</a:t>
            </a:r>
            <a:r>
              <a:rPr lang="en-GB" sz="2200" b="1">
                <a:latin typeface="Arial" panose="020B0604020202020204" pitchFamily="34" charset="0"/>
                <a:cs typeface="Arial" panose="020B0604020202020204" pitchFamily="34" charset="0"/>
              </a:rPr>
              <a:t>218.15 </a:t>
            </a:r>
            <a:r>
              <a:rPr lang="en-GB" sz="2200">
                <a:latin typeface="Arial" panose="020B0604020202020204" pitchFamily="34" charset="0"/>
                <a:cs typeface="Arial" panose="020B0604020202020204" pitchFamily="34" charset="0"/>
              </a:rPr>
              <a:t>per week for single people and £</a:t>
            </a:r>
            <a:r>
              <a:rPr lang="en-GB" sz="2200" b="1">
                <a:latin typeface="Arial" panose="020B0604020202020204" pitchFamily="34" charset="0"/>
                <a:cs typeface="Arial" panose="020B0604020202020204" pitchFamily="34" charset="0"/>
              </a:rPr>
              <a:t>332.95</a:t>
            </a:r>
            <a:r>
              <a:rPr lang="en-GB" sz="2200">
                <a:latin typeface="Arial" panose="020B0604020202020204" pitchFamily="34" charset="0"/>
                <a:cs typeface="Arial" panose="020B0604020202020204" pitchFamily="34" charset="0"/>
              </a:rPr>
              <a:t> for couples. When savings surpass £</a:t>
            </a:r>
            <a:r>
              <a:rPr lang="en-GB" sz="2200" b="1">
                <a:latin typeface="Arial" panose="020B0604020202020204" pitchFamily="34" charset="0"/>
                <a:cs typeface="Arial" panose="020B0604020202020204" pitchFamily="34" charset="0"/>
              </a:rPr>
              <a:t>10,000</a:t>
            </a:r>
            <a:r>
              <a:rPr lang="en-GB" sz="2200">
                <a:latin typeface="Arial" panose="020B0604020202020204" pitchFamily="34" charset="0"/>
                <a:cs typeface="Arial" panose="020B0604020202020204" pitchFamily="34" charset="0"/>
              </a:rPr>
              <a:t> entitlement is reduced by £1 for every £500 in savings above that threshold.</a:t>
            </a:r>
            <a:br>
              <a:rPr lang="en-GB" sz="2200">
                <a:latin typeface="Arial" panose="020B0604020202020204" pitchFamily="34" charset="0"/>
                <a:cs typeface="Arial" panose="020B0604020202020204" pitchFamily="34" charset="0"/>
              </a:rPr>
            </a:b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Extra credit - some pensioners may get extra credit if any of the following also apply:</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 - they have a severe disability;</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 - they care for another adult;</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 - they are responsible for children or young people.</a:t>
            </a:r>
            <a:br>
              <a:rPr lang="en-GB" sz="2200">
                <a:latin typeface="Arial" panose="020B0604020202020204" pitchFamily="34" charset="0"/>
                <a:cs typeface="Arial" panose="020B0604020202020204" pitchFamily="34" charset="0"/>
              </a:rPr>
            </a:b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2. </a:t>
            </a:r>
            <a:r>
              <a:rPr lang="en-GB" sz="2200" b="1">
                <a:latin typeface="Arial" panose="020B0604020202020204" pitchFamily="34" charset="0"/>
                <a:cs typeface="Arial" panose="020B0604020202020204" pitchFamily="34" charset="0"/>
              </a:rPr>
              <a:t>Savings Credit </a:t>
            </a:r>
            <a:r>
              <a:rPr lang="en-GB" sz="22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200" b="1">
                <a:latin typeface="Arial" panose="020B0604020202020204" pitchFamily="34" charset="0"/>
                <a:cs typeface="Arial" panose="020B0604020202020204" pitchFamily="34" charset="0"/>
              </a:rPr>
              <a:t>17.01</a:t>
            </a:r>
            <a:r>
              <a:rPr lang="en-GB" sz="2200">
                <a:latin typeface="Arial" panose="020B0604020202020204" pitchFamily="34" charset="0"/>
                <a:cs typeface="Arial" panose="020B0604020202020204" pitchFamily="34" charset="0"/>
              </a:rPr>
              <a:t> for single people or £</a:t>
            </a:r>
            <a:r>
              <a:rPr lang="en-GB" sz="2200" b="1">
                <a:latin typeface="Arial" panose="020B0604020202020204" pitchFamily="34" charset="0"/>
                <a:cs typeface="Arial" panose="020B0604020202020204" pitchFamily="34" charset="0"/>
              </a:rPr>
              <a:t>19.04</a:t>
            </a:r>
            <a:r>
              <a:rPr lang="en-GB" sz="2200">
                <a:latin typeface="Arial" panose="020B0604020202020204" pitchFamily="34" charset="0"/>
                <a:cs typeface="Arial" panose="020B0604020202020204" pitchFamily="34" charset="0"/>
              </a:rPr>
              <a:t> for a couple. </a:t>
            </a:r>
            <a:br>
              <a:rPr lang="en-GB" sz="2200">
                <a:latin typeface="Arial" panose="020B0604020202020204" pitchFamily="34" charset="0"/>
                <a:cs typeface="Arial" panose="020B0604020202020204" pitchFamily="34" charset="0"/>
              </a:rPr>
            </a:br>
            <a:br>
              <a:rPr lang="pl-PL" sz="2200">
                <a:latin typeface="Arial" panose="020B0604020202020204" pitchFamily="34" charset="0"/>
                <a:cs typeface="Arial" panose="020B0604020202020204" pitchFamily="34" charset="0"/>
              </a:rPr>
            </a:br>
            <a:br>
              <a:rPr lang="pl-PL"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74A9-22E9-F113-5611-7FC510B96C1D}"/>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CE2530-D0A7-2909-BD8C-CE4DFC898C48}"/>
              </a:ext>
            </a:extLst>
          </p:cNvPr>
          <p:cNvSpPr>
            <a:spLocks noGrp="1"/>
          </p:cNvSpPr>
          <p:nvPr>
            <p:ph idx="1"/>
          </p:nvPr>
        </p:nvSpPr>
        <p:spPr>
          <a:xfrm>
            <a:off x="0" y="490557"/>
            <a:ext cx="12192000" cy="5905778"/>
          </a:xfrm>
          <a:ln w="12700">
            <a:solidFill>
              <a:schemeClr val="bg1"/>
            </a:solidFill>
          </a:ln>
        </p:spPr>
        <p:txBody>
          <a:bodyPr>
            <a:noAutofit/>
          </a:bodyPr>
          <a:lstStyle/>
          <a:p>
            <a:pPr marL="0" indent="0">
              <a:buNone/>
            </a:pPr>
            <a:r>
              <a:rPr lang="en-GB" sz="145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50" b="1" i="0" dirty="0">
                <a:effectLst/>
                <a:latin typeface="Arial" panose="020B0604020202020204" pitchFamily="34" charset="0"/>
                <a:cs typeface="Arial" panose="020B0604020202020204" pitchFamily="34" charset="0"/>
              </a:rPr>
              <a:t>Help with health costs</a:t>
            </a:r>
          </a:p>
          <a:p>
            <a:pPr fontAlgn="base"/>
            <a:r>
              <a:rPr lang="en-GB" sz="1450" dirty="0">
                <a:latin typeface="Arial" panose="020B0604020202020204" pitchFamily="34" charset="0"/>
                <a:cs typeface="Arial" panose="020B0604020202020204" pitchFamily="34" charset="0"/>
              </a:rPr>
              <a:t>F</a:t>
            </a:r>
            <a:r>
              <a:rPr lang="en-GB" sz="145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5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50" b="1" i="0" dirty="0">
              <a:effectLst/>
              <a:latin typeface="Arial" panose="020B0604020202020204" pitchFamily="34" charset="0"/>
              <a:cs typeface="Arial" panose="020B0604020202020204" pitchFamily="34" charset="0"/>
            </a:endParaRPr>
          </a:p>
          <a:p>
            <a:pPr fontAlgn="base"/>
            <a:r>
              <a:rPr lang="en-GB" sz="145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50" b="1" i="0" dirty="0">
                <a:effectLst/>
                <a:latin typeface="Arial" panose="020B0604020202020204" pitchFamily="34" charset="0"/>
                <a:cs typeface="Arial" panose="020B0604020202020204" pitchFamily="34" charset="0"/>
              </a:rPr>
              <a:t>£45.60</a:t>
            </a:r>
            <a:r>
              <a:rPr lang="en-GB" sz="1450" b="0" i="0" dirty="0">
                <a:effectLst/>
                <a:latin typeface="Arial" panose="020B0604020202020204" pitchFamily="34" charset="0"/>
                <a:cs typeface="Arial" panose="020B0604020202020204" pitchFamily="34" charset="0"/>
              </a:rPr>
              <a:t> a week.</a:t>
            </a:r>
            <a:r>
              <a:rPr lang="en-GB" sz="1450" dirty="0">
                <a:latin typeface="Arial" panose="020B0604020202020204" pitchFamily="34" charset="0"/>
                <a:cs typeface="Arial" panose="020B0604020202020204" pitchFamily="34" charset="0"/>
              </a:rPr>
              <a:t> </a:t>
            </a:r>
          </a:p>
          <a:p>
            <a:pPr fontAlgn="base"/>
            <a:r>
              <a:rPr lang="en-GB" sz="1450" b="0" i="0" dirty="0">
                <a:effectLst/>
                <a:latin typeface="Arial" panose="020B0604020202020204" pitchFamily="34" charset="0"/>
                <a:cs typeface="Arial" panose="020B0604020202020204" pitchFamily="34" charset="0"/>
              </a:rPr>
              <a:t>If the pensioner on Pension Credit </a:t>
            </a:r>
            <a:r>
              <a:rPr lang="en-GB" sz="1450" dirty="0">
                <a:latin typeface="Arial" panose="020B0604020202020204" pitchFamily="34" charset="0"/>
                <a:cs typeface="Arial" panose="020B0604020202020204" pitchFamily="34" charset="0"/>
              </a:rPr>
              <a:t>has</a:t>
            </a:r>
            <a:r>
              <a:rPr lang="en-GB" sz="145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50" b="1" i="0" dirty="0">
                <a:effectLst/>
                <a:latin typeface="Arial" panose="020B0604020202020204" pitchFamily="34" charset="0"/>
                <a:cs typeface="Arial" panose="020B0604020202020204" pitchFamily="34" charset="0"/>
              </a:rPr>
              <a:t>£81.50 </a:t>
            </a:r>
            <a:r>
              <a:rPr lang="en-GB" sz="1450" b="0" i="0" dirty="0">
                <a:effectLst/>
                <a:latin typeface="Arial" panose="020B0604020202020204" pitchFamily="34" charset="0"/>
                <a:cs typeface="Arial" panose="020B0604020202020204" pitchFamily="34" charset="0"/>
              </a:rPr>
              <a:t>a week.</a:t>
            </a:r>
            <a:endParaRPr lang="en-GB" sz="1450" b="1" i="0" dirty="0">
              <a:effectLst/>
              <a:latin typeface="Arial" panose="020B0604020202020204" pitchFamily="34" charset="0"/>
              <a:cs typeface="Arial" panose="020B0604020202020204" pitchFamily="34" charset="0"/>
            </a:endParaRPr>
          </a:p>
          <a:p>
            <a:pPr marL="0" indent="0" algn="l" fontAlgn="base">
              <a:buNone/>
            </a:pPr>
            <a:r>
              <a:rPr lang="en-GB" sz="145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5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5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5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5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5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50" b="1" i="0" dirty="0">
                <a:effectLst/>
                <a:latin typeface="Arial" panose="020B0604020202020204" pitchFamily="34" charset="0"/>
                <a:cs typeface="Arial" panose="020B0604020202020204" pitchFamily="34" charset="0"/>
              </a:rPr>
              <a:t>Other potential “passport” benefits</a:t>
            </a:r>
            <a:r>
              <a:rPr lang="en-GB" sz="145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50" b="0" i="0" dirty="0">
                <a:effectLst/>
                <a:latin typeface="Arial" panose="020B0604020202020204" pitchFamily="34" charset="0"/>
                <a:cs typeface="Arial" panose="020B0604020202020204" pitchFamily="34" charset="0"/>
              </a:rPr>
              <a:t>A </a:t>
            </a:r>
            <a:r>
              <a:rPr lang="en-GB" sz="145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50" b="1" dirty="0">
                <a:latin typeface="Arial" panose="020B0604020202020204" pitchFamily="34" charset="0"/>
                <a:cs typeface="Arial" panose="020B0604020202020204" pitchFamily="34" charset="0"/>
              </a:rPr>
              <a:t>169.50</a:t>
            </a:r>
            <a:r>
              <a:rPr lang="en-GB" sz="1450" dirty="0">
                <a:latin typeface="Arial" panose="020B0604020202020204" pitchFamily="34" charset="0"/>
                <a:cs typeface="Arial" panose="020B0604020202020204" pitchFamily="34" charset="0"/>
              </a:rPr>
              <a:t>.</a:t>
            </a:r>
            <a:r>
              <a:rPr lang="en-GB" sz="145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50" b="0" i="0" dirty="0">
              <a:effectLst/>
              <a:latin typeface="Arial" panose="020B0604020202020204" pitchFamily="34" charset="0"/>
              <a:cs typeface="Arial" panose="020B0604020202020204" pitchFamily="34" charset="0"/>
            </a:endParaRPr>
          </a:p>
          <a:p>
            <a:pPr fontAlgn="base"/>
            <a:r>
              <a:rPr lang="en-GB" sz="1450" b="0" i="0" dirty="0">
                <a:effectLst/>
                <a:latin typeface="Arial" panose="020B0604020202020204" pitchFamily="34" charset="0"/>
                <a:cs typeface="Arial" panose="020B0604020202020204" pitchFamily="34" charset="0"/>
              </a:rPr>
              <a:t> Cold Weather Payment - currently £</a:t>
            </a:r>
            <a:r>
              <a:rPr lang="en-GB" sz="1450" b="1" i="0" dirty="0">
                <a:effectLst/>
                <a:latin typeface="Arial" panose="020B0604020202020204" pitchFamily="34" charset="0"/>
                <a:cs typeface="Arial" panose="020B0604020202020204" pitchFamily="34" charset="0"/>
              </a:rPr>
              <a:t>25.00</a:t>
            </a:r>
            <a:r>
              <a:rPr lang="en-GB" sz="1450" b="0" i="0" dirty="0">
                <a:effectLst/>
                <a:latin typeface="Arial" panose="020B0604020202020204" pitchFamily="34" charset="0"/>
                <a:cs typeface="Arial" panose="020B0604020202020204" pitchFamily="34" charset="0"/>
              </a:rPr>
              <a:t> per week during particularly cold weather in winter months only.</a:t>
            </a:r>
            <a:r>
              <a:rPr lang="en-GB" sz="145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50" b="0" i="0" dirty="0">
              <a:effectLst/>
              <a:latin typeface="Arial" panose="020B0604020202020204" pitchFamily="34" charset="0"/>
              <a:cs typeface="Arial" panose="020B0604020202020204" pitchFamily="34" charset="0"/>
            </a:endParaRPr>
          </a:p>
          <a:p>
            <a:pPr marL="285750" lvl="1" indent="-285750" fontAlgn="base"/>
            <a:r>
              <a:rPr lang="en-GB" sz="1450" b="0" i="0" dirty="0">
                <a:effectLst/>
                <a:latin typeface="Arial" panose="020B0604020202020204" pitchFamily="34" charset="0"/>
                <a:cs typeface="Arial" panose="020B0604020202020204" pitchFamily="34" charset="0"/>
              </a:rPr>
              <a:t>Warm Home Discount (scheme reopening in October 2024) </a:t>
            </a:r>
            <a:r>
              <a:rPr lang="en-GB" sz="1450" dirty="0">
                <a:latin typeface="Arial" panose="020B0604020202020204" pitchFamily="34" charset="0"/>
                <a:cs typeface="Arial" panose="020B0604020202020204" pitchFamily="34" charset="0"/>
              </a:rPr>
              <a:t> </a:t>
            </a:r>
            <a:r>
              <a:rPr lang="en-GB" sz="1450" b="0" i="0" dirty="0">
                <a:effectLst/>
                <a:latin typeface="Arial" panose="020B0604020202020204" pitchFamily="34" charset="0"/>
                <a:cs typeface="Arial" panose="020B0604020202020204" pitchFamily="34" charset="0"/>
              </a:rPr>
              <a:t>£</a:t>
            </a:r>
            <a:r>
              <a:rPr lang="en-GB" sz="1450" b="1" i="0" dirty="0">
                <a:effectLst/>
                <a:latin typeface="Arial" panose="020B0604020202020204" pitchFamily="34" charset="0"/>
                <a:cs typeface="Arial" panose="020B0604020202020204" pitchFamily="34" charset="0"/>
              </a:rPr>
              <a:t>150</a:t>
            </a:r>
            <a:r>
              <a:rPr lang="en-GB" sz="1450" b="0" i="0" dirty="0">
                <a:effectLst/>
                <a:latin typeface="Arial" panose="020B0604020202020204" pitchFamily="34" charset="0"/>
                <a:cs typeface="Arial" panose="020B0604020202020204" pitchFamily="34" charset="0"/>
              </a:rPr>
              <a:t> one-off discount on the electricity bill. </a:t>
            </a:r>
            <a:endParaRPr lang="en-GB" sz="1450" dirty="0">
              <a:latin typeface="Arial" panose="020B0604020202020204" pitchFamily="34" charset="0"/>
              <a:cs typeface="Arial" panose="020B0604020202020204" pitchFamily="34" charset="0"/>
            </a:endParaRPr>
          </a:p>
          <a:p>
            <a:pPr marL="285750" lvl="1" indent="-285750" fontAlgn="base"/>
            <a:r>
              <a:rPr lang="en-GB" sz="1450">
                <a:latin typeface="Arial" panose="020B0604020202020204" pitchFamily="34" charset="0"/>
                <a:cs typeface="Arial" panose="020B0604020202020204" pitchFamily="34" charset="0"/>
              </a:rPr>
              <a:t>Free insulation </a:t>
            </a:r>
            <a:r>
              <a:rPr lang="en-GB" sz="1450" dirty="0">
                <a:latin typeface="Arial" panose="020B0604020202020204" pitchFamily="34" charset="0"/>
                <a:cs typeface="Arial" panose="020B0604020202020204" pitchFamily="34" charset="0"/>
              </a:rPr>
              <a:t>and energy-efficient improvements. </a:t>
            </a:r>
          </a:p>
          <a:p>
            <a:pPr marL="285750" lvl="1" indent="-285750" fontAlgn="base"/>
            <a:r>
              <a:rPr lang="en-GB" sz="145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5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50" b="1" dirty="0">
                <a:latin typeface="Arial" panose="020B0604020202020204" pitchFamily="34" charset="0"/>
                <a:cs typeface="Arial" panose="020B0604020202020204" pitchFamily="34" charset="0"/>
              </a:rPr>
              <a:t>282</a:t>
            </a:r>
            <a:r>
              <a:rPr lang="en-GB" sz="1450" dirty="0">
                <a:latin typeface="Arial" panose="020B0604020202020204" pitchFamily="34" charset="0"/>
                <a:cs typeface="Arial" panose="020B0604020202020204" pitchFamily="34" charset="0"/>
              </a:rPr>
              <a:t>. </a:t>
            </a:r>
          </a:p>
          <a:p>
            <a:pPr marL="285750" lvl="1" indent="-285750" fontAlgn="base"/>
            <a:r>
              <a:rPr lang="en-GB" sz="1450" dirty="0">
                <a:latin typeface="Arial" panose="020B0604020202020204" pitchFamily="34" charset="0"/>
                <a:cs typeface="Arial" panose="020B0604020202020204" pitchFamily="34" charset="0"/>
              </a:rPr>
              <a:t>Reduced cost for postal redirection. </a:t>
            </a:r>
          </a:p>
        </p:txBody>
      </p:sp>
      <p:sp>
        <p:nvSpPr>
          <p:cNvPr id="4" name="TextBox 3">
            <a:extLst>
              <a:ext uri="{FF2B5EF4-FFF2-40B4-BE49-F238E27FC236}">
                <a16:creationId xmlns:a16="http://schemas.microsoft.com/office/drawing/2014/main" id="{4C2E021F-0529-E338-A0B2-34429A227A87}"/>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2F0C-4D8C-0911-A62A-C32AD8924EE2}"/>
              </a:ext>
            </a:extLst>
          </p:cNvPr>
          <p:cNvSpPr>
            <a:spLocks noGrp="1"/>
          </p:cNvSpPr>
          <p:nvPr>
            <p:ph type="title"/>
          </p:nvPr>
        </p:nvSpPr>
        <p:spPr>
          <a:xfrm>
            <a:off x="0" y="1"/>
            <a:ext cx="7340367"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Manchester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179C60-B7FE-E11A-926D-BA6B4BD25DE2}"/>
              </a:ext>
            </a:extLst>
          </p:cNvPr>
          <p:cNvSpPr>
            <a:spLocks noGrp="1"/>
          </p:cNvSpPr>
          <p:nvPr>
            <p:ph idx="1"/>
          </p:nvPr>
        </p:nvSpPr>
        <p:spPr>
          <a:xfrm>
            <a:off x="1" y="494951"/>
            <a:ext cx="12182856" cy="5347385"/>
          </a:xfrm>
          <a:noFill/>
          <a:ln w="12700">
            <a:solidFill>
              <a:schemeClr val="bg1"/>
            </a:solidFill>
          </a:ln>
        </p:spPr>
        <p:txBody>
          <a:bodyPr>
            <a:normAutofit fontScale="92500" lnSpcReduction="10000"/>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£92.18</a:t>
            </a:r>
            <a:r>
              <a:rPr lang="en-US" sz="2400" dirty="0">
                <a:latin typeface="Arial" panose="020B0604020202020204" pitchFamily="34" charset="0"/>
                <a:cs typeface="Arial" panose="020B0604020202020204" pitchFamily="34" charset="0"/>
              </a:rPr>
              <a:t> in February 2024 for all ages of pensioners.</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13,781</a:t>
            </a:r>
            <a:r>
              <a:rPr lang="en-US" sz="2400" kern="0" dirty="0">
                <a:effectLst/>
                <a:latin typeface="Arial" panose="020B0604020202020204" pitchFamily="34" charset="0"/>
                <a:ea typeface="Times New Roman" panose="02020603050405020304" pitchFamily="18" charset="0"/>
              </a:rPr>
              <a:t> Pension Credit claimants in Manchester out of </a:t>
            </a:r>
            <a:r>
              <a:rPr lang="en-US" sz="2400" b="1" kern="0" dirty="0">
                <a:effectLst/>
                <a:latin typeface="Arial" panose="020B0604020202020204" pitchFamily="34" charset="0"/>
                <a:ea typeface="Times New Roman" panose="02020603050405020304" pitchFamily="18" charset="0"/>
              </a:rPr>
              <a:t>50,260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27.4%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£24.5 million </a:t>
            </a:r>
            <a:r>
              <a:rPr lang="en-US" sz="2400" kern="0" dirty="0">
                <a:effectLst/>
                <a:latin typeface="Arial" panose="020B0604020202020204" pitchFamily="34" charset="0"/>
                <a:ea typeface="Times New Roman" panose="02020603050405020304" pitchFamily="18" charset="0"/>
              </a:rPr>
              <a:t>is currently being unclaimed in Manchester each year and that some </a:t>
            </a:r>
            <a:r>
              <a:rPr lang="en-US" sz="2400" b="1" kern="0" dirty="0">
                <a:effectLst/>
                <a:latin typeface="Arial" panose="020B0604020202020204" pitchFamily="34" charset="0"/>
                <a:ea typeface="Times New Roman" panose="02020603050405020304" pitchFamily="18" charset="0"/>
              </a:rPr>
              <a:t>8,094 </a:t>
            </a:r>
            <a:r>
              <a:rPr lang="en-US" sz="2400" kern="0" dirty="0">
                <a:effectLst/>
                <a:latin typeface="Arial" panose="020B0604020202020204" pitchFamily="34" charset="0"/>
                <a:ea typeface="Times New Roman" panose="02020603050405020304" pitchFamily="18" charset="0"/>
              </a:rPr>
              <a:t>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Manchester alone is approx. </a:t>
            </a:r>
            <a:r>
              <a:rPr lang="en-US" sz="2400" b="1" dirty="0">
                <a:latin typeface="Arial" panose="020B0604020202020204" pitchFamily="34" charset="0"/>
                <a:cs typeface="Arial" panose="020B0604020202020204" pitchFamily="34" charset="0"/>
              </a:rPr>
              <a:t>£61</a:t>
            </a:r>
            <a:r>
              <a:rPr lang="en-US" sz="2400" dirty="0">
                <a:latin typeface="Arial" panose="020B0604020202020204" pitchFamily="34" charset="0"/>
                <a:cs typeface="Arial" panose="020B0604020202020204" pitchFamily="34" charset="0"/>
              </a:rPr>
              <a:t> million.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Manchester are:</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Miles Platting and Newton Heath  (405).</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Harpurhey</a:t>
            </a:r>
            <a:r>
              <a:rPr lang="en-GB" dirty="0">
                <a:latin typeface="Arial" panose="020B0604020202020204" pitchFamily="34" charset="0"/>
                <a:cs typeface="Arial" panose="020B0604020202020204" pitchFamily="34" charset="0"/>
              </a:rPr>
              <a:t> (365).</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Moss Side (360).</a:t>
            </a: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2F76C33-9AE7-B1C3-C41D-95A721217EBD}"/>
              </a:ext>
            </a:extLst>
          </p:cNvPr>
          <p:cNvSpPr txBox="1"/>
          <p:nvPr/>
        </p:nvSpPr>
        <p:spPr>
          <a:xfrm>
            <a:off x="9144" y="6137231"/>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1: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5" name="TextBox 3">
            <a:extLst>
              <a:ext uri="{FF2B5EF4-FFF2-40B4-BE49-F238E27FC236}">
                <a16:creationId xmlns:a16="http://schemas.microsoft.com/office/drawing/2014/main" id="{63600343-421A-7F0F-6D9B-451630D0CDE1}"/>
              </a:ext>
            </a:extLst>
          </p:cNvPr>
          <p:cNvSpPr txBox="1"/>
          <p:nvPr/>
        </p:nvSpPr>
        <p:spPr>
          <a:xfrm>
            <a:off x="-9144" y="6480784"/>
            <a:ext cx="1219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6" name="TextBox 3">
            <a:extLst>
              <a:ext uri="{FF2B5EF4-FFF2-40B4-BE49-F238E27FC236}">
                <a16:creationId xmlns:a16="http://schemas.microsoft.com/office/drawing/2014/main" id="{D25F0344-0FD2-070B-F10D-E0382A87F55C}"/>
              </a:ext>
            </a:extLst>
          </p:cNvPr>
          <p:cNvSpPr txBox="1"/>
          <p:nvPr/>
        </p:nvSpPr>
        <p:spPr>
          <a:xfrm>
            <a:off x="5135138" y="6634673"/>
            <a:ext cx="66202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424955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B20-1208-A8E0-A37B-B1D522F0CFD1}"/>
              </a:ext>
            </a:extLst>
          </p:cNvPr>
          <p:cNvSpPr txBox="1">
            <a:spLocks/>
          </p:cNvSpPr>
          <p:nvPr/>
        </p:nvSpPr>
        <p:spPr>
          <a:xfrm>
            <a:off x="-1" y="0"/>
            <a:ext cx="10544962" cy="444617"/>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Pension Credit claimants by wards in Manchester (February 2024)</a:t>
            </a:r>
            <a:endParaRPr lang="en-US" sz="26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CD0F359-DD09-8C89-7F34-B74C84DF598E}"/>
              </a:ext>
            </a:extLst>
          </p:cNvPr>
          <p:cNvSpPr txBox="1"/>
          <p:nvPr/>
        </p:nvSpPr>
        <p:spPr>
          <a:xfrm>
            <a:off x="484660" y="6581001"/>
            <a:ext cx="5679347"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D751E0-9AB1-C0BA-EC77-6C8F2E9C38EE}"/>
              </a:ext>
            </a:extLst>
          </p:cNvPr>
          <p:cNvSpPr txBox="1"/>
          <p:nvPr/>
        </p:nvSpPr>
        <p:spPr>
          <a:xfrm>
            <a:off x="484660"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table with numbers and a list of cities&#10;&#10;Description automatically generated">
            <a:extLst>
              <a:ext uri="{FF2B5EF4-FFF2-40B4-BE49-F238E27FC236}">
                <a16:creationId xmlns:a16="http://schemas.microsoft.com/office/drawing/2014/main" id="{5343EC8C-5C5C-2B35-BBA7-CC1DDDC07487}"/>
              </a:ext>
            </a:extLst>
          </p:cNvPr>
          <p:cNvPicPr>
            <a:picLocks noChangeAspect="1"/>
          </p:cNvPicPr>
          <p:nvPr/>
        </p:nvPicPr>
        <p:blipFill rotWithShape="1">
          <a:blip r:embed="rId2">
            <a:extLst>
              <a:ext uri="{28A0092B-C50C-407E-A947-70E740481C1C}">
                <a14:useLocalDpi xmlns:a14="http://schemas.microsoft.com/office/drawing/2010/main" val="0"/>
              </a:ext>
            </a:extLst>
          </a:blip>
          <a:srcRect l="1660" r="1511" b="1281"/>
          <a:stretch/>
        </p:blipFill>
        <p:spPr>
          <a:xfrm>
            <a:off x="3676650" y="390397"/>
            <a:ext cx="3826175" cy="5716049"/>
          </a:xfrm>
          <a:prstGeom prst="rect">
            <a:avLst/>
          </a:prstGeom>
        </p:spPr>
      </p:pic>
    </p:spTree>
    <p:extLst>
      <p:ext uri="{BB962C8B-B14F-4D97-AF65-F5344CB8AC3E}">
        <p14:creationId xmlns:p14="http://schemas.microsoft.com/office/powerpoint/2010/main" val="205090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A5A7-FEB9-3E6B-87D5-28D50340DA54}"/>
              </a:ext>
            </a:extLst>
          </p:cNvPr>
          <p:cNvSpPr txBox="1">
            <a:spLocks/>
          </p:cNvSpPr>
          <p:nvPr/>
        </p:nvSpPr>
        <p:spPr>
          <a:xfrm>
            <a:off x="0" y="1"/>
            <a:ext cx="1220114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50" b="1" dirty="0">
                <a:solidFill>
                  <a:srgbClr val="5C5B5A"/>
                </a:solidFill>
                <a:latin typeface="Arial" panose="020B0604020202020204" pitchFamily="34" charset="0"/>
                <a:cs typeface="Arial" panose="020B0604020202020204" pitchFamily="34" charset="0"/>
              </a:rPr>
              <a:t>Estimated Eligible Non-Recipients (ENRs) by ward in Manchester (February 2024)</a:t>
            </a:r>
            <a:endParaRPr lang="en-US" sz="2450" b="1" dirty="0">
              <a:solidFill>
                <a:srgbClr val="5C5B5A"/>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C717F4E6-45B4-1CC3-CC63-FB14CFEC394F}"/>
              </a:ext>
            </a:extLst>
          </p:cNvPr>
          <p:cNvSpPr txBox="1"/>
          <p:nvPr/>
        </p:nvSpPr>
        <p:spPr>
          <a:xfrm>
            <a:off x="513968" y="6087614"/>
            <a:ext cx="711310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200" dirty="0">
                <a:solidFill>
                  <a:srgbClr val="5C5B5A"/>
                </a:solidFill>
                <a:highlight>
                  <a:srgbClr val="C0C0C0"/>
                </a:highlight>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DD1FF12B-0AD9-6047-0E6C-A71C65C0E64F}"/>
              </a:ext>
            </a:extLst>
          </p:cNvPr>
          <p:cNvSpPr txBox="1"/>
          <p:nvPr/>
        </p:nvSpPr>
        <p:spPr>
          <a:xfrm>
            <a:off x="513969" y="5422660"/>
            <a:ext cx="4154484"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6EFF7307-F56F-02C7-8063-491135FE560D}"/>
              </a:ext>
            </a:extLst>
          </p:cNvPr>
          <p:cNvSpPr txBox="1"/>
          <p:nvPr/>
        </p:nvSpPr>
        <p:spPr>
          <a:xfrm>
            <a:off x="513968" y="3759917"/>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EB389D4-FF1A-7902-1353-C239BEFCF219}"/>
              </a:ext>
            </a:extLst>
          </p:cNvPr>
          <p:cNvSpPr txBox="1"/>
          <p:nvPr/>
        </p:nvSpPr>
        <p:spPr>
          <a:xfrm>
            <a:off x="576368" y="3298251"/>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table with numbers and a list of locations&#10;&#10;Description automatically generated">
            <a:extLst>
              <a:ext uri="{FF2B5EF4-FFF2-40B4-BE49-F238E27FC236}">
                <a16:creationId xmlns:a16="http://schemas.microsoft.com/office/drawing/2014/main" id="{E7BABD08-3914-D673-6D09-741E4A7164C4}"/>
              </a:ext>
            </a:extLst>
          </p:cNvPr>
          <p:cNvPicPr>
            <a:picLocks noChangeAspect="1"/>
          </p:cNvPicPr>
          <p:nvPr/>
        </p:nvPicPr>
        <p:blipFill rotWithShape="1">
          <a:blip r:embed="rId2">
            <a:extLst>
              <a:ext uri="{28A0092B-C50C-407E-A947-70E740481C1C}">
                <a14:useLocalDpi xmlns:a14="http://schemas.microsoft.com/office/drawing/2010/main" val="0"/>
              </a:ext>
            </a:extLst>
          </a:blip>
          <a:srcRect l="520" t="931" b="780"/>
          <a:stretch/>
        </p:blipFill>
        <p:spPr>
          <a:xfrm>
            <a:off x="6096000" y="527718"/>
            <a:ext cx="4340004" cy="5541066"/>
          </a:xfrm>
          <a:prstGeom prst="rect">
            <a:avLst/>
          </a:prstGeom>
        </p:spPr>
      </p:pic>
    </p:spTree>
    <p:extLst>
      <p:ext uri="{BB962C8B-B14F-4D97-AF65-F5344CB8AC3E}">
        <p14:creationId xmlns:p14="http://schemas.microsoft.com/office/powerpoint/2010/main" val="139814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3171-4E06-87FA-04CA-2133FFE6BDAA}"/>
              </a:ext>
            </a:extLst>
          </p:cNvPr>
          <p:cNvSpPr txBox="1">
            <a:spLocks/>
          </p:cNvSpPr>
          <p:nvPr/>
        </p:nvSpPr>
        <p:spPr>
          <a:xfrm>
            <a:off x="9144" y="0"/>
            <a:ext cx="12192000"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50" b="1" dirty="0">
                <a:solidFill>
                  <a:srgbClr val="5C5B5A"/>
                </a:solidFill>
                <a:latin typeface="Arial" panose="020B0604020202020204" pitchFamily="34" charset="0"/>
                <a:cs typeface="Arial" panose="020B0604020202020204" pitchFamily="34" charset="0"/>
              </a:rPr>
              <a:t>Estimated total amount of missed Pension Credit uptake in Manchester (February 2024)</a:t>
            </a:r>
            <a:endParaRPr lang="en-US" sz="225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365F946-C31C-DFFC-F3D8-FA3250FC9DE6}"/>
              </a:ext>
            </a:extLst>
          </p:cNvPr>
          <p:cNvSpPr txBox="1"/>
          <p:nvPr/>
        </p:nvSpPr>
        <p:spPr>
          <a:xfrm>
            <a:off x="513969" y="6106505"/>
            <a:ext cx="11077956"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 PC 4</a:t>
            </a:r>
          </a:p>
          <a:p>
            <a:pPr marL="171450" indent="-171450">
              <a:buFont typeface="Wingdings" panose="05000000000000000000" pitchFamily="2" charset="2"/>
              <a:buChar char="§"/>
            </a:pPr>
            <a:r>
              <a:rPr lang="en-GB" sz="11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100" dirty="0">
                <a:solidFill>
                  <a:srgbClr val="5C5B5A"/>
                </a:solidFill>
                <a:highlight>
                  <a:srgbClr val="C0C0C0"/>
                </a:highlight>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a:t>
            </a:r>
            <a:r>
              <a:rPr lang="en-GB" sz="1100" dirty="0">
                <a:solidFill>
                  <a:srgbClr val="5C5B5A"/>
                </a:solidFill>
                <a:highlight>
                  <a:srgbClr val="C0C0C0"/>
                </a:highlight>
                <a:latin typeface="Arial" panose="020B0604020202020204" pitchFamily="34" charset="0"/>
                <a:cs typeface="Arial" panose="020B0604020202020204" pitchFamily="34" charset="0"/>
              </a:rPr>
              <a:t>series  </a:t>
            </a:r>
            <a:r>
              <a:rPr lang="en-GB" sz="11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5C5B5A"/>
              </a:solidFill>
              <a:highlight>
                <a:srgbClr val="C0C0C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5C38208-3B1A-CF2E-FBA4-79E31BE8E97C}"/>
              </a:ext>
            </a:extLst>
          </p:cNvPr>
          <p:cNvSpPr txBox="1"/>
          <p:nvPr/>
        </p:nvSpPr>
        <p:spPr>
          <a:xfrm>
            <a:off x="513969" y="5297696"/>
            <a:ext cx="4019392" cy="612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C2D3220-C240-8330-6E4A-5A5637880325}"/>
              </a:ext>
            </a:extLst>
          </p:cNvPr>
          <p:cNvSpPr txBox="1"/>
          <p:nvPr/>
        </p:nvSpPr>
        <p:spPr>
          <a:xfrm>
            <a:off x="513969" y="4836031"/>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6" name="Picture 5" descr="A table with numbers and text&#10;&#10;Description automatically generated">
            <a:extLst>
              <a:ext uri="{FF2B5EF4-FFF2-40B4-BE49-F238E27FC236}">
                <a16:creationId xmlns:a16="http://schemas.microsoft.com/office/drawing/2014/main" id="{9969C8E9-9B41-A644-BDA9-5DDE7F1A90C6}"/>
              </a:ext>
            </a:extLst>
          </p:cNvPr>
          <p:cNvPicPr>
            <a:picLocks noChangeAspect="1"/>
          </p:cNvPicPr>
          <p:nvPr/>
        </p:nvPicPr>
        <p:blipFill rotWithShape="1">
          <a:blip r:embed="rId4">
            <a:extLst>
              <a:ext uri="{28A0092B-C50C-407E-A947-70E740481C1C}">
                <a14:useLocalDpi xmlns:a14="http://schemas.microsoft.com/office/drawing/2010/main" val="0"/>
              </a:ext>
            </a:extLst>
          </a:blip>
          <a:srcRect l="806" t="812" r="1384" b="812"/>
          <a:stretch/>
        </p:blipFill>
        <p:spPr>
          <a:xfrm>
            <a:off x="6438900" y="532650"/>
            <a:ext cx="4482321" cy="5377201"/>
          </a:xfrm>
          <a:prstGeom prst="rect">
            <a:avLst/>
          </a:prstGeom>
        </p:spPr>
      </p:pic>
    </p:spTree>
    <p:extLst>
      <p:ext uri="{BB962C8B-B14F-4D97-AF65-F5344CB8AC3E}">
        <p14:creationId xmlns:p14="http://schemas.microsoft.com/office/powerpoint/2010/main" val="57113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5A224F-6529-82F2-BB15-596A773FD294}"/>
              </a:ext>
            </a:extLst>
          </p:cNvPr>
          <p:cNvGraphicFramePr>
            <a:graphicFrameLocks noGrp="1"/>
          </p:cNvGraphicFramePr>
          <p:nvPr/>
        </p:nvGraphicFramePr>
        <p:xfrm>
          <a:off x="6236412" y="1136837"/>
          <a:ext cx="5811396" cy="4584326"/>
        </p:xfrm>
        <a:graphic>
          <a:graphicData uri="http://schemas.openxmlformats.org/drawingml/2006/table">
            <a:tbl>
              <a:tblPr firstRow="1" firstCol="1" bandRow="1"/>
              <a:tblGrid>
                <a:gridCol w="1619309">
                  <a:extLst>
                    <a:ext uri="{9D8B030D-6E8A-4147-A177-3AD203B41FA5}">
                      <a16:colId xmlns:a16="http://schemas.microsoft.com/office/drawing/2014/main" val="1747685505"/>
                    </a:ext>
                  </a:extLst>
                </a:gridCol>
                <a:gridCol w="2171527">
                  <a:extLst>
                    <a:ext uri="{9D8B030D-6E8A-4147-A177-3AD203B41FA5}">
                      <a16:colId xmlns:a16="http://schemas.microsoft.com/office/drawing/2014/main" val="847122229"/>
                    </a:ext>
                  </a:extLst>
                </a:gridCol>
                <a:gridCol w="2020560">
                  <a:extLst>
                    <a:ext uri="{9D8B030D-6E8A-4147-A177-3AD203B41FA5}">
                      <a16:colId xmlns:a16="http://schemas.microsoft.com/office/drawing/2014/main" val="4268740802"/>
                    </a:ext>
                  </a:extLst>
                </a:gridCol>
              </a:tblGrid>
              <a:tr h="399984">
                <a:tc gridSpan="3">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Attendance Allowance estimated take up and unclaimed amounts</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0171" marR="110171" marT="55086" marB="55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84674407"/>
                  </a:ext>
                </a:extLst>
              </a:tr>
              <a:tr h="693151">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 </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Eligible but not claiming (Low take up estimate 68%)</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Amount unclaimed yearly (low take up estimate)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075871"/>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Bolton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3,413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15,917,271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838007"/>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Bury</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2,317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10,944,560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268948"/>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4,038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19,238,198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4746508"/>
                  </a:ext>
                </a:extLst>
              </a:tr>
              <a:tr h="302050">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Oldham</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2,625</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12,268,893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8895605"/>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Rochdale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2,407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11,106,636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49738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Salford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10,617,931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970819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Stockport</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3,826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17,717,153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18430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Tameside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2,630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12,206,873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59655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Trafford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2,443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11,247,231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5281256"/>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Wigan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4,102</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19,330,244</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595690"/>
                  </a:ext>
                </a:extLst>
              </a:tr>
              <a:tr h="470691">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Greater 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30,103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140,594,989</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704008"/>
                  </a:ext>
                </a:extLst>
              </a:tr>
            </a:tbl>
          </a:graphicData>
        </a:graphic>
      </p:graphicFrame>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tooltip="https://policyinpractice.co.uk/wp-content/uploads/unclaimed-attendance-allowance_report-by-policy-in-practice-for-mse_dec23.pdf"/>
              </a:rPr>
              <a:t>Unclaimed-Attendance-Allowance_report-by-Policy-in-Practice-for-MSE_Dec23.pdf (policyinpractice.co.uk)</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5F32B60-FD83-CC38-C7FD-34CA7AAFD536}"/>
              </a:ext>
            </a:extLst>
          </p:cNvPr>
          <p:cNvSpPr txBox="1"/>
          <p:nvPr/>
        </p:nvSpPr>
        <p:spPr>
          <a:xfrm>
            <a:off x="154113" y="1526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spTree>
    <p:extLst>
      <p:ext uri="{BB962C8B-B14F-4D97-AF65-F5344CB8AC3E}">
        <p14:creationId xmlns:p14="http://schemas.microsoft.com/office/powerpoint/2010/main" val="3851569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1600</TotalTime>
  <Words>2834</Words>
  <Application>Microsoft Office PowerPoint</Application>
  <PresentationFormat>Widescreen</PresentationFormat>
  <Paragraphs>165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PowerPoint Presentation</vt:lpstr>
      <vt:lpstr>PowerPoint Presentation</vt:lpstr>
      <vt:lpstr>Pension Credit - other potential benefits </vt:lpstr>
      <vt:lpstr>Key statistics for Manchester (February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Coffey, May</cp:lastModifiedBy>
  <cp:revision>256</cp:revision>
  <dcterms:created xsi:type="dcterms:W3CDTF">2020-10-30T09:24:29Z</dcterms:created>
  <dcterms:modified xsi:type="dcterms:W3CDTF">2024-09-20T09:51:08Z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