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308" r:id="rId6"/>
    <p:sldId id="269" r:id="rId7"/>
    <p:sldId id="270" r:id="rId8"/>
    <p:sldId id="309" r:id="rId9"/>
    <p:sldId id="310" r:id="rId10"/>
    <p:sldId id="311" r:id="rId11"/>
    <p:sldId id="312" r:id="rId12"/>
    <p:sldId id="268" r:id="rId13"/>
    <p:sldId id="275" r:id="rId14"/>
    <p:sldId id="276" r:id="rId15"/>
    <p:sldId id="313"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5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E7F84-16CF-453B-9339-49A2937FC09A}" v="1" dt="2024-09-20T09:51:49.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96652" autoAdjust="0"/>
  </p:normalViewPr>
  <p:slideViewPr>
    <p:cSldViewPr snapToGrid="0">
      <p:cViewPr varScale="1">
        <p:scale>
          <a:sx n="119" d="100"/>
          <a:sy n="119" d="100"/>
        </p:scale>
        <p:origin x="138" y="144"/>
      </p:cViewPr>
      <p:guideLst/>
    </p:cSldViewPr>
  </p:slideViewPr>
  <p:outlineViewPr>
    <p:cViewPr>
      <p:scale>
        <a:sx n="33" d="100"/>
        <a:sy n="33" d="100"/>
      </p:scale>
      <p:origin x="0" y="-30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559E7F84-16CF-453B-9339-49A2937FC09A}"/>
    <pc:docChg chg="addSld modSld">
      <pc:chgData name="Coffey, May" userId="74318281-8da5-4c25-9c2f-98004019047b" providerId="ADAL" clId="{559E7F84-16CF-453B-9339-49A2937FC09A}" dt="2024-09-20T09:51:49.313" v="0"/>
      <pc:docMkLst>
        <pc:docMk/>
      </pc:docMkLst>
      <pc:sldChg chg="add">
        <pc:chgData name="Coffey, May" userId="74318281-8da5-4c25-9c2f-98004019047b" providerId="ADAL" clId="{559E7F84-16CF-453B-9339-49A2937FC09A}" dt="2024-09-20T09:51:49.313" v="0"/>
        <pc:sldMkLst>
          <pc:docMk/>
          <pc:sldMk cId="2568984743"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91624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61024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times.co.uk/money-mentor/article/apply-for-pension-credit/" TargetMode="External"/><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income-related-benefits-estimates-of-take-up-financial-year-ending-2022" TargetMode="External"/><Relationship Id="rId2"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1" Type="http://schemas.openxmlformats.org/officeDocument/2006/relationships/slideLayout" Target="../slideLayouts/slideLayout1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3" Type="http://schemas.openxmlformats.org/officeDocument/2006/relationships/hyperlink" Target="https://policyinpractice.co.uk/wp-content/uploads/Unclaimed-Attendance-Allowance_report-by-Policy-in-Practice-for-MSE_Dec23.pdf" TargetMode="External"/><Relationship Id="rId2" Type="http://schemas.openxmlformats.org/officeDocument/2006/relationships/image" Target="../media/image6.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Tameside</a:t>
            </a:r>
            <a:endParaRPr lang="en-GB" sz="5400" dirty="0">
              <a:solidFill>
                <a:schemeClr val="bg1"/>
              </a:solidFill>
              <a:latin typeface="Arial" charset="0"/>
              <a:ea typeface="Arial" charset="0"/>
              <a:cs typeface="Arial" charset="0"/>
            </a:endParaRPr>
          </a:p>
        </p:txBody>
      </p:sp>
      <p:sp>
        <p:nvSpPr>
          <p:cNvPr id="9" name="TextBox 8"/>
          <p:cNvSpPr txBox="1"/>
          <p:nvPr/>
        </p:nvSpPr>
        <p:spPr>
          <a:xfrm>
            <a:off x="587375" y="2677696"/>
            <a:ext cx="2693236" cy="430887"/>
          </a:xfrm>
          <a:prstGeom prst="rect">
            <a:avLst/>
          </a:prstGeom>
          <a:noFill/>
        </p:spPr>
        <p:txBody>
          <a:bodyPr wrap="square" lIns="0" tIns="0" rIns="0" bIns="0" rtlCol="0">
            <a:spAutoFit/>
          </a:bodyPr>
          <a:lstStyle/>
          <a:p>
            <a:r>
              <a:rPr lang="en-GB" sz="2800" b="1" dirty="0">
                <a:solidFill>
                  <a:schemeClr val="bg1"/>
                </a:solidFill>
                <a:latin typeface="Arial" charset="0"/>
                <a:ea typeface="Arial" charset="0"/>
                <a:cs typeface="Arial" charset="0"/>
              </a:rPr>
              <a:t>9 October 2024</a:t>
            </a:r>
          </a:p>
        </p:txBody>
      </p:sp>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7808-E7B2-F96B-FA7A-3CBD78F258C7}"/>
              </a:ext>
            </a:extLst>
          </p:cNvPr>
          <p:cNvSpPr txBox="1">
            <a:spLocks noGrp="1"/>
          </p:cNvSpPr>
          <p:nvPr>
            <p:ph type="title" idx="4294967295"/>
          </p:nvPr>
        </p:nvSpPr>
        <p:spPr>
          <a:xfrm>
            <a:off x="1" y="1"/>
            <a:ext cx="8617788"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Areas of deprivation across GM by state pension age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19F2FBBA-C3C3-5A79-E8E3-A2B4A22B8F68}"/>
              </a:ext>
            </a:extLst>
          </p:cNvPr>
          <p:cNvSpPr txBox="1"/>
          <p:nvPr/>
        </p:nvSpPr>
        <p:spPr>
          <a:xfrm>
            <a:off x="753889" y="1874581"/>
            <a:ext cx="2978807" cy="3970318"/>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pic>
        <p:nvPicPr>
          <p:cNvPr id="3" name="Picture 2" descr="A thematic map of deprivation and elderly population covering the ten districts of Greater Manchester.">
            <a:extLst>
              <a:ext uri="{FF2B5EF4-FFF2-40B4-BE49-F238E27FC236}">
                <a16:creationId xmlns:a16="http://schemas.microsoft.com/office/drawing/2014/main" id="{1A304C2A-17B7-5739-293B-984A121F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4" y="411064"/>
            <a:ext cx="7781925" cy="5503044"/>
          </a:xfrm>
          <a:prstGeom prst="rect">
            <a:avLst/>
          </a:prstGeom>
        </p:spPr>
      </p:pic>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4BCB-3552-9DA0-80CE-EEA8C833666C}"/>
              </a:ext>
            </a:extLst>
          </p:cNvPr>
          <p:cNvSpPr txBox="1">
            <a:spLocks noGrp="1"/>
          </p:cNvSpPr>
          <p:nvPr>
            <p:ph type="title" idx="4294967295"/>
          </p:nvPr>
        </p:nvSpPr>
        <p:spPr>
          <a:xfrm>
            <a:off x="0" y="1"/>
            <a:ext cx="686219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Income </a:t>
            </a:r>
            <a:r>
              <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deprivation</a:t>
            </a: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affecting older people</a:t>
            </a:r>
          </a:p>
        </p:txBody>
      </p:sp>
      <p:pic>
        <p:nvPicPr>
          <p:cNvPr id="3" name="Picture 2" descr="Thematic map showing areas of Greater Manchester with the highest levels of deprivation affecting older people based on the 2019 Index of Multiple Deprivation.">
            <a:extLst>
              <a:ext uri="{FF2B5EF4-FFF2-40B4-BE49-F238E27FC236}">
                <a16:creationId xmlns:a16="http://schemas.microsoft.com/office/drawing/2014/main" id="{FFCEDE77-C79E-74FF-D3D7-BA24F737D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480" y="491245"/>
            <a:ext cx="7768336" cy="5493433"/>
          </a:xfrm>
          <a:prstGeom prst="rect">
            <a:avLst/>
          </a:prstGeom>
        </p:spPr>
      </p:pic>
      <p:sp>
        <p:nvSpPr>
          <p:cNvPr id="4" name="TextBox 3">
            <a:extLst>
              <a:ext uri="{FF2B5EF4-FFF2-40B4-BE49-F238E27FC236}">
                <a16:creationId xmlns:a16="http://schemas.microsoft.com/office/drawing/2014/main" id="{8F0B6D73-CECE-A7AB-946D-7B438FC8F3C5}"/>
              </a:ext>
            </a:extLst>
          </p:cNvPr>
          <p:cNvSpPr txBox="1"/>
          <p:nvPr/>
        </p:nvSpPr>
        <p:spPr>
          <a:xfrm>
            <a:off x="476250" y="6127517"/>
            <a:ext cx="57531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567D64-9235-D08F-3893-B892BD58A0C6}"/>
              </a:ext>
            </a:extLst>
          </p:cNvPr>
          <p:cNvSpPr txBox="1">
            <a:spLocks noGrp="1"/>
          </p:cNvSpPr>
          <p:nvPr>
            <p:ph type="title" idx="4294967295"/>
          </p:nvPr>
        </p:nvSpPr>
        <p:spPr>
          <a:xfrm>
            <a:off x="8388" y="0"/>
            <a:ext cx="9834112"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Wards with the highest proportion of low-income households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pic>
        <p:nvPicPr>
          <p:cNvPr id="4" name="Picture 3" descr="A screenshot of a spreadsheet table showing for each ward in Tameside the percentage of households with gross income below £20,000 and the number of households with income below £20,000.  Totals are also provided for all of Tameside.">
            <a:extLst>
              <a:ext uri="{FF2B5EF4-FFF2-40B4-BE49-F238E27FC236}">
                <a16:creationId xmlns:a16="http://schemas.microsoft.com/office/drawing/2014/main" id="{4FC7CF6D-99DB-81FB-B87F-D9B2339027DD}"/>
              </a:ext>
            </a:extLst>
          </p:cNvPr>
          <p:cNvPicPr>
            <a:picLocks noChangeAspect="1"/>
          </p:cNvPicPr>
          <p:nvPr/>
        </p:nvPicPr>
        <p:blipFill rotWithShape="1">
          <a:blip r:embed="rId2">
            <a:extLst>
              <a:ext uri="{28A0092B-C50C-407E-A947-70E740481C1C}">
                <a14:useLocalDpi xmlns:a14="http://schemas.microsoft.com/office/drawing/2010/main" val="0"/>
              </a:ext>
            </a:extLst>
          </a:blip>
          <a:srcRect l="985" t="1204" b="1204"/>
          <a:stretch/>
        </p:blipFill>
        <p:spPr>
          <a:xfrm>
            <a:off x="109585" y="1063989"/>
            <a:ext cx="8081915" cy="4917909"/>
          </a:xfrm>
          <a:prstGeom prst="rect">
            <a:avLst/>
          </a:prstGeom>
        </p:spPr>
      </p:pic>
      <p:sp>
        <p:nvSpPr>
          <p:cNvPr id="3" name="TextBox 2">
            <a:extLst>
              <a:ext uri="{FF2B5EF4-FFF2-40B4-BE49-F238E27FC236}">
                <a16:creationId xmlns:a16="http://schemas.microsoft.com/office/drawing/2014/main" id="{87EE8C1C-26EB-B165-7497-4AA0A9E8386E}"/>
              </a:ext>
            </a:extLst>
          </p:cNvPr>
          <p:cNvSpPr txBox="1"/>
          <p:nvPr/>
        </p:nvSpPr>
        <p:spPr>
          <a:xfrm>
            <a:off x="8296888" y="3012088"/>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sp>
        <p:nvSpPr>
          <p:cNvPr id="2" name="TextBox 1">
            <a:extLst>
              <a:ext uri="{FF2B5EF4-FFF2-40B4-BE49-F238E27FC236}">
                <a16:creationId xmlns:a16="http://schemas.microsoft.com/office/drawing/2014/main" id="{3D3779F8-5B3D-4664-5759-AB8CD0F888B1}"/>
              </a:ext>
            </a:extLst>
          </p:cNvPr>
          <p:cNvSpPr txBox="1"/>
          <p:nvPr/>
        </p:nvSpPr>
        <p:spPr>
          <a:xfrm>
            <a:off x="565731" y="6189940"/>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Tree>
    <p:extLst>
      <p:ext uri="{BB962C8B-B14F-4D97-AF65-F5344CB8AC3E}">
        <p14:creationId xmlns:p14="http://schemas.microsoft.com/office/powerpoint/2010/main" val="345142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noGrp="1"/>
          </p:cNvSpPr>
          <p:nvPr>
            <p:ph type="title" idx="4294967295"/>
          </p:nvPr>
        </p:nvSpPr>
        <p:spPr>
          <a:xfrm>
            <a:off x="0" y="0"/>
            <a:ext cx="7047781"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Potential savings to the NHS and social care services</a:t>
            </a:r>
            <a:endParaRPr kumimoji="0" lang="en-US"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£24 million a year if every pensioner in Tameside entitled to Pension Credit but not currently claiming did claim their entitlement.</a:t>
            </a:r>
          </a:p>
        </p:txBody>
      </p:sp>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pic>
        <p:nvPicPr>
          <p:cNvPr id="3" name="Picture 2" descr="A screenshot of a spreadsheet table showing the approximate estimate of the cost to the NHS of Pension Credit non-claimants in 2024.  Estimates are provided for the ten districts in Greater Manchester and a total for Greater Manchester.">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noGrp="1"/>
          </p:cNvSpPr>
          <p:nvPr>
            <p:ph type="title" idx="4294967295"/>
          </p:nvPr>
        </p:nvSpPr>
        <p:spPr>
          <a:xfrm>
            <a:off x="1813492" y="2915728"/>
            <a:ext cx="8202963" cy="1369339"/>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Fuel Allowance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2024/25 estimates)</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A7AAB2-463E-0E58-F7B4-B4FC981F739B}"/>
              </a:ext>
            </a:extLst>
          </p:cNvPr>
          <p:cNvSpPr>
            <a:spLocks noGrp="1"/>
          </p:cNvSpPr>
          <p:nvPr>
            <p:ph type="title"/>
          </p:nvPr>
        </p:nvSpPr>
        <p:spPr>
          <a:xfrm>
            <a:off x="88036" y="73995"/>
            <a:ext cx="6514644" cy="926623"/>
          </a:xfrm>
        </p:spPr>
        <p:txBody>
          <a:bodyPr>
            <a:normAutofit/>
          </a:bodyPr>
          <a:lstStyle/>
          <a:p>
            <a:r>
              <a:rPr lang="en-GB" sz="3200" b="1" dirty="0">
                <a:latin typeface="Arial" panose="020B0604020202020204" pitchFamily="34" charset="0"/>
                <a:cs typeface="Arial" panose="020B0604020202020204" pitchFamily="34" charset="0"/>
              </a:rPr>
              <a:t>Changes in Winter Fuel Payment</a:t>
            </a:r>
          </a:p>
        </p:txBody>
      </p:sp>
      <p:sp>
        <p:nvSpPr>
          <p:cNvPr id="2" name="Title 1">
            <a:extLst>
              <a:ext uri="{FF2B5EF4-FFF2-40B4-BE49-F238E27FC236}">
                <a16:creationId xmlns:a16="http://schemas.microsoft.com/office/drawing/2014/main" id="{12619CF6-97F9-E384-094C-DF5D742E857B}"/>
              </a:ext>
            </a:extLst>
          </p:cNvPr>
          <p:cNvSpPr txBox="1">
            <a:spLocks/>
          </p:cNvSpPr>
          <p:nvPr/>
        </p:nvSpPr>
        <p:spPr>
          <a:xfrm>
            <a:off x="567447" y="876881"/>
            <a:ext cx="11153498" cy="496578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19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19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Not </a:t>
            </a:r>
            <a:r>
              <a:rPr lang="en-GB" sz="1900" kern="0" dirty="0">
                <a:latin typeface="Arial" panose="020B0604020202020204" pitchFamily="34" charset="0"/>
                <a:ea typeface="Times New Roman" panose="02020603050405020304" pitchFamily="18" charset="0"/>
              </a:rPr>
              <a:t>all older people entitled to Winter Fuel Payment receive the same amount.</a:t>
            </a:r>
            <a:r>
              <a:rPr lang="en-GB" sz="19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endParaRPr lang="en-US" sz="19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3E7A-E16F-82F1-02AF-8180F46B01A3}"/>
              </a:ext>
            </a:extLst>
          </p:cNvPr>
          <p:cNvSpPr txBox="1">
            <a:spLocks noGrp="1"/>
          </p:cNvSpPr>
          <p:nvPr>
            <p:ph type="title" idx="4294967295"/>
          </p:nvPr>
        </p:nvSpPr>
        <p:spPr>
          <a:xfrm>
            <a:off x="2" y="-18034"/>
            <a:ext cx="10621106" cy="46166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Tameside there were 37,771 who received WFA in 2022/23, and this is expected to decrease to approximately the number who are claiming Pension Credit (latest figure is 5,509) so the reduction will be around -32,300 recipients since 2022/23.  This is 9.0% of the total reduction across GM (-359,000) and a drop in recipients in Tameside since 2022/23 of -85.4%.</a:t>
            </a:r>
          </a:p>
        </p:txBody>
      </p:sp>
      <p:pic>
        <p:nvPicPr>
          <p:cNvPr id="5" name="Picture 4" descr="A screenshot of a spreadsheet table showing:&#10;- estimated reduction in Winter Fuel Allowance recipients in 2024/25.&#10;- Percentage of the reduction in Greater Manchester.&#10;- percentage reduction in number of recipients in 2024/25&#10;with these figures given for the ten districts in Greater Manchester and overall figures for the whole of Greater Manchester.">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9BDE-ABED-8C96-6187-924FF3659932}"/>
              </a:ext>
            </a:extLst>
          </p:cNvPr>
          <p:cNvSpPr txBox="1">
            <a:spLocks noGrp="1"/>
          </p:cNvSpPr>
          <p:nvPr>
            <p:ph type="title" idx="4294967295"/>
          </p:nvPr>
        </p:nvSpPr>
        <p:spPr>
          <a:xfrm>
            <a:off x="2" y="-18034"/>
            <a:ext cx="11183814"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12120"/>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Tameside there were 37,771 who received WFA in 2022/23, and this is expected to decrease to approximately the number who are claiming Pension Credit (latest figure is 5,509) so the reduction will be around -32,300 recipients since 2022/23.  This is 9.0% of the total reduction across GM (-359,000) and a drop in recipients in Tameside since 2022/23 of -85.4%.</a:t>
            </a:r>
          </a:p>
        </p:txBody>
      </p:sp>
      <p:pic>
        <p:nvPicPr>
          <p:cNvPr id="5" name="Picture 4" descr="A screenshot of a spreadsheet table showing:&#10;- estimated reduction in Winter Fuel Allowance payments in sterling.&#10;- estimated reduction in percentage terms of the numbers receiving Winter Fuel Payment.&#10;- district share in percentage terms of the overall reduction in payment across Greater Manchester.">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8" y="545880"/>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noGrp="1"/>
          </p:cNvSpPr>
          <p:nvPr>
            <p:ph type="title" idx="4294967295"/>
          </p:nvPr>
        </p:nvSpPr>
        <p:spPr>
          <a:xfrm>
            <a:off x="3174961" y="80309"/>
            <a:ext cx="5531376" cy="524053"/>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Annex – key assumptions </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0000FF"/>
              </a:solidFill>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0000FF"/>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0000FF"/>
                </a:solidFill>
                <a:effectLs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65FFBB-B603-7170-ABC1-4D74FA2A8999}"/>
              </a:ext>
            </a:extLst>
          </p:cNvPr>
          <p:cNvSpPr>
            <a:spLocks noGrp="1"/>
          </p:cNvSpPr>
          <p:nvPr>
            <p:ph type="title"/>
          </p:nvPr>
        </p:nvSpPr>
        <p:spPr>
          <a:xfrm>
            <a:off x="123662" y="155688"/>
            <a:ext cx="3070800" cy="926623"/>
          </a:xfrm>
        </p:spPr>
        <p:txBody>
          <a:bodyPr>
            <a:normAutofit/>
          </a:bodyPr>
          <a:lstStyle/>
          <a:p>
            <a:r>
              <a:rPr lang="en-GB" sz="3200" b="1" dirty="0">
                <a:latin typeface="Arial" panose="020B0604020202020204" pitchFamily="34" charset="0"/>
                <a:cs typeface="Arial" panose="020B0604020202020204" pitchFamily="34" charset="0"/>
              </a:rPr>
              <a:t>Contact details</a:t>
            </a:r>
          </a:p>
        </p:txBody>
      </p:sp>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5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F25143-C5A6-47C3-61C8-DFD6F45420F4}"/>
              </a:ext>
            </a:extLst>
          </p:cNvPr>
          <p:cNvSpPr txBox="1">
            <a:spLocks noGrp="1"/>
          </p:cNvSpPr>
          <p:nvPr>
            <p:ph type="title" idx="4294967295"/>
          </p:nvPr>
        </p:nvSpPr>
        <p:spPr>
          <a:xfrm>
            <a:off x="1927792" y="1955501"/>
            <a:ext cx="8202963" cy="1843791"/>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a:t>
            </a: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Tameside</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(February 2024 data)</a:t>
            </a:r>
            <a:endParaRPr kumimoji="0" lang="en-US"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A8A5F938-4A98-46A0-4813-77FEECB42568}"/>
              </a:ext>
            </a:extLst>
          </p:cNvPr>
          <p:cNvSpPr txBox="1"/>
          <p:nvPr/>
        </p:nvSpPr>
        <p:spPr>
          <a:xfrm>
            <a:off x="2936207" y="5026504"/>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959116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6164A1-DA6A-27CC-6C11-2C048834CB68}"/>
              </a:ext>
            </a:extLst>
          </p:cNvPr>
          <p:cNvSpPr txBox="1">
            <a:spLocks noGrp="1"/>
          </p:cNvSpPr>
          <p:nvPr>
            <p:ph type="title" idx="4294967295"/>
          </p:nvPr>
        </p:nvSpPr>
        <p:spPr>
          <a:xfrm>
            <a:off x="1" y="-180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a:latin typeface="Arial" panose="020B0604020202020204" pitchFamily="34" charset="0"/>
                <a:cs typeface="Arial" panose="020B0604020202020204" pitchFamily="34" charset="0"/>
              </a:rPr>
              <a:t>Pension Credit </a:t>
            </a:r>
            <a:r>
              <a:rPr lang="en-GB" sz="2000">
                <a:latin typeface="Arial" panose="020B0604020202020204" pitchFamily="34" charset="0"/>
                <a:cs typeface="Arial" panose="020B0604020202020204" pitchFamily="34" charset="0"/>
              </a:rPr>
              <a:t>is made up of two parts and some pensioners may be eligible for one or both parts:</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 </a:t>
            </a:r>
            <a:r>
              <a:rPr lang="en-GB" sz="2000" b="1">
                <a:latin typeface="Arial" panose="020B0604020202020204" pitchFamily="34" charset="0"/>
                <a:cs typeface="Arial" panose="020B0604020202020204" pitchFamily="34" charset="0"/>
              </a:rPr>
              <a:t>Guaranteed Credit </a:t>
            </a:r>
            <a:r>
              <a:rPr lang="en-GB" sz="2000">
                <a:latin typeface="Arial" panose="020B0604020202020204" pitchFamily="34" charset="0"/>
                <a:cs typeface="Arial" panose="020B0604020202020204" pitchFamily="34" charset="0"/>
              </a:rPr>
              <a:t>top</a:t>
            </a:r>
            <a:r>
              <a:rPr lang="pl-PL" sz="2000">
                <a:latin typeface="Arial" panose="020B0604020202020204" pitchFamily="34" charset="0"/>
                <a:cs typeface="Arial" panose="020B0604020202020204" pitchFamily="34" charset="0"/>
              </a:rPr>
              <a:t>s</a:t>
            </a:r>
            <a:r>
              <a:rPr lang="en-GB" sz="2000">
                <a:latin typeface="Arial" panose="020B0604020202020204" pitchFamily="34" charset="0"/>
                <a:cs typeface="Arial" panose="020B0604020202020204" pitchFamily="34" charset="0"/>
              </a:rPr>
              <a:t> up incomes to a guaranteed minimum level, which in 2024/25 is £</a:t>
            </a:r>
            <a:r>
              <a:rPr lang="en-GB" sz="2000" b="1">
                <a:latin typeface="Arial" panose="020B0604020202020204" pitchFamily="34" charset="0"/>
                <a:cs typeface="Arial" panose="020B0604020202020204" pitchFamily="34" charset="0"/>
              </a:rPr>
              <a:t>218.15</a:t>
            </a:r>
            <a:r>
              <a:rPr lang="en-GB"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a:latin typeface="Arial" panose="020B0604020202020204" pitchFamily="34" charset="0"/>
                <a:cs typeface="Arial" panose="020B0604020202020204" pitchFamily="34" charset="0"/>
              </a:rPr>
              <a:t>per week for single people and £</a:t>
            </a:r>
            <a:r>
              <a:rPr lang="en-GB" sz="2000" b="1">
                <a:latin typeface="Arial" panose="020B0604020202020204" pitchFamily="34" charset="0"/>
                <a:cs typeface="Arial" panose="020B0604020202020204" pitchFamily="34" charset="0"/>
              </a:rPr>
              <a:t>332.95</a:t>
            </a:r>
            <a:r>
              <a:rPr lang="en-GB" sz="2000">
                <a:latin typeface="Arial" panose="020B0604020202020204" pitchFamily="34" charset="0"/>
                <a:cs typeface="Arial" panose="020B0604020202020204" pitchFamily="34" charset="0"/>
              </a:rPr>
              <a:t> for couples. When savings surpass £</a:t>
            </a:r>
            <a:r>
              <a:rPr lang="en-GB" sz="2000" b="1">
                <a:latin typeface="Arial" panose="020B0604020202020204" pitchFamily="34" charset="0"/>
                <a:cs typeface="Arial" panose="020B0604020202020204" pitchFamily="34" charset="0"/>
              </a:rPr>
              <a:t>10,000</a:t>
            </a:r>
            <a:r>
              <a:rPr lang="en-GB" sz="2000">
                <a:latin typeface="Arial" panose="020B0604020202020204" pitchFamily="34" charset="0"/>
                <a:cs typeface="Arial" panose="020B0604020202020204" pitchFamily="34" charset="0"/>
              </a:rPr>
              <a:t> entitlement is reduced by £1 for every £500 in savings above that threshold.</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Extra credit - some pensioners may get extra credit if any of the following also apply: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have a severe disability;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care for another adult;</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are responsible for children or young people.</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2. </a:t>
            </a:r>
            <a:r>
              <a:rPr lang="en-GB" sz="2000" b="1">
                <a:latin typeface="Arial" panose="020B0604020202020204" pitchFamily="34" charset="0"/>
                <a:cs typeface="Arial" panose="020B0604020202020204" pitchFamily="34" charset="0"/>
              </a:rPr>
              <a:t>Savings Credit </a:t>
            </a:r>
            <a:r>
              <a:rPr lang="en-GB" sz="20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a:latin typeface="Arial" panose="020B0604020202020204" pitchFamily="34" charset="0"/>
                <a:cs typeface="Arial" panose="020B0604020202020204" pitchFamily="34" charset="0"/>
              </a:rPr>
              <a:t>17.01</a:t>
            </a:r>
            <a:r>
              <a:rPr lang="en-GB" sz="2000">
                <a:latin typeface="Arial" panose="020B0604020202020204" pitchFamily="34" charset="0"/>
                <a:cs typeface="Arial" panose="020B0604020202020204" pitchFamily="34" charset="0"/>
              </a:rPr>
              <a:t> for single people or £</a:t>
            </a:r>
            <a:r>
              <a:rPr lang="en-GB" sz="2000" b="1">
                <a:latin typeface="Arial" panose="020B0604020202020204" pitchFamily="34" charset="0"/>
                <a:cs typeface="Arial" panose="020B0604020202020204" pitchFamily="34" charset="0"/>
              </a:rPr>
              <a:t>19.04</a:t>
            </a:r>
            <a:r>
              <a:rPr lang="en-GB" sz="2000">
                <a:latin typeface="Arial" panose="020B0604020202020204" pitchFamily="34" charset="0"/>
                <a:cs typeface="Arial" panose="020B0604020202020204" pitchFamily="34" charset="0"/>
              </a:rPr>
              <a:t> for a couple. </a:t>
            </a: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Lst>
          </p:cNvPr>
          <p:cNvSpPr>
            <a:spLocks noGrp="1"/>
          </p:cNvSpPr>
          <p:nvPr>
            <p:ph idx="1"/>
          </p:nvPr>
        </p:nvSpPr>
        <p:spPr>
          <a:xfrm>
            <a:off x="0" y="408980"/>
            <a:ext cx="12306300" cy="5367318"/>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00" b="0" i="0" dirty="0">
                <a:effectLst/>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00" b="1" dirty="0">
                <a:latin typeface="Arial" panose="020B0604020202020204" pitchFamily="34" charset="0"/>
                <a:cs typeface="Arial" panose="020B0604020202020204" pitchFamily="34" charset="0"/>
              </a:rPr>
              <a:t>169.50</a:t>
            </a:r>
            <a:r>
              <a:rPr lang="en-GB"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 Cold Weather Payment - currently £</a:t>
            </a:r>
            <a:r>
              <a:rPr lang="en-GB" sz="1400" b="1" i="0" dirty="0">
                <a:effectLst/>
                <a:latin typeface="Arial" panose="020B0604020202020204" pitchFamily="34" charset="0"/>
                <a:cs typeface="Arial" panose="020B0604020202020204" pitchFamily="34" charset="0"/>
              </a:rPr>
              <a:t>25.00</a:t>
            </a:r>
            <a:r>
              <a:rPr lang="en-GB" sz="1400" b="0" i="0" dirty="0">
                <a:effectLst/>
                <a:latin typeface="Arial" panose="020B0604020202020204" pitchFamily="34" charset="0"/>
                <a:cs typeface="Arial" panose="020B0604020202020204" pitchFamily="34" charset="0"/>
              </a:rPr>
              <a:t> per week during particularly cold weather in winter months only.</a:t>
            </a:r>
            <a:r>
              <a:rPr lang="en-GB" sz="14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marL="285750" lvl="1" indent="-285750" fontAlgn="base"/>
            <a:r>
              <a:rPr lang="en-GB" sz="1400" b="0" i="0" dirty="0">
                <a:effectLst/>
                <a:latin typeface="Arial" panose="020B0604020202020204" pitchFamily="34" charset="0"/>
                <a:cs typeface="Arial" panose="020B0604020202020204" pitchFamily="34" charset="0"/>
              </a:rPr>
              <a:t>Warm Home Discount (scheme reopening in October 2024) </a:t>
            </a:r>
            <a:r>
              <a:rPr lang="en-GB" sz="1400" dirty="0">
                <a:latin typeface="Arial" panose="020B0604020202020204" pitchFamily="34" charset="0"/>
                <a:cs typeface="Arial" panose="020B0604020202020204" pitchFamily="34" charset="0"/>
              </a:rPr>
              <a:t> </a:t>
            </a:r>
            <a:r>
              <a:rPr lang="en-GB" sz="1400" b="0" i="0" dirty="0">
                <a:effectLst/>
                <a:latin typeface="Arial" panose="020B0604020202020204" pitchFamily="34" charset="0"/>
                <a:cs typeface="Arial" panose="020B0604020202020204" pitchFamily="34" charset="0"/>
              </a:rPr>
              <a:t>£</a:t>
            </a:r>
            <a:r>
              <a:rPr lang="en-GB" sz="1400" b="1" i="0" dirty="0">
                <a:effectLst/>
                <a:latin typeface="Arial" panose="020B0604020202020204" pitchFamily="34" charset="0"/>
                <a:cs typeface="Arial" panose="020B0604020202020204" pitchFamily="34" charset="0"/>
              </a:rPr>
              <a:t>150</a:t>
            </a:r>
            <a:r>
              <a:rPr lang="en-GB" sz="1400" b="0" i="0" dirty="0">
                <a:effectLst/>
                <a:latin typeface="Arial" panose="020B0604020202020204" pitchFamily="34" charset="0"/>
                <a:cs typeface="Arial" panose="020B0604020202020204" pitchFamily="34" charset="0"/>
              </a:rPr>
              <a:t> one-off discount on the electricity bill. </a:t>
            </a:r>
            <a:endParaRPr lang="en-GB" sz="1400" dirty="0">
              <a:latin typeface="Arial" panose="020B0604020202020204" pitchFamily="34" charset="0"/>
              <a:cs typeface="Arial" panose="020B0604020202020204" pitchFamily="34" charset="0"/>
            </a:endParaRPr>
          </a:p>
          <a:p>
            <a:pPr marL="285750" lvl="1" indent="-285750" fontAlgn="base"/>
            <a:r>
              <a:rPr lang="en-GB" sz="14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4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00" b="1" dirty="0">
                <a:latin typeface="Arial" panose="020B0604020202020204" pitchFamily="34" charset="0"/>
                <a:cs typeface="Arial" panose="020B0604020202020204" pitchFamily="34" charset="0"/>
              </a:rPr>
              <a:t>282</a:t>
            </a:r>
            <a:r>
              <a:rPr lang="en-GB" sz="1400" dirty="0">
                <a:latin typeface="Arial" panose="020B0604020202020204" pitchFamily="34" charset="0"/>
                <a:cs typeface="Arial" panose="020B0604020202020204" pitchFamily="34" charset="0"/>
              </a:rPr>
              <a:t>. </a:t>
            </a:r>
          </a:p>
          <a:p>
            <a:pPr marL="285750" lvl="1" indent="-285750" fontAlgn="base"/>
            <a:r>
              <a:rPr lang="en-GB" sz="14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0000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9CE7-2999-A9CE-4F4F-901B17E41A3D}"/>
              </a:ext>
            </a:extLst>
          </p:cNvPr>
          <p:cNvSpPr>
            <a:spLocks noGrp="1"/>
          </p:cNvSpPr>
          <p:nvPr>
            <p:ph type="title"/>
          </p:nvPr>
        </p:nvSpPr>
        <p:spPr>
          <a:xfrm>
            <a:off x="0" y="1"/>
            <a:ext cx="7055141"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Tameside (February 2024)</a:t>
            </a:r>
            <a:endParaRPr lang="en-US" sz="2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F3019F8E-6811-0003-9332-418FD75EFDDE}"/>
              </a:ext>
            </a:extLst>
          </p:cNvPr>
          <p:cNvSpPr>
            <a:spLocks noGrp="1"/>
          </p:cNvSpPr>
          <p:nvPr>
            <p:ph idx="1"/>
          </p:nvPr>
        </p:nvSpPr>
        <p:spPr>
          <a:xfrm>
            <a:off x="0" y="494951"/>
            <a:ext cx="12191999" cy="5313829"/>
          </a:xfrm>
          <a:noFill/>
          <a:ln w="12700">
            <a:solidFill>
              <a:schemeClr val="bg1"/>
            </a:solidFill>
          </a:ln>
        </p:spPr>
        <p:txBody>
          <a:bodyPr>
            <a:normAutofit fontScale="92500" lnSpcReduction="10000"/>
          </a:bodyPr>
          <a:lstStyle/>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Average </a:t>
            </a:r>
            <a:r>
              <a:rPr lang="en-GB" sz="2400" i="1" dirty="0">
                <a:latin typeface="Arial" panose="020B0604020202020204" pitchFamily="34" charset="0"/>
                <a:cs typeface="Arial" panose="020B0604020202020204" pitchFamily="34" charset="0"/>
              </a:rPr>
              <a:t>weekly</a:t>
            </a:r>
            <a:r>
              <a:rPr lang="en-GB" sz="2400" dirty="0">
                <a:latin typeface="Arial" panose="020B0604020202020204" pitchFamily="34" charset="0"/>
                <a:cs typeface="Arial" panose="020B0604020202020204" pitchFamily="34" charset="0"/>
              </a:rPr>
              <a:t> award amount of Pension Credit = </a:t>
            </a:r>
            <a:r>
              <a:rPr lang="en-GB" sz="2400" b="1" dirty="0">
                <a:latin typeface="Arial" panose="020B0604020202020204" pitchFamily="34" charset="0"/>
                <a:cs typeface="Arial" panose="020B0604020202020204" pitchFamily="34" charset="0"/>
              </a:rPr>
              <a:t>£66.21</a:t>
            </a:r>
            <a:r>
              <a:rPr lang="en-US" sz="2400" dirty="0">
                <a:latin typeface="Arial" panose="020B0604020202020204" pitchFamily="34" charset="0"/>
                <a:cs typeface="Arial" panose="020B0604020202020204" pitchFamily="34" charset="0"/>
              </a:rPr>
              <a:t> in February 2024 for all ages of pensioners.</a:t>
            </a:r>
          </a:p>
          <a:p>
            <a:pPr marL="0" indent="0">
              <a:buNone/>
            </a:pPr>
            <a:r>
              <a:rPr lang="en-US" sz="2400" dirty="0">
                <a:latin typeface="Arial" panose="020B0604020202020204" pitchFamily="34" charset="0"/>
                <a:cs typeface="Arial" panose="020B0604020202020204" pitchFamily="34" charset="0"/>
              </a:rPr>
              <a:t>   (GM average = </a:t>
            </a:r>
            <a:r>
              <a:rPr lang="en-US" sz="2400" b="1" dirty="0">
                <a:latin typeface="Arial" panose="020B0604020202020204" pitchFamily="34" charset="0"/>
                <a:cs typeface="Arial" panose="020B0604020202020204" pitchFamily="34" charset="0"/>
              </a:rPr>
              <a:t>£75.60</a:t>
            </a:r>
            <a:r>
              <a:rPr lang="en-US" sz="2400" dirty="0">
                <a:latin typeface="Arial" panose="020B0604020202020204" pitchFamily="34" charset="0"/>
                <a:cs typeface="Arial" panose="020B0604020202020204" pitchFamily="34" charset="0"/>
              </a:rPr>
              <a:t>)</a:t>
            </a:r>
            <a:endParaRPr lang="en-US" sz="2400" b="1" u="sng" dirty="0">
              <a:latin typeface="Arial" panose="020B0604020202020204" pitchFamily="34" charset="0"/>
              <a:cs typeface="Arial" panose="020B0604020202020204" pitchFamily="34" charset="0"/>
            </a:endParaRPr>
          </a:p>
          <a:p>
            <a:r>
              <a:rPr lang="en-GB" sz="2400" kern="0" dirty="0">
                <a:effectLst/>
                <a:latin typeface="Arial" panose="020B0604020202020204" pitchFamily="34" charset="0"/>
                <a:ea typeface="Times New Roman" panose="02020603050405020304" pitchFamily="18" charset="0"/>
              </a:rPr>
              <a:t>In February 2024, there we</a:t>
            </a:r>
            <a:r>
              <a:rPr lang="en-US" sz="2400" kern="0" dirty="0">
                <a:effectLst/>
                <a:latin typeface="Arial" panose="020B0604020202020204" pitchFamily="34" charset="0"/>
                <a:ea typeface="Times New Roman" panose="02020603050405020304" pitchFamily="18" charset="0"/>
              </a:rPr>
              <a:t>re </a:t>
            </a:r>
            <a:r>
              <a:rPr lang="en-US" sz="2400" b="1" kern="0" dirty="0">
                <a:effectLst/>
                <a:latin typeface="Arial" panose="020B0604020202020204" pitchFamily="34" charset="0"/>
                <a:ea typeface="Times New Roman" panose="02020603050405020304" pitchFamily="18" charset="0"/>
              </a:rPr>
              <a:t>5,509</a:t>
            </a:r>
            <a:r>
              <a:rPr lang="en-US" sz="2400" kern="0" dirty="0">
                <a:effectLst/>
                <a:latin typeface="Arial" panose="020B0604020202020204" pitchFamily="34" charset="0"/>
                <a:ea typeface="Times New Roman" panose="02020603050405020304" pitchFamily="18" charset="0"/>
              </a:rPr>
              <a:t> Pension Credit claimants in Tameside out of </a:t>
            </a:r>
            <a:r>
              <a:rPr lang="en-US" sz="2400" b="1" kern="0" dirty="0">
                <a:effectLst/>
                <a:latin typeface="Arial" panose="020B0604020202020204" pitchFamily="34" charset="0"/>
                <a:ea typeface="Times New Roman" panose="02020603050405020304" pitchFamily="18" charset="0"/>
              </a:rPr>
              <a:t>38,921 </a:t>
            </a:r>
            <a:r>
              <a:rPr lang="en-US" sz="2400" kern="0" dirty="0">
                <a:effectLst/>
                <a:latin typeface="Arial" panose="020B0604020202020204" pitchFamily="34" charset="0"/>
                <a:ea typeface="Times New Roman" panose="02020603050405020304" pitchFamily="18" charset="0"/>
              </a:rPr>
              <a:t>residents</a:t>
            </a:r>
            <a:r>
              <a:rPr lang="en-US" sz="2400" b="1" kern="0" dirty="0">
                <a:effectLst/>
                <a:latin typeface="Arial" panose="020B0604020202020204" pitchFamily="34" charset="0"/>
                <a:ea typeface="Times New Roman" panose="02020603050405020304" pitchFamily="18" charset="0"/>
              </a:rPr>
              <a:t> </a:t>
            </a:r>
            <a:r>
              <a:rPr lang="en-US" sz="2400" kern="0" dirty="0">
                <a:effectLst/>
                <a:latin typeface="Arial" panose="020B0604020202020204" pitchFamily="34" charset="0"/>
                <a:ea typeface="Times New Roman" panose="02020603050405020304" pitchFamily="18" charset="0"/>
              </a:rPr>
              <a:t>aged 66 or more (mid-2023), equating to </a:t>
            </a:r>
            <a:r>
              <a:rPr lang="en-US" sz="2400" b="1" kern="0" dirty="0">
                <a:effectLst/>
                <a:latin typeface="Arial" panose="020B0604020202020204" pitchFamily="34" charset="0"/>
                <a:ea typeface="Times New Roman" panose="02020603050405020304" pitchFamily="18" charset="0"/>
              </a:rPr>
              <a:t>14.1% </a:t>
            </a:r>
            <a:r>
              <a:rPr lang="en-US" sz="2400" kern="0" dirty="0">
                <a:effectLst/>
                <a:latin typeface="Arial" panose="020B0604020202020204" pitchFamily="34" charset="0"/>
                <a:ea typeface="Times New Roman" panose="02020603050405020304" pitchFamily="18" charset="0"/>
              </a:rPr>
              <a:t>of all older residents.</a:t>
            </a:r>
            <a:endParaRPr lang="en-US" sz="2400" dirty="0">
              <a:latin typeface="Arial" panose="020B060402020202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rPr>
              <a:t>It is estimated that around </a:t>
            </a:r>
            <a:r>
              <a:rPr lang="en-US" sz="2400" b="1" kern="0" dirty="0">
                <a:effectLst/>
                <a:latin typeface="Arial" panose="020B0604020202020204" pitchFamily="34" charset="0"/>
                <a:ea typeface="Times New Roman" panose="02020603050405020304" pitchFamily="18" charset="0"/>
              </a:rPr>
              <a:t>£7.0 million </a:t>
            </a:r>
            <a:r>
              <a:rPr lang="en-US" sz="2400" kern="0" dirty="0">
                <a:effectLst/>
                <a:latin typeface="Arial" panose="020B0604020202020204" pitchFamily="34" charset="0"/>
                <a:ea typeface="Times New Roman" panose="02020603050405020304" pitchFamily="18" charset="0"/>
              </a:rPr>
              <a:t>is currently being unclaimed in Tameside each year and that </a:t>
            </a:r>
            <a:r>
              <a:rPr lang="en-US" sz="2400" kern="0">
                <a:effectLst/>
                <a:latin typeface="Arial" panose="020B0604020202020204" pitchFamily="34" charset="0"/>
                <a:ea typeface="Times New Roman" panose="02020603050405020304" pitchFamily="18" charset="0"/>
              </a:rPr>
              <a:t>some </a:t>
            </a:r>
            <a:r>
              <a:rPr lang="en-US" sz="2400" b="1" kern="0">
                <a:effectLst/>
                <a:latin typeface="Arial" panose="020B0604020202020204" pitchFamily="34" charset="0"/>
                <a:ea typeface="Times New Roman" panose="02020603050405020304" pitchFamily="18" charset="0"/>
              </a:rPr>
              <a:t>3,235 </a:t>
            </a:r>
            <a:r>
              <a:rPr lang="en-US" sz="2400" kern="0" dirty="0">
                <a:effectLst/>
                <a:latin typeface="Arial" panose="020B0604020202020204" pitchFamily="34" charset="0"/>
                <a:ea typeface="Times New Roman" panose="02020603050405020304" pitchFamily="18" charset="0"/>
              </a:rPr>
              <a:t>pensioners that are eligible are not claiming Pension Credit. </a:t>
            </a:r>
            <a:r>
              <a:rPr lang="en-US" sz="1500" kern="0" dirty="0">
                <a:effectLst/>
                <a:latin typeface="Arial" panose="020B0604020202020204" pitchFamily="34" charset="0"/>
                <a:ea typeface="Times New Roman" panose="02020603050405020304" pitchFamily="18" charset="0"/>
              </a:rPr>
              <a:t>(See Footnote 1.)</a:t>
            </a:r>
            <a:endParaRPr lang="en-US" sz="1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cost to the health and social care system due to non full uptake of Pension Credit in Tameside alone is approx. </a:t>
            </a:r>
            <a:r>
              <a:rPr lang="en-US" sz="2400" b="1" dirty="0">
                <a:latin typeface="Arial" panose="020B0604020202020204" pitchFamily="34" charset="0"/>
                <a:cs typeface="Arial" panose="020B0604020202020204" pitchFamily="34" charset="0"/>
              </a:rPr>
              <a:t>£24 million</a:t>
            </a:r>
            <a:r>
              <a:rPr lang="en-US" sz="24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(See Footnote 2.)</a:t>
            </a:r>
          </a:p>
          <a:p>
            <a:r>
              <a:rPr lang="en-US" sz="2400" dirty="0">
                <a:latin typeface="Arial" panose="020B0604020202020204" pitchFamily="34" charset="0"/>
                <a:cs typeface="Arial" panose="020B0604020202020204" pitchFamily="34" charset="0"/>
              </a:rPr>
              <a:t>The (pre-2023) wards with the highest estimated number of non-claimants but entitled to Pension Credit (February 2024) in Tameside are:</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St Peter’s (288).</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Denton South (233).</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Ashton Waterloo (205).</a:t>
            </a:r>
          </a:p>
          <a:p>
            <a:endParaRPr lang="en-US" sz="24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3BFECD7B-F898-CFF5-CD60-8D11BAD6A0E6}"/>
              </a:ext>
            </a:extLst>
          </p:cNvPr>
          <p:cNvSpPr txBox="1"/>
          <p:nvPr/>
        </p:nvSpPr>
        <p:spPr>
          <a:xfrm>
            <a:off x="0" y="6088286"/>
            <a:ext cx="12191999"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Footnote 1: The unclaimed amount </a:t>
            </a:r>
            <a:r>
              <a:rPr lang="en-GB" sz="1050" dirty="0" err="1">
                <a:solidFill>
                  <a:srgbClr val="5C5B5A"/>
                </a:solidFill>
                <a:latin typeface="Arial" panose="020B0604020202020204" pitchFamily="34" charset="0"/>
                <a:cs typeface="Arial" panose="020B0604020202020204" pitchFamily="34" charset="0"/>
              </a:rPr>
              <a:t>i</a:t>
            </a:r>
            <a:r>
              <a:rPr lang="en-US" sz="105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50" dirty="0">
              <a:solidFill>
                <a:srgbClr val="5C5B5A"/>
              </a:solidFill>
            </a:endParaRPr>
          </a:p>
        </p:txBody>
      </p:sp>
      <p:sp>
        <p:nvSpPr>
          <p:cNvPr id="7" name="TextBox 3">
            <a:extLst>
              <a:ext uri="{FF2B5EF4-FFF2-40B4-BE49-F238E27FC236}">
                <a16:creationId xmlns:a16="http://schemas.microsoft.com/office/drawing/2014/main" id="{41DF8574-3A20-F038-0072-C39ADC742C05}"/>
              </a:ext>
            </a:extLst>
          </p:cNvPr>
          <p:cNvSpPr txBox="1"/>
          <p:nvPr/>
        </p:nvSpPr>
        <p:spPr>
          <a:xfrm>
            <a:off x="-36581" y="6488389"/>
            <a:ext cx="121920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Footnote 2: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8" name="TextBox 3">
            <a:extLst>
              <a:ext uri="{FF2B5EF4-FFF2-40B4-BE49-F238E27FC236}">
                <a16:creationId xmlns:a16="http://schemas.microsoft.com/office/drawing/2014/main" id="{359EAE46-A792-AF97-D00E-3156D94D50F7}"/>
              </a:ext>
            </a:extLst>
          </p:cNvPr>
          <p:cNvSpPr txBox="1"/>
          <p:nvPr/>
        </p:nvSpPr>
        <p:spPr>
          <a:xfrm>
            <a:off x="5639559" y="6661792"/>
            <a:ext cx="662025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Sources: Stat-Xplore, Pension Credit, Tables 2 and 4 and ONS midyear population estimates.</a:t>
            </a:r>
            <a:endParaRPr lang="en-GB" sz="1050" dirty="0">
              <a:solidFill>
                <a:srgbClr val="5C5B5A"/>
              </a:solidFill>
            </a:endParaRPr>
          </a:p>
        </p:txBody>
      </p:sp>
    </p:spTree>
    <p:extLst>
      <p:ext uri="{BB962C8B-B14F-4D97-AF65-F5344CB8AC3E}">
        <p14:creationId xmlns:p14="http://schemas.microsoft.com/office/powerpoint/2010/main" val="13183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81E6-7190-98AC-3429-AA02FFAC1EF5}"/>
              </a:ext>
            </a:extLst>
          </p:cNvPr>
          <p:cNvSpPr txBox="1">
            <a:spLocks noGrp="1"/>
          </p:cNvSpPr>
          <p:nvPr>
            <p:ph type="title" idx="4294967295"/>
          </p:nvPr>
        </p:nvSpPr>
        <p:spPr>
          <a:xfrm>
            <a:off x="-1" y="0"/>
            <a:ext cx="10192625" cy="44461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 claimants by wards in Tameside (February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44C16180-2FFD-20B6-EB0A-F5FDD1BF6CEE}"/>
              </a:ext>
            </a:extLst>
          </p:cNvPr>
          <p:cNvSpPr txBox="1"/>
          <p:nvPr/>
        </p:nvSpPr>
        <p:spPr>
          <a:xfrm>
            <a:off x="0" y="6581001"/>
            <a:ext cx="5738070"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73454B7-1825-9D78-47E6-5320818C9C83}"/>
              </a:ext>
            </a:extLst>
          </p:cNvPr>
          <p:cNvSpPr txBox="1"/>
          <p:nvPr/>
        </p:nvSpPr>
        <p:spPr>
          <a:xfrm>
            <a:off x="9144" y="6119336"/>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screenshot from a spreadsheet table showing the number of Pension Claimants in each ward in Tameside at February 2021 with the total for Tameside also.">
            <a:extLst>
              <a:ext uri="{FF2B5EF4-FFF2-40B4-BE49-F238E27FC236}">
                <a16:creationId xmlns:a16="http://schemas.microsoft.com/office/drawing/2014/main" id="{BA33402F-436A-9CBF-08E9-FB20456E4634}"/>
              </a:ext>
            </a:extLst>
          </p:cNvPr>
          <p:cNvPicPr>
            <a:picLocks noChangeAspect="1"/>
          </p:cNvPicPr>
          <p:nvPr/>
        </p:nvPicPr>
        <p:blipFill rotWithShape="1">
          <a:blip r:embed="rId2">
            <a:extLst>
              <a:ext uri="{28A0092B-C50C-407E-A947-70E740481C1C}">
                <a14:useLocalDpi xmlns:a14="http://schemas.microsoft.com/office/drawing/2010/main" val="0"/>
              </a:ext>
            </a:extLst>
          </a:blip>
          <a:srcRect l="2220" b="2384"/>
          <a:stretch/>
        </p:blipFill>
        <p:spPr>
          <a:xfrm>
            <a:off x="3219450" y="529097"/>
            <a:ext cx="6095949" cy="5581010"/>
          </a:xfrm>
          <a:prstGeom prst="rect">
            <a:avLst/>
          </a:prstGeom>
        </p:spPr>
      </p:pic>
    </p:spTree>
    <p:extLst>
      <p:ext uri="{BB962C8B-B14F-4D97-AF65-F5344CB8AC3E}">
        <p14:creationId xmlns:p14="http://schemas.microsoft.com/office/powerpoint/2010/main" val="406591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4EB5-407E-BFC4-8F47-86343F6C49FE}"/>
              </a:ext>
            </a:extLst>
          </p:cNvPr>
          <p:cNvSpPr txBox="1">
            <a:spLocks noGrp="1"/>
          </p:cNvSpPr>
          <p:nvPr>
            <p:ph type="title" idx="4294967295"/>
          </p:nvPr>
        </p:nvSpPr>
        <p:spPr>
          <a:xfrm>
            <a:off x="0" y="1"/>
            <a:ext cx="1220114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Eligible Non-Recipients (ENRs) by ward in Tameside (February 2024)</a:t>
            </a:r>
            <a:endParaRPr kumimoji="0" lang="en-US" sz="25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3">
            <a:extLst>
              <a:ext uri="{FF2B5EF4-FFF2-40B4-BE49-F238E27FC236}">
                <a16:creationId xmlns:a16="http://schemas.microsoft.com/office/drawing/2014/main" id="{82AFC567-4D12-6E15-837D-D0DDD996E3FE}"/>
              </a:ext>
            </a:extLst>
          </p:cNvPr>
          <p:cNvSpPr txBox="1"/>
          <p:nvPr/>
        </p:nvSpPr>
        <p:spPr>
          <a:xfrm>
            <a:off x="9142" y="6152057"/>
            <a:ext cx="711310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05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05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050" dirty="0">
                <a:solidFill>
                  <a:srgbClr val="0000FF"/>
                </a:solidFill>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6CD80666-2C0C-6FF8-79F6-9598A3F0D57B}"/>
              </a:ext>
            </a:extLst>
          </p:cNvPr>
          <p:cNvSpPr txBox="1"/>
          <p:nvPr/>
        </p:nvSpPr>
        <p:spPr>
          <a:xfrm>
            <a:off x="9142" y="5382359"/>
            <a:ext cx="4154484" cy="6565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a:t>
            </a:r>
            <a:endParaRPr lang="en-GB" sz="1200" dirty="0">
              <a:solidFill>
                <a:srgbClr val="5C5B5A"/>
              </a:solidFill>
              <a:effectLst/>
              <a:latin typeface="Times New Roman" panose="02020603050405020304" pitchFamily="18" charset="0"/>
              <a:ea typeface="Times New Roman" panose="02020603050405020304" pitchFamily="18" charset="0"/>
            </a:endParaRPr>
          </a:p>
          <a:p>
            <a:r>
              <a:rPr lang="en-GB" sz="12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613ADC9A-B726-4FA2-5179-A28C6C81F249}"/>
              </a:ext>
            </a:extLst>
          </p:cNvPr>
          <p:cNvSpPr txBox="1"/>
          <p:nvPr/>
        </p:nvSpPr>
        <p:spPr>
          <a:xfrm>
            <a:off x="18287" y="3703232"/>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DEEECF-C68B-AD08-902D-CC66D8009859}"/>
              </a:ext>
            </a:extLst>
          </p:cNvPr>
          <p:cNvSpPr txBox="1"/>
          <p:nvPr/>
        </p:nvSpPr>
        <p:spPr>
          <a:xfrm>
            <a:off x="18287" y="3187491"/>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screenshot from a spreadsheet table showing the estimated eligible non-claimants by ward in Tameside at February 2024 with a total for Tameside.">
            <a:extLst>
              <a:ext uri="{FF2B5EF4-FFF2-40B4-BE49-F238E27FC236}">
                <a16:creationId xmlns:a16="http://schemas.microsoft.com/office/drawing/2014/main" id="{D94EDC56-CA34-239F-0980-54A0BCC49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699" y="523302"/>
            <a:ext cx="6661749" cy="5539309"/>
          </a:xfrm>
          <a:prstGeom prst="rect">
            <a:avLst/>
          </a:prstGeom>
        </p:spPr>
      </p:pic>
    </p:spTree>
    <p:extLst>
      <p:ext uri="{BB962C8B-B14F-4D97-AF65-F5344CB8AC3E}">
        <p14:creationId xmlns:p14="http://schemas.microsoft.com/office/powerpoint/2010/main" val="290391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9C03-E82D-F6B7-661F-13494C7A1B38}"/>
              </a:ext>
            </a:extLst>
          </p:cNvPr>
          <p:cNvSpPr txBox="1">
            <a:spLocks noGrp="1"/>
          </p:cNvSpPr>
          <p:nvPr>
            <p:ph type="title" idx="4294967295"/>
          </p:nvPr>
        </p:nvSpPr>
        <p:spPr>
          <a:xfrm>
            <a:off x="0" y="0"/>
            <a:ext cx="12192000"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3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total amount of missed Pension Credit uptake in Tameside (February 2024)</a:t>
            </a:r>
            <a:endParaRPr kumimoji="0" lang="en-US" sz="23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C2ABB304-F777-36EF-EA03-D08B0C77B4E5}"/>
              </a:ext>
            </a:extLst>
          </p:cNvPr>
          <p:cNvSpPr txBox="1"/>
          <p:nvPr/>
        </p:nvSpPr>
        <p:spPr>
          <a:xfrm>
            <a:off x="9144" y="6124553"/>
            <a:ext cx="12201144" cy="738664"/>
          </a:xfrm>
          <a:prstGeom prst="rect">
            <a:avLst/>
          </a:prstGeom>
          <a:noFill/>
        </p:spPr>
        <p:txBody>
          <a:bodyPr wrap="square">
            <a:spAutoFit/>
          </a:bodyPr>
          <a:lstStyle/>
          <a:p>
            <a:r>
              <a:rPr kumimoji="0" lang="en-GB" sz="105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05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tables PC 4.</a:t>
            </a:r>
          </a:p>
          <a:p>
            <a:pPr marL="171450" indent="-171450">
              <a:buFont typeface="Wingdings" panose="05000000000000000000" pitchFamily="2" charset="2"/>
              <a:buChar char="§"/>
            </a:pPr>
            <a:r>
              <a:rPr lang="en-GB" sz="105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pension-credit-tables-FYE-2022.ods (live.com)</a:t>
            </a:r>
            <a:r>
              <a:rPr lang="en-GB" sz="1050" dirty="0">
                <a:solidFill>
                  <a:srgbClr val="5C5B5A"/>
                </a:solidFill>
                <a:latin typeface="Arial" panose="020B0604020202020204" pitchFamily="34" charset="0"/>
                <a:cs typeface="Arial" panose="020B0604020202020204" pitchFamily="34" charset="0"/>
              </a:rPr>
              <a:t> (Estimated expenditure take-up in worksheet PC2 cell ref B82) data within the</a:t>
            </a:r>
            <a:r>
              <a:rPr lang="en-GB" sz="1050" dirty="0">
                <a:latin typeface="Arial" panose="020B0604020202020204" pitchFamily="34" charset="0"/>
                <a:cs typeface="Arial" panose="020B0604020202020204" pitchFamily="34" charset="0"/>
              </a:rPr>
              <a:t> series  </a:t>
            </a:r>
            <a:r>
              <a:rPr lang="en-GB" sz="105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Income-related benefits: estimates of take-up: financial year ending 2022</a:t>
            </a:r>
            <a:endParaRPr lang="en-GB" sz="1050" dirty="0">
              <a:solidFill>
                <a:srgbClr val="0000F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440E5A-FA57-5D64-A678-27D317818EF8}"/>
              </a:ext>
            </a:extLst>
          </p:cNvPr>
          <p:cNvSpPr txBox="1"/>
          <p:nvPr/>
        </p:nvSpPr>
        <p:spPr>
          <a:xfrm>
            <a:off x="9144" y="4968815"/>
            <a:ext cx="3217135"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screenshot from a spreadsheet table showing the estimated amount of Pension Credit that is not claimed each year in each ward in Tameside as at February 2024 with also a total figure for all of Tameside.">
            <a:extLst>
              <a:ext uri="{FF2B5EF4-FFF2-40B4-BE49-F238E27FC236}">
                <a16:creationId xmlns:a16="http://schemas.microsoft.com/office/drawing/2014/main" id="{FC4C2080-BBA7-F280-D5E1-C70CF8F98B46}"/>
              </a:ext>
            </a:extLst>
          </p:cNvPr>
          <p:cNvPicPr>
            <a:picLocks noChangeAspect="1"/>
          </p:cNvPicPr>
          <p:nvPr/>
        </p:nvPicPr>
        <p:blipFill rotWithShape="1">
          <a:blip r:embed="rId4">
            <a:extLst>
              <a:ext uri="{28A0092B-C50C-407E-A947-70E740481C1C}">
                <a14:useLocalDpi xmlns:a14="http://schemas.microsoft.com/office/drawing/2010/main" val="0"/>
              </a:ext>
            </a:extLst>
          </a:blip>
          <a:srcRect l="539" t="1859" r="1809" b="2080"/>
          <a:stretch/>
        </p:blipFill>
        <p:spPr>
          <a:xfrm>
            <a:off x="3981450" y="454056"/>
            <a:ext cx="7319153" cy="5658070"/>
          </a:xfrm>
          <a:prstGeom prst="rect">
            <a:avLst/>
          </a:prstGeom>
        </p:spPr>
      </p:pic>
    </p:spTree>
    <p:extLst>
      <p:ext uri="{BB962C8B-B14F-4D97-AF65-F5344CB8AC3E}">
        <p14:creationId xmlns:p14="http://schemas.microsoft.com/office/powerpoint/2010/main" val="335896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F32B60-FD83-CC38-C7FD-34CA7AAFD536}"/>
              </a:ext>
            </a:extLst>
          </p:cNvPr>
          <p:cNvSpPr txBox="1">
            <a:spLocks noGrp="1"/>
          </p:cNvSpPr>
          <p:nvPr>
            <p:ph type="title" idx="4294967295"/>
          </p:nvPr>
        </p:nvSpPr>
        <p:spPr>
          <a:xfrm>
            <a:off x="154113" y="1526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pic>
        <p:nvPicPr>
          <p:cNvPr id="4" name="Picture 3" descr="A screenshot of a table showing for each district in Greater Manchester:&#10;- numbers who are eligible but not claiming attendance allowance.&#10;- amount unclaimed yearly by those eligible to claim but who are not claiming.">
            <a:extLst>
              <a:ext uri="{FF2B5EF4-FFF2-40B4-BE49-F238E27FC236}">
                <a16:creationId xmlns:a16="http://schemas.microsoft.com/office/drawing/2014/main" id="{F6437D17-B198-4B21-A4DB-D67477566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288" y="530122"/>
            <a:ext cx="6097712" cy="4761227"/>
          </a:xfrm>
          <a:prstGeom prst="rect">
            <a:avLst/>
          </a:prstGeom>
        </p:spPr>
      </p:pic>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tooltip="https://policyinpractice.co.uk/wp-content/uploads/unclaimed-attendance-allowance_report-by-policy-in-practice-for-mse_dec23.pdf">
                  <a:extLst>
                    <a:ext uri="{A12FA001-AC4F-418D-AE19-62706E023703}">
                      <ahyp:hlinkClr xmlns:ahyp="http://schemas.microsoft.com/office/drawing/2018/hyperlinkcolor" val="tx"/>
                    </a:ext>
                  </a:extLst>
                </a:hlinkClick>
              </a:rPr>
              <a:t>Unclaimed-Attendance-Allowance_report-by-Policy-in-Practice-for-MSE_Dec23.pdf (policyinpractice.co.uk)</a:t>
            </a:r>
            <a:r>
              <a:rPr lang="en-GB" sz="1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98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BD76E2-1091-4E59-82E9-2014B5B90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1877</TotalTime>
  <Words>2781</Words>
  <Application>Microsoft Office PowerPoint</Application>
  <PresentationFormat>Widescreen</PresentationFormat>
  <Paragraphs>129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Pension Credit and Winter Fuel Payments</vt:lpstr>
      <vt:lpstr>Pension Credit summary Tameside  (February 2024 data)</vt:lpstr>
      <vt:lpstr>Pension Credit entitlements</vt:lpstr>
      <vt:lpstr>Pension Credit - other potential benefits </vt:lpstr>
      <vt:lpstr>Key statistics for Tameside (February 2024)</vt:lpstr>
      <vt:lpstr>Pension Credit claimants by wards in Tameside (February 2024)</vt:lpstr>
      <vt:lpstr>Estimated Eligible Non-Recipients (ENRs) by ward in Tameside (February 2024)</vt:lpstr>
      <vt:lpstr>Estimated total amount of missed Pension Credit uptake in Tameside (February 2024)</vt:lpstr>
      <vt:lpstr>Attendance Allowance</vt:lpstr>
      <vt:lpstr>Areas of deprivation across GM by state pension age</vt:lpstr>
      <vt:lpstr>Income deprivation affecting older people</vt:lpstr>
      <vt:lpstr>Wards with the highest proportion of low-income households</vt:lpstr>
      <vt:lpstr>Potential savings to the NHS and social care services</vt:lpstr>
      <vt:lpstr>Winter Fuel Allowance summary  (Winter 2024/25 estimates)</vt:lpstr>
      <vt:lpstr>Changes in Winter Fuel Payment</vt:lpstr>
      <vt:lpstr>Winter Fuel Allowance (WFA) benefit – estimated reduction in recipients</vt:lpstr>
      <vt:lpstr>Winter Fuel Allowance (WFA) benefit – estimated reduction in payouts</vt:lpstr>
      <vt:lpstr>Annex – key assumptions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Doocey, Mike</cp:lastModifiedBy>
  <cp:revision>266</cp:revision>
  <dcterms:created xsi:type="dcterms:W3CDTF">2020-10-30T09:24:29Z</dcterms:created>
  <dcterms:modified xsi:type="dcterms:W3CDTF">2024-10-09T14:29:22Z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