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307" r:id="rId5"/>
    <p:sldId id="308" r:id="rId6"/>
    <p:sldId id="269" r:id="rId7"/>
    <p:sldId id="270" r:id="rId8"/>
    <p:sldId id="309" r:id="rId9"/>
    <p:sldId id="310" r:id="rId10"/>
    <p:sldId id="311" r:id="rId11"/>
    <p:sldId id="312" r:id="rId12"/>
    <p:sldId id="268" r:id="rId13"/>
    <p:sldId id="275" r:id="rId14"/>
    <p:sldId id="276" r:id="rId15"/>
    <p:sldId id="313" r:id="rId16"/>
    <p:sldId id="278" r:id="rId17"/>
    <p:sldId id="279" r:id="rId18"/>
    <p:sldId id="280" r:id="rId19"/>
    <p:sldId id="281" r:id="rId20"/>
    <p:sldId id="282" r:id="rId21"/>
    <p:sldId id="283" r:id="rId22"/>
    <p:sldId id="28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0724D5-0733-DD9F-644A-F623E51F1F83}" name="Doocey, Mike" initials="DM" userId="S::Mike.Doocey@greatermanchester-ca.gov.uk::012d683b-1c45-41f8-acb5-b3a3f85bb73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C5B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2698A2-EFCB-40AF-8278-0E87CFD7D1C7}" v="1" dt="2024-09-20T09:52:07.5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73" autoAdjust="0"/>
    <p:restoredTop sz="96652" autoAdjust="0"/>
  </p:normalViewPr>
  <p:slideViewPr>
    <p:cSldViewPr snapToGrid="0">
      <p:cViewPr varScale="1">
        <p:scale>
          <a:sx n="120" d="100"/>
          <a:sy n="120" d="100"/>
        </p:scale>
        <p:origin x="174" y="144"/>
      </p:cViewPr>
      <p:guideLst/>
    </p:cSldViewPr>
  </p:slideViewPr>
  <p:outlineViewPr>
    <p:cViewPr>
      <p:scale>
        <a:sx n="33" d="100"/>
        <a:sy n="33" d="100"/>
      </p:scale>
      <p:origin x="0" y="-283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ffey, May" userId="74318281-8da5-4c25-9c2f-98004019047b" providerId="ADAL" clId="{0C2698A2-EFCB-40AF-8278-0E87CFD7D1C7}"/>
    <pc:docChg chg="addSld modSld">
      <pc:chgData name="Coffey, May" userId="74318281-8da5-4c25-9c2f-98004019047b" providerId="ADAL" clId="{0C2698A2-EFCB-40AF-8278-0E87CFD7D1C7}" dt="2024-09-20T09:52:07.562" v="0"/>
      <pc:docMkLst>
        <pc:docMk/>
      </pc:docMkLst>
      <pc:sldChg chg="add">
        <pc:chgData name="Coffey, May" userId="74318281-8da5-4c25-9c2f-98004019047b" providerId="ADAL" clId="{0C2698A2-EFCB-40AF-8278-0E87CFD7D1C7}" dt="2024-09-20T09:52:07.562" v="0"/>
        <pc:sldMkLst>
          <pc:docMk/>
          <pc:sldMk cId="2568984743"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48BD5F-3D8F-4CCC-8A48-4868BBA6D257}" type="datetimeFigureOut">
              <a:rPr lang="en-GB" smtClean="0"/>
              <a:t>09/10/2024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C73C93-A4AF-424E-8F74-34B22BA38184}" type="slidenum">
              <a:rPr lang="en-GB" smtClean="0"/>
              <a:t>‹#›</a:t>
            </a:fld>
            <a:endParaRPr lang="en-GB"/>
          </a:p>
        </p:txBody>
      </p:sp>
    </p:spTree>
    <p:extLst>
      <p:ext uri="{BB962C8B-B14F-4D97-AF65-F5344CB8AC3E}">
        <p14:creationId xmlns:p14="http://schemas.microsoft.com/office/powerpoint/2010/main" val="1565933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6D70C-2E21-431F-B2B1-492FDEBE11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684D93-3266-4DEB-8E98-BF105EF4FE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B86973E-FF34-41E8-85D9-82C532089E86}"/>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F5DBE535-D48A-48FD-BA9C-4B50B3FF70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273586-F7DC-46F4-A768-3DBDC6258551}"/>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648156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AC4D3-3EA1-4963-BA50-10966A86C7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0746F2-4A94-4124-A9FA-CC669CE220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B984C4-BBFD-4FE2-9078-4D82CCD1B03C}"/>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C725F437-E458-4AA0-8DCD-548CBD28C6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80222-EE18-429F-B25F-7D32076BB50D}"/>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768648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FA44C1-8486-4F79-85BC-885337774D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D5A357-AD87-41CB-8C30-3EFFB684E2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96875-7A8F-4FC3-9942-3B95D3247C0E}"/>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41818A29-2596-4175-A1A2-00E1DC97A4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ECF7CB-1099-45B1-A13E-6816C3B4D6CD}"/>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899474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rge type, turquoise background">
    <p:spTree>
      <p:nvGrpSpPr>
        <p:cNvPr id="1" name=""/>
        <p:cNvGrpSpPr/>
        <p:nvPr/>
      </p:nvGrpSpPr>
      <p:grpSpPr>
        <a:xfrm>
          <a:off x="0" y="0"/>
          <a:ext cx="0" cy="0"/>
          <a:chOff x="0" y="0"/>
          <a:chExt cx="0" cy="0"/>
        </a:xfrm>
      </p:grpSpPr>
      <p:sp>
        <p:nvSpPr>
          <p:cNvPr id="3" name="Rectangle 2" descr="Background colour" title="artefacts"/>
          <p:cNvSpPr/>
          <p:nvPr userDrawn="1"/>
        </p:nvSpPr>
        <p:spPr>
          <a:xfrm>
            <a:off x="0" y="0"/>
            <a:ext cx="12192000" cy="6858000"/>
          </a:xfrm>
          <a:prstGeom prst="rect">
            <a:avLst/>
          </a:prstGeom>
          <a:solidFill>
            <a:srgbClr val="0096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27B0F"/>
              </a:solidFill>
            </a:endParaRPr>
          </a:p>
        </p:txBody>
      </p:sp>
      <p:sp>
        <p:nvSpPr>
          <p:cNvPr id="4" name="Title 1"/>
          <p:cNvSpPr>
            <a:spLocks noGrp="1"/>
          </p:cNvSpPr>
          <p:nvPr>
            <p:ph type="title"/>
          </p:nvPr>
        </p:nvSpPr>
        <p:spPr>
          <a:xfrm>
            <a:off x="586800" y="583200"/>
            <a:ext cx="10515600" cy="1116000"/>
          </a:xfrm>
        </p:spPr>
        <p:txBody>
          <a:bodyPr>
            <a:normAutofit/>
          </a:bodyPr>
          <a:lstStyle>
            <a:lvl1pPr>
              <a:defRPr sz="3600">
                <a:solidFill>
                  <a:schemeClr val="bg1"/>
                </a:solidFill>
              </a:defRPr>
            </a:lvl1pPr>
          </a:lstStyle>
          <a:p>
            <a:r>
              <a:rPr lang="en-US" dirty="0"/>
              <a:t>Click to edit Master title style</a:t>
            </a:r>
          </a:p>
        </p:txBody>
      </p:sp>
      <p:cxnSp>
        <p:nvCxnSpPr>
          <p:cNvPr id="5" name="Straight Connector 4" descr="Line" title="Line"/>
          <p:cNvCxnSpPr/>
          <p:nvPr userDrawn="1"/>
        </p:nvCxnSpPr>
        <p:spPr>
          <a:xfrm>
            <a:off x="587375" y="6129338"/>
            <a:ext cx="1101725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677607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800" y="583200"/>
            <a:ext cx="11017824" cy="926623"/>
          </a:xfrm>
          <a:prstGeom prst="rect">
            <a:avLst/>
          </a:prstGeom>
        </p:spPr>
        <p:txBody>
          <a:bodyPr lIns="0" tIns="0" rIns="0" bIns="0"/>
          <a:lstStyle>
            <a:lvl1pPr>
              <a:defRPr>
                <a:solidFill>
                  <a:srgbClr val="5C5B5A"/>
                </a:solidFill>
              </a:defRPr>
            </a:lvl1pPr>
          </a:lstStyle>
          <a:p>
            <a:r>
              <a:rPr lang="en-US" dirty="0"/>
              <a:t>Click to edit Master title style</a:t>
            </a:r>
          </a:p>
        </p:txBody>
      </p:sp>
      <p:sp>
        <p:nvSpPr>
          <p:cNvPr id="3" name="Content Placeholder 2"/>
          <p:cNvSpPr>
            <a:spLocks noGrp="1"/>
          </p:cNvSpPr>
          <p:nvPr>
            <p:ph idx="1"/>
          </p:nvPr>
        </p:nvSpPr>
        <p:spPr>
          <a:xfrm>
            <a:off x="586799" y="1807200"/>
            <a:ext cx="11017825" cy="4351338"/>
          </a:xfrm>
          <a:prstGeom prst="rect">
            <a:avLst/>
          </a:prstGeom>
        </p:spPr>
        <p:txBody>
          <a:bodyPr bIns="0"/>
          <a:lstStyle>
            <a:lvl1pPr>
              <a:defRPr>
                <a:solidFill>
                  <a:srgbClr val="5C5B5A"/>
                </a:solidFill>
              </a:defRPr>
            </a:lvl1pPr>
            <a:lvl2pPr>
              <a:defRPr>
                <a:solidFill>
                  <a:srgbClr val="5C5B5A"/>
                </a:solidFill>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9" name="Straight Connector 8" descr="Line" title="Line"/>
          <p:cNvCxnSpPr/>
          <p:nvPr userDrawn="1"/>
        </p:nvCxnSpPr>
        <p:spPr>
          <a:xfrm>
            <a:off x="587375" y="6129338"/>
            <a:ext cx="11017250" cy="0"/>
          </a:xfrm>
          <a:prstGeom prst="line">
            <a:avLst/>
          </a:prstGeom>
          <a:ln w="38100">
            <a:solidFill>
              <a:srgbClr val="009690"/>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1"/>
          </p:nvPr>
        </p:nvSpPr>
        <p:spPr>
          <a:xfrm>
            <a:off x="586799" y="6274800"/>
            <a:ext cx="11017826" cy="382588"/>
          </a:xfrm>
        </p:spPr>
        <p:txBody>
          <a:bodyPr>
            <a:normAutofit/>
          </a:bodyPr>
          <a:lstStyle>
            <a:lvl1pPr marL="0" indent="0">
              <a:buNone/>
              <a:defRPr sz="1600"/>
            </a:lvl1pPr>
          </a:lstStyle>
          <a:p>
            <a:pPr lvl="0"/>
            <a:r>
              <a:rPr lang="en-US" dirty="0"/>
              <a:t>Click to edit Master text styles</a:t>
            </a:r>
          </a:p>
        </p:txBody>
      </p:sp>
    </p:spTree>
    <p:extLst>
      <p:ext uri="{BB962C8B-B14F-4D97-AF65-F5344CB8AC3E}">
        <p14:creationId xmlns:p14="http://schemas.microsoft.com/office/powerpoint/2010/main" val="404055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1DF9E-58A6-4410-8225-C538E87237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5E8224-535B-4D15-8F9C-3520E062D2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A62F7-2945-4996-8F94-F9077AB99337}"/>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C744F1DA-9E5A-4FE5-B273-FED0EE3094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008FF9-F1F4-4F57-A573-ACF41DC0A87D}"/>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9887510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90ED-DA32-46C5-B5EA-CBA7716E5B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55CAEB1-AB68-4C3E-B091-40876407A2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8FE1DC-50C4-46BD-A23E-74113CA72EF2}"/>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07D51AB0-CE00-40EB-9B01-F961EFB9A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5B8106-C94F-44A8-B2E8-AE0A25E853EA}"/>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933595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FD44B-83E4-4187-9997-72CADA1C50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21F6B7-ECF3-41BC-80F9-8C4DB36B24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0A0937-934A-4449-9D8E-AE400798F0A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2BF27C-78A1-432F-BDC4-69CD228B6EBB}"/>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6" name="Footer Placeholder 5">
            <a:extLst>
              <a:ext uri="{FF2B5EF4-FFF2-40B4-BE49-F238E27FC236}">
                <a16:creationId xmlns:a16="http://schemas.microsoft.com/office/drawing/2014/main" id="{1FFECF0D-37E2-4374-A01E-ED2BD7A0D9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60FB50-47BD-49BD-B7B3-A9D29A3D4841}"/>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626123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A026-9E66-4A9B-8381-AE486956E7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78BE34-5D3E-43CC-ACF8-1D1C52110F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07B1BF-DAA5-43E2-94A6-2DFEDABB7E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1A28C0-70FC-4823-89BD-652511CBE1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1F666F-8769-47E9-9FEC-BB7191EDD4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EDD920-CD63-4B4F-947D-685DA8E7E103}"/>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8" name="Footer Placeholder 7">
            <a:extLst>
              <a:ext uri="{FF2B5EF4-FFF2-40B4-BE49-F238E27FC236}">
                <a16:creationId xmlns:a16="http://schemas.microsoft.com/office/drawing/2014/main" id="{50EB8569-48C6-43AA-9B48-A1B99892EF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27D5A64-C9FC-447C-8542-4C37DD36F213}"/>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54745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258C3-6122-4518-8E9C-6E13A54E73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B14F8C-1303-4569-AE61-F92494B9F625}"/>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4" name="Footer Placeholder 3">
            <a:extLst>
              <a:ext uri="{FF2B5EF4-FFF2-40B4-BE49-F238E27FC236}">
                <a16:creationId xmlns:a16="http://schemas.microsoft.com/office/drawing/2014/main" id="{BAF5EAD9-27AC-44A2-AE59-561FD94B28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3B13D2-588E-4DE9-8BA7-31C8C8A821E1}"/>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966251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3E0B8-D56A-4D94-B34E-79905E5CDFC9}"/>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3" name="Footer Placeholder 2">
            <a:extLst>
              <a:ext uri="{FF2B5EF4-FFF2-40B4-BE49-F238E27FC236}">
                <a16:creationId xmlns:a16="http://schemas.microsoft.com/office/drawing/2014/main" id="{CF047810-C892-47DA-B355-EC5C8136BD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EC149FD-311F-4735-A8B3-B2E891483260}"/>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1355625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DD69E-D57B-4A1F-9BEF-E8A1A45B7D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DB0FA8-A9F1-4983-851D-B85008804C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07A260-90AE-407D-A046-8F2BAD711C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8A49C7-9FC6-49EE-9D28-60664AAFFF54}"/>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6" name="Footer Placeholder 5">
            <a:extLst>
              <a:ext uri="{FF2B5EF4-FFF2-40B4-BE49-F238E27FC236}">
                <a16:creationId xmlns:a16="http://schemas.microsoft.com/office/drawing/2014/main" id="{C94B7B9D-31FC-4A08-AF2A-C5D65BA825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B94A6-8142-4439-988B-D5ACCB420F1A}"/>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3899016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2F39B-C946-43D5-B7EA-49E5289E93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7FBF51-9586-4EC8-9263-ABF5C4BA28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398B52E-D25F-43AC-8EE5-AF146991C9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13F96D-BFFE-495A-BD31-3A8406C7D4E6}"/>
              </a:ext>
            </a:extLst>
          </p:cNvPr>
          <p:cNvSpPr>
            <a:spLocks noGrp="1"/>
          </p:cNvSpPr>
          <p:nvPr>
            <p:ph type="dt" sz="half" idx="10"/>
          </p:nvPr>
        </p:nvSpPr>
        <p:spPr/>
        <p:txBody>
          <a:bodyPr/>
          <a:lstStyle/>
          <a:p>
            <a:fld id="{B3A8E7D2-1FD6-4A14-9AE6-2F2BDF1680FD}" type="datetimeFigureOut">
              <a:rPr lang="en-US" smtClean="0"/>
              <a:t>10/9/2024</a:t>
            </a:fld>
            <a:endParaRPr lang="en-US"/>
          </a:p>
        </p:txBody>
      </p:sp>
      <p:sp>
        <p:nvSpPr>
          <p:cNvPr id="6" name="Footer Placeholder 5">
            <a:extLst>
              <a:ext uri="{FF2B5EF4-FFF2-40B4-BE49-F238E27FC236}">
                <a16:creationId xmlns:a16="http://schemas.microsoft.com/office/drawing/2014/main" id="{8CA17D6A-21C1-4F0D-8E15-8D62AC0531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C1E16F-00E8-48CB-9D51-AAE97FA7A424}"/>
              </a:ext>
            </a:extLst>
          </p:cNvPr>
          <p:cNvSpPr>
            <a:spLocks noGrp="1"/>
          </p:cNvSpPr>
          <p:nvPr>
            <p:ph type="sldNum" sz="quarter" idx="12"/>
          </p:nvPr>
        </p:nvSpPr>
        <p:spPr/>
        <p:txBody>
          <a:bodyPr/>
          <a:lstStyle/>
          <a:p>
            <a:fld id="{B6C8E1A7-8730-49B9-97B4-845457397F38}" type="slidenum">
              <a:rPr lang="en-US" smtClean="0"/>
              <a:t>‹#›</a:t>
            </a:fld>
            <a:endParaRPr lang="en-US"/>
          </a:p>
        </p:txBody>
      </p:sp>
    </p:spTree>
    <p:extLst>
      <p:ext uri="{BB962C8B-B14F-4D97-AF65-F5344CB8AC3E}">
        <p14:creationId xmlns:p14="http://schemas.microsoft.com/office/powerpoint/2010/main" val="92828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321703-ABE1-4195-9F93-E6B8903F15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3061F8-AB7D-4E84-BAF5-65BBCAC26D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8D79D8-99F4-4363-BCBC-C41D05864B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A8E7D2-1FD6-4A14-9AE6-2F2BDF1680FD}" type="datetimeFigureOut">
              <a:rPr lang="en-US" smtClean="0"/>
              <a:t>10/9/2024</a:t>
            </a:fld>
            <a:endParaRPr lang="en-US"/>
          </a:p>
        </p:txBody>
      </p:sp>
      <p:sp>
        <p:nvSpPr>
          <p:cNvPr id="5" name="Footer Placeholder 4">
            <a:extLst>
              <a:ext uri="{FF2B5EF4-FFF2-40B4-BE49-F238E27FC236}">
                <a16:creationId xmlns:a16="http://schemas.microsoft.com/office/drawing/2014/main" id="{8B8DDF1D-74F5-4227-9EB8-CBD1B11B51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F0F65E-DD89-4A4E-B6EF-78866EEC84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8E1A7-8730-49B9-97B4-845457397F38}" type="slidenum">
              <a:rPr lang="en-US" smtClean="0"/>
              <a:t>‹#›</a:t>
            </a:fld>
            <a:endParaRPr lang="en-US"/>
          </a:p>
        </p:txBody>
      </p:sp>
    </p:spTree>
    <p:extLst>
      <p:ext uri="{BB962C8B-B14F-4D97-AF65-F5344CB8AC3E}">
        <p14:creationId xmlns:p14="http://schemas.microsoft.com/office/powerpoint/2010/main" val="4047908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gov.uk/government/statistics/english-indices-of-deprivation-2019" TargetMode="External"/><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independentage.org/campaigns/PensionCredit/cost-report" TargetMode="External"/><Relationship Id="rId2" Type="http://schemas.openxmlformats.org/officeDocument/2006/relationships/image" Target="../media/image10.tmp"/><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hyperlink" Target="https://www.gov.uk/government/statistics/winter-fuel-payment-statistics-for-winter-2022-to-2023" TargetMode="Externa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hyperlink" Target="https://www.gov.uk/government/statistics/winter-fuel-payment-statistics-for-winter-2022-to-2023" TargetMode="Externa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s://www.independentage.org/sites/default/files/2020-09/Pension%20Credit%20Independent%20And%20and%20Loughborough%20University%20report_0.pdf" TargetMode="External"/><Relationship Id="rId2" Type="http://schemas.openxmlformats.org/officeDocument/2006/relationships/hyperlink" Target="https://www.gov.uk/government/collections/income-related-benefits-estimates-of-take-up--2" TargetMode="Externa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hyperlink" Target="mailto:mike.doocey@greatermanchester-ca.gov.uk"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hyperlink" Target="https://www.thetimes.co.uk/money-mentor/article/apply-for-pension-credit/" TargetMode="External"/><Relationship Id="rId2" Type="http://schemas.openxmlformats.org/officeDocument/2006/relationships/hyperlink" Target="https://www.gov.uk/pension-credit/what-youll-get" TargetMode="Externa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ageuk.org.uk/information-advice/money-legal/benefits-entitlements/tv-licence-concessions/" TargetMode="External"/><Relationship Id="rId2" Type="http://schemas.openxmlformats.org/officeDocument/2006/relationships/hyperlink" Target="https://www.ageuk.org.uk/information-advice/money-legal/benefits-entitlements/pension-credit/" TargetMode="External"/><Relationship Id="rId1" Type="http://schemas.openxmlformats.org/officeDocument/2006/relationships/slideLayout" Target="../slideLayouts/slideLayout13.xml"/><Relationship Id="rId4" Type="http://schemas.openxmlformats.org/officeDocument/2006/relationships/hyperlink" Target="https://www.ageuk.org.uk/information-advice/money-legal/benefits-entitlements/cold-weather-payment/"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statistics/income-related-benefits-estimates-of-take-up-financial-year-ending-2022" TargetMode="External"/><Relationship Id="rId2" Type="http://schemas.openxmlformats.org/officeDocument/2006/relationships/hyperlink" Target="https://view.officeapps.live.com/op/view.aspx?src=https%3A%2F%2Fassets.publishing.service.gov.uk%2Fmedia%2F6538c70d5e47a5001498992d%2Fpension-credit-tables-FYE-2022.ods&amp;wdOrigin=BROWSELINK" TargetMode="External"/><Relationship Id="rId1" Type="http://schemas.openxmlformats.org/officeDocument/2006/relationships/slideLayout" Target="../slideLayouts/slideLayout13.xml"/><Relationship Id="rId4" Type="http://schemas.openxmlformats.org/officeDocument/2006/relationships/image" Target="../media/image5.tmp"/></Relationships>
</file>

<file path=ppt/slides/_rels/slide9.xml.rels><?xml version="1.0" encoding="UTF-8" standalone="yes"?>
<Relationships xmlns="http://schemas.openxmlformats.org/package/2006/relationships"><Relationship Id="rId3" Type="http://schemas.openxmlformats.org/officeDocument/2006/relationships/hyperlink" Target="https://policyinpractice.co.uk/wp-content/uploads/Unclaimed-Attendance-Allowance_report-by-Policy-in-Practice-for-MSE_Dec23.pdf" TargetMode="External"/><Relationship Id="rId2" Type="http://schemas.openxmlformats.org/officeDocument/2006/relationships/image" Target="../media/image6.tmp"/><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ackground colour" title="artefacts"/>
          <p:cNvSpPr/>
          <p:nvPr/>
        </p:nvSpPr>
        <p:spPr>
          <a:xfrm>
            <a:off x="0" y="0"/>
            <a:ext cx="12192000" cy="6858000"/>
          </a:xfrm>
          <a:prstGeom prst="rect">
            <a:avLst/>
          </a:prstGeom>
          <a:solidFill>
            <a:srgbClr val="5C5B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Greater Manchester – Going Things Differently" title="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2976" y="487951"/>
            <a:ext cx="2669913" cy="962326"/>
          </a:xfrm>
          <a:prstGeom prst="rect">
            <a:avLst/>
          </a:prstGeom>
        </p:spPr>
      </p:pic>
      <p:sp>
        <p:nvSpPr>
          <p:cNvPr id="3" name="Title 2">
            <a:extLst>
              <a:ext uri="{FF2B5EF4-FFF2-40B4-BE49-F238E27FC236}">
                <a16:creationId xmlns:a16="http://schemas.microsoft.com/office/drawing/2014/main" id="{190490FC-BF01-6AEA-F494-8B9B58C44C79}"/>
              </a:ext>
            </a:extLst>
          </p:cNvPr>
          <p:cNvSpPr>
            <a:spLocks noGrp="1"/>
          </p:cNvSpPr>
          <p:nvPr>
            <p:ph type="title"/>
          </p:nvPr>
        </p:nvSpPr>
        <p:spPr/>
        <p:txBody>
          <a:bodyPr/>
          <a:lstStyle/>
          <a:p>
            <a:r>
              <a:rPr lang="en-GB" dirty="0"/>
              <a:t>Pension Credit and Winter Fuel Payments</a:t>
            </a:r>
          </a:p>
        </p:txBody>
      </p:sp>
      <p:sp>
        <p:nvSpPr>
          <p:cNvPr id="4" name="TextBox 3"/>
          <p:cNvSpPr txBox="1"/>
          <p:nvPr/>
        </p:nvSpPr>
        <p:spPr>
          <a:xfrm>
            <a:off x="587375" y="1654074"/>
            <a:ext cx="9793288" cy="830997"/>
          </a:xfrm>
          <a:prstGeom prst="rect">
            <a:avLst/>
          </a:prstGeom>
          <a:noFill/>
        </p:spPr>
        <p:txBody>
          <a:bodyPr wrap="square" lIns="0" tIns="0" rIns="0" bIns="0" rtlCol="0">
            <a:spAutoFit/>
          </a:bodyPr>
          <a:lstStyle/>
          <a:p>
            <a:r>
              <a:rPr lang="en-GB" sz="5400" dirty="0">
                <a:solidFill>
                  <a:schemeClr val="bg1"/>
                </a:solidFill>
                <a:latin typeface="Arial" charset="0"/>
                <a:ea typeface="Arial" charset="0"/>
                <a:cs typeface="Arial" charset="0"/>
              </a:rPr>
              <a:t>Summary </a:t>
            </a:r>
            <a:r>
              <a:rPr lang="en-GB" sz="5400">
                <a:solidFill>
                  <a:schemeClr val="bg1"/>
                </a:solidFill>
                <a:latin typeface="Arial" charset="0"/>
                <a:ea typeface="Arial" charset="0"/>
                <a:cs typeface="Arial" charset="0"/>
              </a:rPr>
              <a:t>for Trafford</a:t>
            </a:r>
            <a:endParaRPr lang="en-GB" sz="5400" dirty="0">
              <a:solidFill>
                <a:schemeClr val="bg1"/>
              </a:solidFill>
              <a:latin typeface="Arial" charset="0"/>
              <a:ea typeface="Arial" charset="0"/>
              <a:cs typeface="Arial" charset="0"/>
            </a:endParaRPr>
          </a:p>
        </p:txBody>
      </p:sp>
      <p:sp>
        <p:nvSpPr>
          <p:cNvPr id="9" name="TextBox 8"/>
          <p:cNvSpPr txBox="1"/>
          <p:nvPr/>
        </p:nvSpPr>
        <p:spPr>
          <a:xfrm>
            <a:off x="587375" y="2677696"/>
            <a:ext cx="2728319" cy="430887"/>
          </a:xfrm>
          <a:prstGeom prst="rect">
            <a:avLst/>
          </a:prstGeom>
          <a:noFill/>
        </p:spPr>
        <p:txBody>
          <a:bodyPr wrap="square" lIns="0" tIns="0" rIns="0" bIns="0" rtlCol="0">
            <a:spAutoFit/>
          </a:bodyPr>
          <a:lstStyle/>
          <a:p>
            <a:r>
              <a:rPr lang="en-GB" sz="2800" b="1" dirty="0">
                <a:solidFill>
                  <a:schemeClr val="bg1"/>
                </a:solidFill>
                <a:latin typeface="Arial" charset="0"/>
                <a:ea typeface="Arial" charset="0"/>
                <a:cs typeface="Arial" charset="0"/>
              </a:rPr>
              <a:t>9 October 2024</a:t>
            </a:r>
          </a:p>
        </p:txBody>
      </p:sp>
      <p:pic>
        <p:nvPicPr>
          <p:cNvPr id="8" name="Picture 7" descr="Decorative pattern" title="Decorative patter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375" y="3513007"/>
            <a:ext cx="11017250" cy="2760793"/>
          </a:xfrm>
          <a:prstGeom prst="rect">
            <a:avLst/>
          </a:prstGeom>
        </p:spPr>
      </p:pic>
    </p:spTree>
    <p:extLst>
      <p:ext uri="{BB962C8B-B14F-4D97-AF65-F5344CB8AC3E}">
        <p14:creationId xmlns:p14="http://schemas.microsoft.com/office/powerpoint/2010/main" val="462249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B7808-E7B2-F96B-FA7A-3CBD78F258C7}"/>
              </a:ext>
            </a:extLst>
          </p:cNvPr>
          <p:cNvSpPr txBox="1">
            <a:spLocks noGrp="1"/>
          </p:cNvSpPr>
          <p:nvPr>
            <p:ph type="title" idx="4294967295"/>
          </p:nvPr>
        </p:nvSpPr>
        <p:spPr>
          <a:xfrm>
            <a:off x="1" y="1"/>
            <a:ext cx="8617788" cy="394282"/>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Areas of deprivation across GM by state pension age</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4" name="TextBox 3">
            <a:extLst>
              <a:ext uri="{FF2B5EF4-FFF2-40B4-BE49-F238E27FC236}">
                <a16:creationId xmlns:a16="http://schemas.microsoft.com/office/drawing/2014/main" id="{19F2FBBA-C3C3-5A79-E8E3-A2B4A22B8F68}"/>
              </a:ext>
            </a:extLst>
          </p:cNvPr>
          <p:cNvSpPr txBox="1"/>
          <p:nvPr/>
        </p:nvSpPr>
        <p:spPr>
          <a:xfrm>
            <a:off x="753889" y="1874581"/>
            <a:ext cx="2978807" cy="3970318"/>
          </a:xfrm>
          <a:prstGeom prst="rect">
            <a:avLst/>
          </a:prstGeom>
          <a:noFill/>
          <a:ln w="12700">
            <a:solidFill>
              <a:schemeClr val="tx1"/>
            </a:solidFill>
          </a:ln>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The map shows the areas in GM where:</a:t>
            </a:r>
          </a:p>
          <a:p>
            <a:pPr marL="171450" indent="-171450">
              <a:buFontTx/>
              <a:buChar char="-"/>
            </a:pPr>
            <a:r>
              <a:rPr lang="en-GB" sz="1200" dirty="0">
                <a:solidFill>
                  <a:srgbClr val="5C5B5A"/>
                </a:solidFill>
                <a:latin typeface="Arial" panose="020B0604020202020204" pitchFamily="34" charset="0"/>
                <a:cs typeface="Arial" panose="020B0604020202020204" pitchFamily="34" charset="0"/>
              </a:rPr>
              <a:t>the percentage of the local population of state pension age in 2021 is either above or below the average for England.</a:t>
            </a:r>
          </a:p>
          <a:p>
            <a:r>
              <a:rPr lang="en-GB" sz="1200" dirty="0">
                <a:solidFill>
                  <a:srgbClr val="5C5B5A"/>
                </a:solidFill>
                <a:latin typeface="Arial" panose="020B0604020202020204" pitchFamily="34" charset="0"/>
                <a:cs typeface="Arial" panose="020B0604020202020204" pitchFamily="34" charset="0"/>
              </a:rPr>
              <a:t>- the deprivation level is in the top half nationally (more deprived deciles 1-5) or the lower half nationally (less deprived deciles 6-10) on the 2019 Index of Multiple Deprivation (IMD).  </a:t>
            </a:r>
          </a:p>
          <a:p>
            <a:r>
              <a:rPr lang="en-GB" sz="1200" dirty="0">
                <a:solidFill>
                  <a:srgbClr val="5C5B5A"/>
                </a:solidFill>
                <a:latin typeface="Arial" panose="020B0604020202020204" pitchFamily="34" charset="0"/>
                <a:cs typeface="Arial" panose="020B0604020202020204" pitchFamily="34" charset="0"/>
              </a:rPr>
              <a:t>The darker red coloured areas have higher levels of deprivation and higher proportion of elderly residents.</a:t>
            </a:r>
          </a:p>
          <a:p>
            <a:r>
              <a:rPr lang="en-GB" sz="1200" dirty="0">
                <a:solidFill>
                  <a:srgbClr val="5C5B5A"/>
                </a:solidFill>
                <a:latin typeface="Arial" panose="020B0604020202020204" pitchFamily="34" charset="0"/>
                <a:cs typeface="Arial" panose="020B0604020202020204" pitchFamily="34" charset="0"/>
              </a:rPr>
              <a:t>The boundaries are Lower Layer Super Output Areas (LSOAs), which are smaller than wards.</a:t>
            </a:r>
          </a:p>
          <a:p>
            <a:r>
              <a:rPr lang="en-GB" sz="1200" dirty="0">
                <a:solidFill>
                  <a:srgbClr val="5C5B5A"/>
                </a:solidFill>
                <a:latin typeface="Arial" panose="020B0604020202020204" pitchFamily="34" charset="0"/>
                <a:cs typeface="Arial" panose="020B0604020202020204" pitchFamily="34" charset="0"/>
              </a:rPr>
              <a:t>2021-based population data is the latest available at LSOA level.</a:t>
            </a:r>
          </a:p>
          <a:p>
            <a:endParaRPr lang="en-GB" sz="1200" dirty="0">
              <a:solidFill>
                <a:srgbClr val="5C5B5A"/>
              </a:solidFill>
              <a:latin typeface="Arial" panose="020B0604020202020204" pitchFamily="34" charset="0"/>
              <a:cs typeface="Arial" panose="020B0604020202020204" pitchFamily="34" charset="0"/>
            </a:endParaRPr>
          </a:p>
          <a:p>
            <a:r>
              <a:rPr lang="en-GB" sz="1200" dirty="0">
                <a:solidFill>
                  <a:srgbClr val="5C5B5A"/>
                </a:solidFill>
                <a:latin typeface="Arial" panose="020B0604020202020204" pitchFamily="34" charset="0"/>
                <a:cs typeface="Arial" panose="020B0604020202020204" pitchFamily="34" charset="0"/>
              </a:rPr>
              <a:t>Sources: ONS, 2021 mid-year population estimates and 2019 Index of Deprivation.</a:t>
            </a:r>
            <a:endParaRPr lang="en-US" sz="1200" dirty="0">
              <a:solidFill>
                <a:srgbClr val="5C5B5A"/>
              </a:solidFill>
              <a:latin typeface="Arial" panose="020B0604020202020204" pitchFamily="34" charset="0"/>
              <a:cs typeface="Arial" panose="020B0604020202020204" pitchFamily="34" charset="0"/>
            </a:endParaRPr>
          </a:p>
        </p:txBody>
      </p:sp>
      <p:pic>
        <p:nvPicPr>
          <p:cNvPr id="3" name="Picture 2" descr="A thematic map of deprivation and elderly population covering the ten districts of Greater Manchester.">
            <a:extLst>
              <a:ext uri="{FF2B5EF4-FFF2-40B4-BE49-F238E27FC236}">
                <a16:creationId xmlns:a16="http://schemas.microsoft.com/office/drawing/2014/main" id="{1A304C2A-17B7-5739-293B-984A121F58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0074" y="411064"/>
            <a:ext cx="7781925" cy="5503044"/>
          </a:xfrm>
          <a:prstGeom prst="rect">
            <a:avLst/>
          </a:prstGeom>
        </p:spPr>
      </p:pic>
    </p:spTree>
    <p:extLst>
      <p:ext uri="{BB962C8B-B14F-4D97-AF65-F5344CB8AC3E}">
        <p14:creationId xmlns:p14="http://schemas.microsoft.com/office/powerpoint/2010/main" val="1859627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84BCB-3552-9DA0-80CE-EEA8C833666C}"/>
              </a:ext>
            </a:extLst>
          </p:cNvPr>
          <p:cNvSpPr txBox="1">
            <a:spLocks noGrp="1"/>
          </p:cNvSpPr>
          <p:nvPr>
            <p:ph type="title" idx="4294967295"/>
          </p:nvPr>
        </p:nvSpPr>
        <p:spPr>
          <a:xfrm>
            <a:off x="0" y="1"/>
            <a:ext cx="6862194" cy="461666"/>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Income </a:t>
            </a:r>
            <a:r>
              <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deprivation</a:t>
            </a:r>
            <a:r>
              <a:rPr kumimoji="0" lang="en-US" sz="2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 affecting older people</a:t>
            </a:r>
          </a:p>
        </p:txBody>
      </p:sp>
      <p:pic>
        <p:nvPicPr>
          <p:cNvPr id="3" name="Picture 2" descr="Thematic map showing areas of Greater Manchester with the highest levels of deprivation affecting older people based on the 2019 Index of Multiple Deprivation.">
            <a:extLst>
              <a:ext uri="{FF2B5EF4-FFF2-40B4-BE49-F238E27FC236}">
                <a16:creationId xmlns:a16="http://schemas.microsoft.com/office/drawing/2014/main" id="{FFCEDE77-C79E-74FF-D3D7-BA24F737DD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4033" y="461667"/>
            <a:ext cx="7768336" cy="5493433"/>
          </a:xfrm>
          <a:prstGeom prst="rect">
            <a:avLst/>
          </a:prstGeom>
        </p:spPr>
      </p:pic>
      <p:sp>
        <p:nvSpPr>
          <p:cNvPr id="4" name="TextBox 3">
            <a:extLst>
              <a:ext uri="{FF2B5EF4-FFF2-40B4-BE49-F238E27FC236}">
                <a16:creationId xmlns:a16="http://schemas.microsoft.com/office/drawing/2014/main" id="{8F0B6D73-CECE-A7AB-946D-7B438FC8F3C5}"/>
              </a:ext>
            </a:extLst>
          </p:cNvPr>
          <p:cNvSpPr txBox="1"/>
          <p:nvPr/>
        </p:nvSpPr>
        <p:spPr>
          <a:xfrm>
            <a:off x="476250" y="6127517"/>
            <a:ext cx="57531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200" dirty="0">
                <a:solidFill>
                  <a:srgbClr val="5C5B5A"/>
                </a:solidFill>
                <a:latin typeface="Arial" panose="020B0604020202020204" pitchFamily="34" charset="0"/>
                <a:cs typeface="Arial" panose="020B0604020202020204" pitchFamily="34" charset="0"/>
              </a:rPr>
              <a:t>Source:</a:t>
            </a:r>
          </a:p>
          <a:p>
            <a:pPr marL="171450" indent="-171450">
              <a:buFontTx/>
              <a:buChar char="-"/>
            </a:pPr>
            <a:r>
              <a:rPr lang="en-GB" sz="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English Indices of Deprivation 2019</a:t>
            </a:r>
            <a:endParaRPr lang="en-GB" sz="1200" dirty="0">
              <a:solidFill>
                <a:srgbClr val="0000FF"/>
              </a:solidFill>
              <a:latin typeface="Arial" panose="020B0604020202020204" pitchFamily="34" charset="0"/>
              <a:cs typeface="Arial" panose="020B0604020202020204" pitchFamily="34" charset="0"/>
            </a:endParaRPr>
          </a:p>
          <a:p>
            <a:r>
              <a:rPr lang="en-GB" sz="1200" dirty="0">
                <a:solidFill>
                  <a:srgbClr val="5C5B5A"/>
                </a:solidFill>
                <a:latin typeface="Arial" panose="020B0604020202020204" pitchFamily="34" charset="0"/>
                <a:cs typeface="Arial" panose="020B0604020202020204" pitchFamily="34" charset="0"/>
              </a:rPr>
              <a:t>Using subdomain Income Deprivation Affecting Older People Index (IDAOPI) </a:t>
            </a:r>
          </a:p>
        </p:txBody>
      </p:sp>
    </p:spTree>
    <p:extLst>
      <p:ext uri="{BB962C8B-B14F-4D97-AF65-F5344CB8AC3E}">
        <p14:creationId xmlns:p14="http://schemas.microsoft.com/office/powerpoint/2010/main" val="3706333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2F026E2-1E60-EA58-FEB6-E140D1DE9B07}"/>
              </a:ext>
            </a:extLst>
          </p:cNvPr>
          <p:cNvSpPr txBox="1">
            <a:spLocks noGrp="1"/>
          </p:cNvSpPr>
          <p:nvPr>
            <p:ph type="title" idx="4294967295"/>
          </p:nvPr>
        </p:nvSpPr>
        <p:spPr>
          <a:xfrm>
            <a:off x="-2" y="0"/>
            <a:ext cx="9834112" cy="394282"/>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Wards with the highest proportion of low-income households</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pic>
        <p:nvPicPr>
          <p:cNvPr id="4" name="Picture 3" descr="A screenshot of a spreadsheet table showing for each ward in Trafford the percentage of households with gross income below £20,000 and the number of households with income below £20,000.  Totals are also provided for all of Trafford.">
            <a:extLst>
              <a:ext uri="{FF2B5EF4-FFF2-40B4-BE49-F238E27FC236}">
                <a16:creationId xmlns:a16="http://schemas.microsoft.com/office/drawing/2014/main" id="{33DDCA93-61A6-52A9-B493-61FAE2E1EB53}"/>
              </a:ext>
            </a:extLst>
          </p:cNvPr>
          <p:cNvPicPr>
            <a:picLocks noChangeAspect="1"/>
          </p:cNvPicPr>
          <p:nvPr/>
        </p:nvPicPr>
        <p:blipFill rotWithShape="1">
          <a:blip r:embed="rId2">
            <a:extLst>
              <a:ext uri="{28A0092B-C50C-407E-A947-70E740481C1C}">
                <a14:useLocalDpi xmlns:a14="http://schemas.microsoft.com/office/drawing/2010/main" val="0"/>
              </a:ext>
            </a:extLst>
          </a:blip>
          <a:srcRect l="784" t="1045" r="1"/>
          <a:stretch/>
        </p:blipFill>
        <p:spPr>
          <a:xfrm>
            <a:off x="94891" y="719201"/>
            <a:ext cx="7991834" cy="5324192"/>
          </a:xfrm>
          <a:prstGeom prst="rect">
            <a:avLst/>
          </a:prstGeom>
        </p:spPr>
      </p:pic>
      <p:sp>
        <p:nvSpPr>
          <p:cNvPr id="3" name="TextBox 2">
            <a:extLst>
              <a:ext uri="{FF2B5EF4-FFF2-40B4-BE49-F238E27FC236}">
                <a16:creationId xmlns:a16="http://schemas.microsoft.com/office/drawing/2014/main" id="{6B0A8BC6-B28A-1494-8A95-484E33589D8C}"/>
              </a:ext>
            </a:extLst>
          </p:cNvPr>
          <p:cNvSpPr txBox="1"/>
          <p:nvPr/>
        </p:nvSpPr>
        <p:spPr>
          <a:xfrm>
            <a:off x="8506438" y="3381297"/>
            <a:ext cx="3677174" cy="2492990"/>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Note 1:</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Data can be made available at different geographies if needed.</a:t>
            </a:r>
          </a:p>
          <a:p>
            <a:r>
              <a:rPr lang="en-GB" sz="1200" dirty="0">
                <a:solidFill>
                  <a:srgbClr val="5C5B5A"/>
                </a:solidFill>
                <a:latin typeface="Arial" panose="020B0604020202020204" pitchFamily="34" charset="0"/>
                <a:cs typeface="Arial" panose="020B0604020202020204" pitchFamily="34" charset="0"/>
              </a:rPr>
              <a:t>Note 2:</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Ward names are at the time of the 2021 Census outputs and are the current wards.</a:t>
            </a:r>
          </a:p>
          <a:p>
            <a:r>
              <a:rPr lang="en-GB" sz="1200" dirty="0">
                <a:solidFill>
                  <a:srgbClr val="5C5B5A"/>
                </a:solidFill>
                <a:latin typeface="Arial" panose="020B0604020202020204" pitchFamily="34" charset="0"/>
                <a:cs typeface="Arial" panose="020B0604020202020204" pitchFamily="34" charset="0"/>
              </a:rPr>
              <a:t>Note 3:</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There is no age breakdown in this dataset.  A number of households will not contain pensioners.  The listing is therefore just of all households with low income.</a:t>
            </a:r>
          </a:p>
          <a:p>
            <a:r>
              <a:rPr lang="en-GB" sz="1200" dirty="0">
                <a:solidFill>
                  <a:srgbClr val="5C5B5A"/>
                </a:solidFill>
                <a:latin typeface="Arial" panose="020B0604020202020204" pitchFamily="34" charset="0"/>
                <a:cs typeface="Arial" panose="020B0604020202020204" pitchFamily="34" charset="0"/>
              </a:rPr>
              <a:t>Note 4:</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Household income is gross income. </a:t>
            </a:r>
          </a:p>
        </p:txBody>
      </p:sp>
      <p:sp>
        <p:nvSpPr>
          <p:cNvPr id="2" name="TextBox 1">
            <a:extLst>
              <a:ext uri="{FF2B5EF4-FFF2-40B4-BE49-F238E27FC236}">
                <a16:creationId xmlns:a16="http://schemas.microsoft.com/office/drawing/2014/main" id="{74ACB24F-C52A-EE39-A028-A5106BB4DBA8}"/>
              </a:ext>
            </a:extLst>
          </p:cNvPr>
          <p:cNvSpPr txBox="1"/>
          <p:nvPr/>
        </p:nvSpPr>
        <p:spPr>
          <a:xfrm>
            <a:off x="229130" y="6229605"/>
            <a:ext cx="3668786" cy="461665"/>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Sources:</a:t>
            </a:r>
          </a:p>
          <a:p>
            <a:pPr marL="171450" indent="-171450">
              <a:buFont typeface="Arial" panose="020B0604020202020204" pitchFamily="34" charset="0"/>
              <a:buChar char="•"/>
            </a:pPr>
            <a:r>
              <a:rPr lang="en-GB" sz="1200" dirty="0">
                <a:solidFill>
                  <a:srgbClr val="5C5B5A"/>
                </a:solidFill>
                <a:latin typeface="Arial" panose="020B0604020202020204" pitchFamily="34" charset="0"/>
                <a:cs typeface="Arial" panose="020B0604020202020204" pitchFamily="34" charset="0"/>
              </a:rPr>
              <a:t>2024 annual release of CACI’s </a:t>
            </a:r>
            <a:r>
              <a:rPr lang="en-GB" sz="1200" dirty="0" err="1">
                <a:solidFill>
                  <a:srgbClr val="5C5B5A"/>
                </a:solidFill>
                <a:latin typeface="Arial" panose="020B0604020202020204" pitchFamily="34" charset="0"/>
                <a:cs typeface="Arial" panose="020B0604020202020204" pitchFamily="34" charset="0"/>
              </a:rPr>
              <a:t>Paycheck</a:t>
            </a:r>
            <a:r>
              <a:rPr lang="en-GB" sz="1200" dirty="0">
                <a:solidFill>
                  <a:srgbClr val="5C5B5A"/>
                </a:solidFill>
                <a:latin typeface="Arial" panose="020B0604020202020204" pitchFamily="34" charset="0"/>
                <a:cs typeface="Arial" panose="020B0604020202020204" pitchFamily="34" charset="0"/>
              </a:rPr>
              <a:t> data.</a:t>
            </a:r>
          </a:p>
        </p:txBody>
      </p:sp>
    </p:spTree>
    <p:extLst>
      <p:ext uri="{BB962C8B-B14F-4D97-AF65-F5344CB8AC3E}">
        <p14:creationId xmlns:p14="http://schemas.microsoft.com/office/powerpoint/2010/main" val="13031630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09C24-9C71-E4A1-EAB1-33788E8D1ED6}"/>
              </a:ext>
            </a:extLst>
          </p:cNvPr>
          <p:cNvSpPr txBox="1">
            <a:spLocks noGrp="1"/>
          </p:cNvSpPr>
          <p:nvPr>
            <p:ph type="title" idx="4294967295"/>
          </p:nvPr>
        </p:nvSpPr>
        <p:spPr>
          <a:xfrm>
            <a:off x="0" y="0"/>
            <a:ext cx="7047781" cy="402672"/>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1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Potential savings to the NHS and social care services</a:t>
            </a:r>
            <a:endParaRPr kumimoji="0" lang="en-US" sz="21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6" name="TextBox 5">
            <a:extLst>
              <a:ext uri="{FF2B5EF4-FFF2-40B4-BE49-F238E27FC236}">
                <a16:creationId xmlns:a16="http://schemas.microsoft.com/office/drawing/2014/main" id="{6CF6B49F-7A85-5B6C-67D7-0CB49ADF4A43}"/>
              </a:ext>
            </a:extLst>
          </p:cNvPr>
          <p:cNvSpPr txBox="1"/>
          <p:nvPr/>
        </p:nvSpPr>
        <p:spPr>
          <a:xfrm>
            <a:off x="18287" y="414003"/>
            <a:ext cx="12027581" cy="646331"/>
          </a:xfrm>
          <a:prstGeom prst="rect">
            <a:avLst/>
          </a:prstGeom>
          <a:noFill/>
        </p:spPr>
        <p:txBody>
          <a:bodyPr wrap="square">
            <a:spAutoFit/>
          </a:bodyPr>
          <a:lstStyle/>
          <a:p>
            <a:r>
              <a:rPr lang="en-GB" dirty="0">
                <a:solidFill>
                  <a:srgbClr val="5C5B5A"/>
                </a:solidFill>
                <a:latin typeface="Arial" panose="020B0604020202020204" pitchFamily="34" charset="0"/>
                <a:cs typeface="Arial" panose="020B0604020202020204" pitchFamily="34" charset="0"/>
              </a:rPr>
              <a:t>As a high-level estimation, the NHS and other social care services could save some £18 million a year if every pensioner in Trafford entitled to Pension Credit but not currently claiming did claim their entitlement.</a:t>
            </a:r>
          </a:p>
        </p:txBody>
      </p:sp>
      <p:sp>
        <p:nvSpPr>
          <p:cNvPr id="4" name="TextBox 3">
            <a:extLst>
              <a:ext uri="{FF2B5EF4-FFF2-40B4-BE49-F238E27FC236}">
                <a16:creationId xmlns:a16="http://schemas.microsoft.com/office/drawing/2014/main" id="{B20DD8B5-2CBC-CA0B-E03B-1307DF29F9D8}"/>
              </a:ext>
            </a:extLst>
          </p:cNvPr>
          <p:cNvSpPr txBox="1"/>
          <p:nvPr/>
        </p:nvSpPr>
        <p:spPr>
          <a:xfrm>
            <a:off x="18287" y="5597610"/>
            <a:ext cx="4493328" cy="523220"/>
          </a:xfrm>
          <a:prstGeom prst="rect">
            <a:avLst/>
          </a:prstGeom>
          <a:noFill/>
        </p:spPr>
        <p:txBody>
          <a:bodyPr wrap="square">
            <a:spAutoFit/>
          </a:bodyPr>
          <a:lstStyle/>
          <a:p>
            <a:r>
              <a:rPr lang="en-GB" sz="1400" dirty="0">
                <a:solidFill>
                  <a:srgbClr val="5C5B5A"/>
                </a:solidFill>
                <a:latin typeface="Arial" panose="020B0604020202020204" pitchFamily="34" charset="0"/>
                <a:cs typeface="Arial" panose="020B0604020202020204" pitchFamily="34" charset="0"/>
              </a:rPr>
              <a:t>Note:  Impact of changes in Winter Fuel Allowance are not factored into these calculations.</a:t>
            </a:r>
            <a:endParaRPr kumimoji="0" lang="en-GB" sz="14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pic>
        <p:nvPicPr>
          <p:cNvPr id="3" name="Picture 2" descr="A screenshot of a spreadsheet table showing the approximate estimate of the cost to the NHS of Pension Credit non-claimants in 2024.  Estimates are provided for the ten districts in Greater Manchester and a total for Greater Manchester.">
            <a:extLst>
              <a:ext uri="{FF2B5EF4-FFF2-40B4-BE49-F238E27FC236}">
                <a16:creationId xmlns:a16="http://schemas.microsoft.com/office/drawing/2014/main" id="{9CF50345-8D1E-4D4C-2A2C-10113B6DCC74}"/>
              </a:ext>
            </a:extLst>
          </p:cNvPr>
          <p:cNvPicPr>
            <a:picLocks noChangeAspect="1"/>
          </p:cNvPicPr>
          <p:nvPr/>
        </p:nvPicPr>
        <p:blipFill rotWithShape="1">
          <a:blip r:embed="rId2">
            <a:extLst>
              <a:ext uri="{28A0092B-C50C-407E-A947-70E740481C1C}">
                <a14:useLocalDpi xmlns:a14="http://schemas.microsoft.com/office/drawing/2010/main" val="0"/>
              </a:ext>
            </a:extLst>
          </a:blip>
          <a:srcRect l="2487" t="3061" r="1509" b="2508"/>
          <a:stretch/>
        </p:blipFill>
        <p:spPr>
          <a:xfrm>
            <a:off x="4940599" y="1021188"/>
            <a:ext cx="6849373" cy="5099642"/>
          </a:xfrm>
          <a:prstGeom prst="rect">
            <a:avLst/>
          </a:prstGeom>
        </p:spPr>
      </p:pic>
      <p:sp>
        <p:nvSpPr>
          <p:cNvPr id="5" name="TextBox 4">
            <a:extLst>
              <a:ext uri="{FF2B5EF4-FFF2-40B4-BE49-F238E27FC236}">
                <a16:creationId xmlns:a16="http://schemas.microsoft.com/office/drawing/2014/main" id="{BEBD0053-6C32-2A0B-AE78-C19582AD714E}"/>
              </a:ext>
            </a:extLst>
          </p:cNvPr>
          <p:cNvSpPr txBox="1"/>
          <p:nvPr/>
        </p:nvSpPr>
        <p:spPr>
          <a:xfrm>
            <a:off x="0" y="6180892"/>
            <a:ext cx="12173713" cy="677108"/>
          </a:xfrm>
          <a:prstGeom prst="rect">
            <a:avLst/>
          </a:prstGeom>
          <a:noFill/>
        </p:spPr>
        <p:txBody>
          <a:bodyPr wrap="square">
            <a:spAutoFit/>
          </a:bodyPr>
          <a:lstStyle/>
          <a:p>
            <a:r>
              <a:rPr kumimoji="0" lang="en-GB" sz="14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Source: </a:t>
            </a:r>
            <a:r>
              <a:rPr lang="en-GB" sz="14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The cost of pensioner poverty and non-take-up of Pension Credit | Independent Age</a:t>
            </a:r>
            <a:r>
              <a:rPr kumimoji="0" lang="en-GB" sz="1400" i="0" u="none" strike="noStrike" kern="1200" cap="none" spc="0" normalizeH="0" baseline="0" noProof="0" dirty="0">
                <a:ln>
                  <a:noFill/>
                </a:ln>
                <a:solidFill>
                  <a:srgbClr val="0000FF"/>
                </a:solidFill>
                <a:effectLst/>
                <a:uLnTx/>
                <a:uFillTx/>
                <a:latin typeface="Arial" panose="020B0604020202020204" pitchFamily="34" charset="0"/>
                <a:cs typeface="Arial" panose="020B0604020202020204" pitchFamily="34" charset="0"/>
              </a:rPr>
              <a:t> </a:t>
            </a:r>
          </a:p>
          <a:p>
            <a:r>
              <a:rPr lang="en-GB" sz="1200" kern="0" dirty="0">
                <a:solidFill>
                  <a:srgbClr val="5C5B5A"/>
                </a:solidFill>
                <a:effectLst/>
                <a:latin typeface="Arial" panose="020B0604020202020204" pitchFamily="34" charset="0"/>
                <a:ea typeface="Times New Roman" panose="02020603050405020304" pitchFamily="18" charset="0"/>
              </a:rPr>
              <a:t>Estimates for GB from the above report were adjusted for inflation and then apportioned to GM districts based on the estimated number of Pension Credit non-claimants in that district as a proportion of the total number of non-claimants in GM as a whole.  Estimates are a high-level approximation and should be treated with care.</a:t>
            </a:r>
            <a:endPar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0139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79982-F7D0-FDB4-FE6E-F0F661494530}"/>
              </a:ext>
            </a:extLst>
          </p:cNvPr>
          <p:cNvSpPr txBox="1">
            <a:spLocks noGrp="1"/>
          </p:cNvSpPr>
          <p:nvPr>
            <p:ph type="title" idx="4294967295"/>
          </p:nvPr>
        </p:nvSpPr>
        <p:spPr>
          <a:xfrm>
            <a:off x="1813492" y="2915728"/>
            <a:ext cx="8202963" cy="1369339"/>
          </a:xfrm>
          <a:prstGeom prst="rect">
            <a:avLst/>
          </a:prstGeom>
          <a:solidFill>
            <a:schemeClr val="bg1"/>
          </a:solidFill>
          <a:ln w="12700">
            <a:solidFill>
              <a:schemeClr val="tx1"/>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Winter Fuel Allowance summary</a:t>
            </a:r>
            <a:b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b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 </a:t>
            </a:r>
            <a:r>
              <a:rPr kumimoji="0" lang="en-GB" sz="2700" b="0"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(Winter 2024/25 estimates)</a:t>
            </a:r>
            <a:endParaRPr kumimoji="0" lang="en-US" sz="2700" b="0"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536967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E3EC28-F075-FAC7-009D-E37D39E43D50}"/>
              </a:ext>
            </a:extLst>
          </p:cNvPr>
          <p:cNvSpPr>
            <a:spLocks noGrp="1"/>
          </p:cNvSpPr>
          <p:nvPr>
            <p:ph type="title"/>
          </p:nvPr>
        </p:nvSpPr>
        <p:spPr>
          <a:xfrm>
            <a:off x="72582" y="73995"/>
            <a:ext cx="6425754" cy="926623"/>
          </a:xfrm>
        </p:spPr>
        <p:txBody>
          <a:bodyPr>
            <a:normAutofit/>
          </a:bodyPr>
          <a:lstStyle/>
          <a:p>
            <a:r>
              <a:rPr lang="en-GB" sz="3200" b="1" dirty="0">
                <a:latin typeface="Arial" panose="020B0604020202020204" pitchFamily="34" charset="0"/>
                <a:cs typeface="Arial" panose="020B0604020202020204" pitchFamily="34" charset="0"/>
              </a:rPr>
              <a:t>Changes in Winter Fuel Payment</a:t>
            </a:r>
          </a:p>
        </p:txBody>
      </p:sp>
      <p:sp>
        <p:nvSpPr>
          <p:cNvPr id="2" name="Title 1">
            <a:extLst>
              <a:ext uri="{FF2B5EF4-FFF2-40B4-BE49-F238E27FC236}">
                <a16:creationId xmlns:a16="http://schemas.microsoft.com/office/drawing/2014/main" id="{12619CF6-97F9-E384-094C-DF5D742E857B}"/>
              </a:ext>
            </a:extLst>
          </p:cNvPr>
          <p:cNvSpPr txBox="1">
            <a:spLocks/>
          </p:cNvSpPr>
          <p:nvPr/>
        </p:nvSpPr>
        <p:spPr>
          <a:xfrm>
            <a:off x="670560" y="926378"/>
            <a:ext cx="10953993" cy="5005244"/>
          </a:xfrm>
          <a:prstGeom prst="rect">
            <a:avLst/>
          </a:prstGeom>
          <a:ln>
            <a:solidFill>
              <a:schemeClr val="bg1"/>
            </a:solidFill>
          </a:ln>
        </p:spPr>
        <p:txBody>
          <a:bodyPr vert="horz" lIns="0" tIns="0" rIns="0" bIns="0" rtlCol="0" anchor="t">
            <a:no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1900" dirty="0">
                <a:latin typeface="Arial" panose="020B0604020202020204" pitchFamily="34" charset="0"/>
                <a:cs typeface="Arial" panose="020B0604020202020204" pitchFamily="34" charset="0"/>
              </a:rPr>
              <a:t>In the summer of 2024, the Government announced changes to the Winter Fuel Payment (sometimes called Winter Fuel Allowance).  From winter 2024/25, households in England and Wales will no longer be entitled to the Winter Fuel Payment unless they receive Pension Credit or certain other means-tested benefits. 10.8 million pensioners in England and Wales received the Winter Fuel Payment for winter 2023/2024. </a:t>
            </a:r>
            <a:r>
              <a:rPr lang="en-GB" sz="1900" kern="0" dirty="0">
                <a:latin typeface="Arial" panose="020B0604020202020204" pitchFamily="34" charset="0"/>
                <a:ea typeface="Times New Roman" panose="02020603050405020304" pitchFamily="18" charset="0"/>
              </a:rPr>
              <a:t>The Department for Work and Pensions (DWP) estimates that 1.5 million individuals in England and Wales will receive a payment for winter 2024/25 under the new rules, representing a reduction of 9.3 million claimants (down 86%).</a:t>
            </a:r>
            <a:br>
              <a:rPr lang="en-GB" sz="1900" dirty="0">
                <a:latin typeface="Arial" panose="020B0604020202020204" pitchFamily="34" charset="0"/>
                <a:cs typeface="Arial" panose="020B0604020202020204" pitchFamily="34" charset="0"/>
              </a:rPr>
            </a:br>
            <a:br>
              <a:rPr lang="en-GB" sz="1900" dirty="0">
                <a:latin typeface="Arial" panose="020B0604020202020204" pitchFamily="34" charset="0"/>
                <a:cs typeface="Arial" panose="020B0604020202020204" pitchFamily="34" charset="0"/>
              </a:rPr>
            </a:br>
            <a:r>
              <a:rPr lang="en-GB" sz="1900" dirty="0">
                <a:latin typeface="Arial" panose="020B0604020202020204" pitchFamily="34" charset="0"/>
                <a:cs typeface="Arial" panose="020B0604020202020204" pitchFamily="34" charset="0"/>
              </a:rPr>
              <a:t>This section looks at the impact of the changes in GM at the district level, based on the number of residents currently receiving Winter Fuel Payment (and the value of the payments they receive) and how this compares to the potential number (and value) from winter 2024/25 when eligibility will be restricted to people entitled to Pension Credit. Note that the predicted reductions in Winter Fuel Payment are based on current levels of Pension Credit uptake, so increased uptake of Pension Credit (for example, due to national publicity about the forthcoming change and/or local campaign activity) will reduce the impact, which might be overstated.</a:t>
            </a:r>
            <a:br>
              <a:rPr lang="en-GB" sz="1900" dirty="0">
                <a:latin typeface="Arial" panose="020B0604020202020204" pitchFamily="34" charset="0"/>
                <a:cs typeface="Arial" panose="020B0604020202020204" pitchFamily="34" charset="0"/>
              </a:rPr>
            </a:br>
            <a:br>
              <a:rPr lang="en-GB" sz="1900" dirty="0">
                <a:latin typeface="Arial" panose="020B0604020202020204" pitchFamily="34" charset="0"/>
                <a:cs typeface="Arial" panose="020B0604020202020204" pitchFamily="34" charset="0"/>
              </a:rPr>
            </a:br>
            <a:r>
              <a:rPr lang="en-GB" sz="1900" dirty="0">
                <a:latin typeface="Arial" panose="020B0604020202020204" pitchFamily="34" charset="0"/>
                <a:cs typeface="Arial" panose="020B0604020202020204" pitchFamily="34" charset="0"/>
              </a:rPr>
              <a:t>Not </a:t>
            </a:r>
            <a:r>
              <a:rPr lang="en-GB" sz="1900" kern="0" dirty="0">
                <a:latin typeface="Arial" panose="020B0604020202020204" pitchFamily="34" charset="0"/>
                <a:ea typeface="Times New Roman" panose="02020603050405020304" pitchFamily="18" charset="0"/>
              </a:rPr>
              <a:t>all older people entitled to Winter Fuel Payment receive the same amount.</a:t>
            </a:r>
            <a:r>
              <a:rPr lang="en-GB" sz="1900" dirty="0">
                <a:latin typeface="Arial" panose="020B0604020202020204" pitchFamily="34" charset="0"/>
                <a:cs typeface="Arial" panose="020B0604020202020204" pitchFamily="34" charset="0"/>
              </a:rPr>
              <a:t> There are two levels of payment: either £200 or £300, with those aged 80 or more receiving the higher allowance. This has been factored into the estimates of change.</a:t>
            </a:r>
            <a:endParaRPr lang="en-US" sz="19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F9C70DF-DCAE-969B-92CB-6EDAAF219610}"/>
              </a:ext>
            </a:extLst>
          </p:cNvPr>
          <p:cNvSpPr txBox="1"/>
          <p:nvPr/>
        </p:nvSpPr>
        <p:spPr>
          <a:xfrm>
            <a:off x="251750" y="6260785"/>
            <a:ext cx="11372803" cy="523220"/>
          </a:xfrm>
          <a:prstGeom prst="rect">
            <a:avLst/>
          </a:prstGeom>
          <a:noFill/>
        </p:spPr>
        <p:txBody>
          <a:bodyPr wrap="square">
            <a:spAutoFit/>
          </a:bodyPr>
          <a:lstStyle/>
          <a:p>
            <a:r>
              <a:rPr lang="en-GB" sz="1400" dirty="0">
                <a:solidFill>
                  <a:srgbClr val="5C5B5A"/>
                </a:solidFill>
                <a:latin typeface="Arial" panose="020B0604020202020204" pitchFamily="34" charset="0"/>
                <a:cs typeface="Arial" panose="020B0604020202020204" pitchFamily="34" charset="0"/>
              </a:rPr>
              <a:t>Note: we have drawn on the latest GM data on Pension Credit claimants, for February 2024, but the latest detailed data on Winter Fuel Payment is for 2022/23.</a:t>
            </a:r>
            <a:endParaRPr kumimoji="0" lang="en-GB" sz="14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76223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63E7A-E16F-82F1-02AF-8180F46B01A3}"/>
              </a:ext>
            </a:extLst>
          </p:cNvPr>
          <p:cNvSpPr txBox="1">
            <a:spLocks noGrp="1"/>
          </p:cNvSpPr>
          <p:nvPr>
            <p:ph type="title" idx="4294967295"/>
          </p:nvPr>
        </p:nvSpPr>
        <p:spPr>
          <a:xfrm>
            <a:off x="2" y="-18034"/>
            <a:ext cx="10621106" cy="461665"/>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Winter Fuel Allowance (WFA) benefit – estimated reduction in recipients</a:t>
            </a:r>
            <a:endParaRPr kumimoji="0" lang="en-US" sz="24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FB5FAD66-9881-D413-BF2A-ABD7AD5DF7B8}"/>
              </a:ext>
            </a:extLst>
          </p:cNvPr>
          <p:cNvSpPr txBox="1"/>
          <p:nvPr/>
        </p:nvSpPr>
        <p:spPr>
          <a:xfrm>
            <a:off x="76201" y="6414369"/>
            <a:ext cx="9152626" cy="276999"/>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Sources: Stat-Xplore Pension Credit Table 3 and </a:t>
            </a:r>
            <a:r>
              <a:rPr lang="en-GB" sz="1200" b="0" i="0" u="sng" strike="noStrike" dirty="0">
                <a:solidFill>
                  <a:srgbClr val="0000FF"/>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Winter Fuel Payment statistics for winter 2022 to 2023 - GOV.UK (www.gov.uk)</a:t>
            </a:r>
            <a:r>
              <a:rPr lang="en-GB" sz="1200" dirty="0">
                <a:solidFill>
                  <a:srgbClr val="0000FF"/>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2ED8476A-DB3C-741A-B388-4CEB7EDEF6F9}"/>
              </a:ext>
            </a:extLst>
          </p:cNvPr>
          <p:cNvSpPr txBox="1"/>
          <p:nvPr/>
        </p:nvSpPr>
        <p:spPr>
          <a:xfrm>
            <a:off x="76201" y="5136979"/>
            <a:ext cx="12191999" cy="105516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450" dirty="0">
                <a:solidFill>
                  <a:srgbClr val="5C5B5A"/>
                </a:solidFill>
                <a:latin typeface="Arial" panose="020B0604020202020204" pitchFamily="34" charset="0"/>
                <a:cs typeface="Arial" panose="020B0604020202020204" pitchFamily="34" charset="0"/>
              </a:rPr>
              <a:t>Example: in Trafford there were 38,897 who received WFA in 2022/23, and this is expected to decrease to approximately the number who are claiming Pension Credit (latest figure is 4,161) so the reduction will be around -34,700 recipients since 2022/23.  This is 9.7% of the total reduction across GM (-359,000) and a drop in recipients in Trafford since 2022/23 of -89.3%.</a:t>
            </a:r>
          </a:p>
        </p:txBody>
      </p:sp>
      <p:pic>
        <p:nvPicPr>
          <p:cNvPr id="5" name="Picture 4" descr="A screenshot of a spreadsheet table showing:&#10;- estimated reduction in Winter Fuel Allowance recipients in 2024/25.&#10;- Percentage of the reduction in Greater Manchester.&#10;- percentage reduction in number of recipients in 2024/25&#10;with these figures given for the ten districts in Greater Manchester and overall figures for the whole of Greater Manchester.">
            <a:extLst>
              <a:ext uri="{FF2B5EF4-FFF2-40B4-BE49-F238E27FC236}">
                <a16:creationId xmlns:a16="http://schemas.microsoft.com/office/drawing/2014/main" id="{587B4CD5-3385-25AF-6940-5C4D02672C40}"/>
              </a:ext>
            </a:extLst>
          </p:cNvPr>
          <p:cNvPicPr>
            <a:picLocks noChangeAspect="1"/>
          </p:cNvPicPr>
          <p:nvPr/>
        </p:nvPicPr>
        <p:blipFill rotWithShape="1">
          <a:blip r:embed="rId3">
            <a:extLst>
              <a:ext uri="{28A0092B-C50C-407E-A947-70E740481C1C}">
                <a14:useLocalDpi xmlns:a14="http://schemas.microsoft.com/office/drawing/2010/main" val="0"/>
              </a:ext>
            </a:extLst>
          </a:blip>
          <a:srcRect l="1793" t="4052" r="2412" b="3097"/>
          <a:stretch/>
        </p:blipFill>
        <p:spPr>
          <a:xfrm>
            <a:off x="1896330" y="443631"/>
            <a:ext cx="8399340" cy="4759264"/>
          </a:xfrm>
          <a:prstGeom prst="rect">
            <a:avLst/>
          </a:prstGeom>
        </p:spPr>
      </p:pic>
    </p:spTree>
    <p:extLst>
      <p:ext uri="{BB962C8B-B14F-4D97-AF65-F5344CB8AC3E}">
        <p14:creationId xmlns:p14="http://schemas.microsoft.com/office/powerpoint/2010/main" val="4086279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69BDE-ABED-8C96-6187-924FF3659932}"/>
              </a:ext>
            </a:extLst>
          </p:cNvPr>
          <p:cNvSpPr txBox="1">
            <a:spLocks noGrp="1"/>
          </p:cNvSpPr>
          <p:nvPr>
            <p:ph type="title" idx="4294967295"/>
          </p:nvPr>
        </p:nvSpPr>
        <p:spPr>
          <a:xfrm>
            <a:off x="2" y="-18034"/>
            <a:ext cx="11183814" cy="492443"/>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Winter Fuel Allowance (WFA) benefit – estimated reduction in payouts</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E46CCFDD-6829-17BA-FA3F-5377D0299502}"/>
              </a:ext>
            </a:extLst>
          </p:cNvPr>
          <p:cNvSpPr txBox="1"/>
          <p:nvPr/>
        </p:nvSpPr>
        <p:spPr>
          <a:xfrm>
            <a:off x="0" y="6383682"/>
            <a:ext cx="8919714" cy="276999"/>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Sources: Stat-Xplore Pension Credit Table 3 and </a:t>
            </a:r>
            <a:r>
              <a:rPr lang="en-GB" sz="1200" b="0" i="0" u="sng" strike="noStrike" dirty="0">
                <a:solidFill>
                  <a:srgbClr val="0000FF"/>
                </a:solidFill>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Winter Fuel Payment statistics for winter 2022 to 2023 - GOV.UK (www.gov.uk)</a:t>
            </a:r>
            <a:r>
              <a:rPr lang="en-GB" sz="1200" dirty="0">
                <a:solidFill>
                  <a:srgbClr val="0000FF"/>
                </a:solidFill>
                <a:latin typeface="Arial" panose="020B0604020202020204" pitchFamily="34" charset="0"/>
                <a:cs typeface="Arial" panose="020B0604020202020204" pitchFamily="34" charset="0"/>
              </a:rPr>
              <a:t>  </a:t>
            </a:r>
          </a:p>
        </p:txBody>
      </p:sp>
      <p:sp>
        <p:nvSpPr>
          <p:cNvPr id="4" name="TextBox 3">
            <a:extLst>
              <a:ext uri="{FF2B5EF4-FFF2-40B4-BE49-F238E27FC236}">
                <a16:creationId xmlns:a16="http://schemas.microsoft.com/office/drawing/2014/main" id="{2F8E1EC5-ABF0-DC40-6BF9-21C8B8CD72B4}"/>
              </a:ext>
            </a:extLst>
          </p:cNvPr>
          <p:cNvSpPr txBox="1"/>
          <p:nvPr/>
        </p:nvSpPr>
        <p:spPr>
          <a:xfrm>
            <a:off x="0" y="5121984"/>
            <a:ext cx="12191999" cy="102188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400" dirty="0">
                <a:solidFill>
                  <a:srgbClr val="5C5B5A"/>
                </a:solidFill>
                <a:latin typeface="Arial" panose="020B0604020202020204" pitchFamily="34" charset="0"/>
                <a:cs typeface="Arial" panose="020B0604020202020204" pitchFamily="34" charset="0"/>
              </a:rPr>
              <a:t>Example: in Trafford total WFA payout in 2022/23 (the latest year for which there is data) was £15,703,100.  Total payout in 2024/25 is estimated at £1,306,400 representing a reduction of some £14,397,000.  This estimate is -91.7% lower than the payout in 2022/23.  The reduction of £14,397,000 in Trafford is 9.2% of the total estimated reduction across GM.</a:t>
            </a:r>
          </a:p>
        </p:txBody>
      </p:sp>
      <p:pic>
        <p:nvPicPr>
          <p:cNvPr id="5" name="Picture 4" descr="A screenshot of a spreadsheet table showing:&#10;- estimated reduction in Winter Fuel Allowance payments in sterling.&#10;- estimated reduction in percentage terms of the numbers receiving Winter Fuel Payment.&#10;- district share in percentage terms of the overall reduction in payment across Greater Manchester.">
            <a:extLst>
              <a:ext uri="{FF2B5EF4-FFF2-40B4-BE49-F238E27FC236}">
                <a16:creationId xmlns:a16="http://schemas.microsoft.com/office/drawing/2014/main" id="{5FF7C0D4-EF51-3ADE-9285-8B87AB43A247}"/>
              </a:ext>
            </a:extLst>
          </p:cNvPr>
          <p:cNvPicPr>
            <a:picLocks noChangeAspect="1"/>
          </p:cNvPicPr>
          <p:nvPr/>
        </p:nvPicPr>
        <p:blipFill rotWithShape="1">
          <a:blip r:embed="rId3">
            <a:extLst>
              <a:ext uri="{28A0092B-C50C-407E-A947-70E740481C1C}">
                <a14:useLocalDpi xmlns:a14="http://schemas.microsoft.com/office/drawing/2010/main" val="0"/>
              </a:ext>
            </a:extLst>
          </a:blip>
          <a:srcRect l="1178" t="1972" b="1963"/>
          <a:stretch/>
        </p:blipFill>
        <p:spPr>
          <a:xfrm>
            <a:off x="2150207" y="439094"/>
            <a:ext cx="7891584" cy="4718205"/>
          </a:xfrm>
          <a:prstGeom prst="rect">
            <a:avLst/>
          </a:prstGeom>
        </p:spPr>
      </p:pic>
    </p:spTree>
    <p:extLst>
      <p:ext uri="{BB962C8B-B14F-4D97-AF65-F5344CB8AC3E}">
        <p14:creationId xmlns:p14="http://schemas.microsoft.com/office/powerpoint/2010/main" val="1037190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40017-D3E4-A19C-FBE3-05F2647875FC}"/>
              </a:ext>
            </a:extLst>
          </p:cNvPr>
          <p:cNvSpPr txBox="1">
            <a:spLocks noGrp="1"/>
          </p:cNvSpPr>
          <p:nvPr>
            <p:ph type="title" idx="4294967295"/>
          </p:nvPr>
        </p:nvSpPr>
        <p:spPr>
          <a:xfrm>
            <a:off x="3174961" y="80309"/>
            <a:ext cx="5531376" cy="524053"/>
          </a:xfrm>
          <a:prstGeom prst="rect">
            <a:avLst/>
          </a:prstGeom>
          <a:solidFill>
            <a:schemeClr val="bg1"/>
          </a:solidFill>
          <a:ln w="12700">
            <a:solidFill>
              <a:schemeClr val="tx1"/>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Annex – key assumptions </a:t>
            </a:r>
            <a:endParaRPr kumimoji="0" lang="en-US" sz="2700" b="0"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3" name="Title 1">
            <a:extLst>
              <a:ext uri="{FF2B5EF4-FFF2-40B4-BE49-F238E27FC236}">
                <a16:creationId xmlns:a16="http://schemas.microsoft.com/office/drawing/2014/main" id="{5A8BBF3A-9C64-A508-4CFA-9D82C1F54228}"/>
              </a:ext>
            </a:extLst>
          </p:cNvPr>
          <p:cNvSpPr txBox="1">
            <a:spLocks/>
          </p:cNvSpPr>
          <p:nvPr/>
        </p:nvSpPr>
        <p:spPr>
          <a:xfrm>
            <a:off x="165329" y="604362"/>
            <a:ext cx="11861342" cy="5922623"/>
          </a:xfrm>
          <a:prstGeom prst="rect">
            <a:avLst/>
          </a:prstGeom>
          <a:ln>
            <a:solidFill>
              <a:schemeClr val="bg1"/>
            </a:solidFill>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600" b="1" dirty="0">
                <a:solidFill>
                  <a:srgbClr val="5C5B5A"/>
                </a:solidFill>
                <a:latin typeface="Arial" panose="020B0604020202020204" pitchFamily="34" charset="0"/>
                <a:cs typeface="Arial" panose="020B0604020202020204" pitchFamily="34" charset="0"/>
              </a:rPr>
              <a:t>Pension Credit – take-up rate (claimants)</a:t>
            </a:r>
          </a:p>
          <a:p>
            <a:pPr algn="l"/>
            <a:r>
              <a:rPr lang="en-GB" sz="1600" dirty="0">
                <a:solidFill>
                  <a:srgbClr val="5C5B5A"/>
                </a:solidFill>
                <a:latin typeface="Arial" panose="020B0604020202020204" pitchFamily="34" charset="0"/>
                <a:cs typeface="Arial" panose="020B0604020202020204" pitchFamily="34" charset="0"/>
              </a:rPr>
              <a:t>The calculations on non-claimants of Pension Credit are based on the latest take-up rate – the percentage of those that could claim that actually do make a claim.  However, at present this data is only available for Great Britain as a whole, so our calculations assume that the same rate applies across GM.  The latest rate (2022 data) is 63%.  The rate is updated annually in: </a:t>
            </a:r>
            <a:r>
              <a:rPr lang="en-GB" sz="16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Income-related benefits: estimates of take-up - GOV.UK (www.gov.uk)</a:t>
            </a:r>
            <a:endParaRPr lang="en-GB" sz="1600" u="sng"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algn="l"/>
            <a:endParaRPr lang="en-GB" sz="1600" b="1" dirty="0">
              <a:solidFill>
                <a:srgbClr val="5C5B5A"/>
              </a:solidFill>
              <a:latin typeface="Arial" panose="020B0604020202020204" pitchFamily="34" charset="0"/>
              <a:cs typeface="Arial" panose="020B0604020202020204" pitchFamily="34" charset="0"/>
            </a:endParaRPr>
          </a:p>
          <a:p>
            <a:pPr algn="l"/>
            <a:r>
              <a:rPr lang="en-GB" sz="1600" b="1" dirty="0">
                <a:solidFill>
                  <a:srgbClr val="5C5B5A"/>
                </a:solidFill>
                <a:latin typeface="Arial" panose="020B0604020202020204" pitchFamily="34" charset="0"/>
                <a:cs typeface="Arial" panose="020B0604020202020204" pitchFamily="34" charset="0"/>
              </a:rPr>
              <a:t>Pension Credit – take-up rate (financial benefit)</a:t>
            </a:r>
          </a:p>
          <a:p>
            <a:pPr algn="l"/>
            <a:r>
              <a:rPr lang="en-GB" sz="1600" dirty="0">
                <a:solidFill>
                  <a:srgbClr val="5C5B5A"/>
                </a:solidFill>
                <a:latin typeface="Arial" panose="020B0604020202020204" pitchFamily="34" charset="0"/>
                <a:cs typeface="Arial" panose="020B0604020202020204" pitchFamily="34" charset="0"/>
              </a:rPr>
              <a:t>The calculations on the amount of Pension Credit not claimed are based on the latest take-up rate for the financial benefit, i.e. of the total claimable resource, the proportion that is actually claimed.  As above, the take-up date data is only available for Great Britain, and it is assumed that the same rate applies across GM.  The latest rate (2022 data) is 73%.  The rate is updated annually in: </a:t>
            </a:r>
            <a:r>
              <a:rPr lang="en-GB" sz="16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Income-related benefits: estimates of take-up - GOV.UK (www.gov.uk)</a:t>
            </a:r>
            <a:endParaRPr lang="en-GB" sz="1600" dirty="0">
              <a:solidFill>
                <a:srgbClr val="0000FF"/>
              </a:solidFill>
              <a:latin typeface="Arial" panose="020B0604020202020204" pitchFamily="34" charset="0"/>
              <a:cs typeface="Arial" panose="020B0604020202020204" pitchFamily="34" charset="0"/>
            </a:endParaRPr>
          </a:p>
          <a:p>
            <a:pPr algn="l"/>
            <a:endParaRPr lang="en-GB" sz="1600" b="1" dirty="0">
              <a:solidFill>
                <a:srgbClr val="5C5B5A"/>
              </a:solidFill>
              <a:latin typeface="Arial" panose="020B0604020202020204" pitchFamily="34" charset="0"/>
              <a:cs typeface="Arial" panose="020B0604020202020204" pitchFamily="34" charset="0"/>
            </a:endParaRPr>
          </a:p>
          <a:p>
            <a:pPr algn="l"/>
            <a:r>
              <a:rPr lang="en-GB" sz="1600" b="1" dirty="0">
                <a:solidFill>
                  <a:srgbClr val="5C5B5A"/>
                </a:solidFill>
                <a:latin typeface="Arial" panose="020B0604020202020204" pitchFamily="34" charset="0"/>
                <a:cs typeface="Arial" panose="020B0604020202020204" pitchFamily="34" charset="0"/>
              </a:rPr>
              <a:t>Cost to the NHS calculations</a:t>
            </a:r>
          </a:p>
          <a:p>
            <a:pPr algn="l"/>
            <a:r>
              <a:rPr lang="en-GB" sz="1600" dirty="0">
                <a:solidFill>
                  <a:srgbClr val="5C5B5A"/>
                </a:solidFill>
                <a:latin typeface="Arial" panose="020B0604020202020204" pitchFamily="34" charset="0"/>
                <a:cs typeface="Arial" panose="020B0604020202020204" pitchFamily="34" charset="0"/>
              </a:rPr>
              <a:t>The calculations to the NHS due to non-claimants not receiving Pension Credit are based on a figure from the Independent Age report of 2020.  Within the report, it is estimated that the extra health care cost due to Pension Credit non-claimants is £4.876 billion across Great Britain.  No local estimates are available. Inflation has been applied to this figure, and the cost apportioned to GM districts based upon the proportion of GB non-claimants in each district.  Source: </a:t>
            </a:r>
            <a:r>
              <a:rPr lang="en-GB" sz="1600" u="sng" dirty="0">
                <a:solidFill>
                  <a:srgbClr val="0000FF"/>
                </a:solidFill>
                <a:effectLst/>
                <a:latin typeface="Arial" panose="020B060402020202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Pension Credit Independent Age and Loughborough University report (independentage.org)</a:t>
            </a:r>
            <a:r>
              <a:rPr lang="en-GB" sz="1600" u="sng" dirty="0">
                <a:solidFill>
                  <a:srgbClr val="0000FF"/>
                </a:solidFill>
                <a:effectLst/>
                <a:latin typeface="Arial" panose="020B0604020202020204" pitchFamily="34" charset="0"/>
                <a:ea typeface="Calibri" panose="020F0502020204030204" pitchFamily="34" charset="0"/>
              </a:rPr>
              <a:t> </a:t>
            </a:r>
          </a:p>
          <a:p>
            <a:pPr algn="l"/>
            <a:endParaRPr lang="en-GB" sz="1600" b="1" dirty="0">
              <a:solidFill>
                <a:srgbClr val="5C5B5A"/>
              </a:solidFill>
              <a:effectLst/>
              <a:latin typeface="Arial" panose="020B0604020202020204" pitchFamily="34" charset="0"/>
              <a:ea typeface="Calibri" panose="020F0502020204030204" pitchFamily="34" charset="0"/>
            </a:endParaRPr>
          </a:p>
          <a:p>
            <a:pPr algn="l"/>
            <a:r>
              <a:rPr lang="en-GB" sz="1600" b="1" dirty="0">
                <a:solidFill>
                  <a:srgbClr val="5C5B5A"/>
                </a:solidFill>
                <a:effectLst/>
                <a:latin typeface="Arial" panose="020B0604020202020204" pitchFamily="34" charset="0"/>
                <a:ea typeface="Calibri" panose="020F0502020204030204" pitchFamily="34" charset="0"/>
              </a:rPr>
              <a:t>Winter Fuel Allowance (WFA) payment reductions</a:t>
            </a:r>
          </a:p>
          <a:p>
            <a:pPr algn="l"/>
            <a:r>
              <a:rPr lang="en-GB" sz="1600" dirty="0">
                <a:solidFill>
                  <a:srgbClr val="5C5B5A"/>
                </a:solidFill>
                <a:effectLst/>
                <a:latin typeface="Arial" panose="020B0604020202020204" pitchFamily="34" charset="0"/>
                <a:ea typeface="Calibri" panose="020F0502020204030204" pitchFamily="34" charset="0"/>
              </a:rPr>
              <a:t>The calculations to estimate the reduction in the number due to receive WFA across GM in 2024/25 are based on assuming that only those on Pension Credit will receive WFA.  The Pension Claimant figures from February 2024 were used in the calculations.  A small number of people claiming certain other benefit</a:t>
            </a:r>
            <a:r>
              <a:rPr lang="en-GB" sz="1600" dirty="0">
                <a:solidFill>
                  <a:srgbClr val="5C5B5A"/>
                </a:solidFill>
                <a:latin typeface="Arial" panose="020B0604020202020204" pitchFamily="34" charset="0"/>
                <a:cs typeface="Arial" panose="020B0604020202020204" pitchFamily="34" charset="0"/>
              </a:rPr>
              <a:t>s (not including Pension Credit) will also be entitled to WFA, but these people are not included in the calculations.  If Pension Credit take-up rates increase between February 2024 and winter 2024/25, when the new policy is due to be implemented, take-up of WFA will increase.</a:t>
            </a:r>
          </a:p>
          <a:p>
            <a:pPr algn="l"/>
            <a:endParaRPr lang="en-GB" sz="1600" b="1" dirty="0">
              <a:solidFill>
                <a:srgbClr val="5C5B5A"/>
              </a:solidFill>
              <a:latin typeface="Arial" panose="020B0604020202020204" pitchFamily="34" charset="0"/>
              <a:cs typeface="Arial" panose="020B0604020202020204" pitchFamily="34" charset="0"/>
            </a:endParaRPr>
          </a:p>
          <a:p>
            <a:pPr algn="l"/>
            <a:endParaRPr lang="en-US" sz="1600" b="1" dirty="0">
              <a:solidFill>
                <a:srgbClr val="5C5B5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5843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BE26C9-3F11-94A9-E466-5A9A9F8B1C46}"/>
              </a:ext>
            </a:extLst>
          </p:cNvPr>
          <p:cNvSpPr>
            <a:spLocks noGrp="1"/>
          </p:cNvSpPr>
          <p:nvPr>
            <p:ph type="title"/>
          </p:nvPr>
        </p:nvSpPr>
        <p:spPr>
          <a:xfrm>
            <a:off x="121920" y="156480"/>
            <a:ext cx="3011424" cy="926623"/>
          </a:xfrm>
        </p:spPr>
        <p:txBody>
          <a:bodyPr>
            <a:normAutofit/>
          </a:bodyPr>
          <a:lstStyle/>
          <a:p>
            <a:r>
              <a:rPr lang="en-GB" sz="3200" b="1" dirty="0">
                <a:latin typeface="Arial" panose="020B0604020202020204" pitchFamily="34" charset="0"/>
                <a:cs typeface="Arial" panose="020B0604020202020204" pitchFamily="34" charset="0"/>
              </a:rPr>
              <a:t>Contact details</a:t>
            </a:r>
          </a:p>
        </p:txBody>
      </p:sp>
      <p:sp>
        <p:nvSpPr>
          <p:cNvPr id="2" name="Title 1">
            <a:extLst>
              <a:ext uri="{FF2B5EF4-FFF2-40B4-BE49-F238E27FC236}">
                <a16:creationId xmlns:a16="http://schemas.microsoft.com/office/drawing/2014/main" id="{D33BB0F1-42C6-ED7B-99E6-75FD3643B004}"/>
              </a:ext>
            </a:extLst>
          </p:cNvPr>
          <p:cNvSpPr txBox="1">
            <a:spLocks/>
          </p:cNvSpPr>
          <p:nvPr/>
        </p:nvSpPr>
        <p:spPr>
          <a:xfrm>
            <a:off x="2610929" y="4613155"/>
            <a:ext cx="6970142" cy="989777"/>
          </a:xfrm>
          <a:prstGeom prst="rect">
            <a:avLst/>
          </a:prstGeom>
          <a:solidFill>
            <a:schemeClr val="bg1"/>
          </a:solidFill>
          <a:ln w="12700">
            <a:solidFill>
              <a:schemeClr val="tx1"/>
            </a:solidFill>
          </a:ln>
        </p:spPr>
        <p:txBody>
          <a:bodyPr vert="horz" lIns="0" tIns="0" rIns="0" bIns="0" rtlCol="0" anchor="ctr">
            <a:normAutofit fontScale="97500"/>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Contact:	</a:t>
            </a:r>
            <a:r>
              <a:rPr kumimoji="0" lang="en-GB" sz="2000" b="0"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Mike Doocey, GMCA</a:t>
            </a:r>
            <a:br>
              <a:rPr kumimoji="0" lang="en-GB" sz="2000" b="0"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br>
            <a:r>
              <a:rPr kumimoji="0" lang="en-GB" sz="20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E-mail: 	</a:t>
            </a:r>
            <a:r>
              <a:rPr kumimoji="0" lang="en-GB" sz="2000" b="0" i="0" u="none" strike="noStrike" kern="1200" cap="none" spc="0" normalizeH="0" baseline="0" noProof="0" dirty="0">
                <a:ln>
                  <a:noFill/>
                </a:ln>
                <a:solidFill>
                  <a:srgbClr val="0000FF"/>
                </a:solidFill>
                <a:effectLst/>
                <a:uLnTx/>
                <a:uFillTx/>
                <a:latin typeface="Arial" panose="020B0604020202020204" pitchFamily="34" charset="0"/>
                <a:ea typeface="+mj-ea"/>
                <a:cs typeface="Arial" panose="020B0604020202020204" pitchFamily="34" charset="0"/>
                <a:hlinkClick r:id="rId2">
                  <a:extLst>
                    <a:ext uri="{A12FA001-AC4F-418D-AE19-62706E023703}">
                      <ahyp:hlinkClr xmlns:ahyp="http://schemas.microsoft.com/office/drawing/2018/hyperlinkcolor" val="tx"/>
                    </a:ext>
                  </a:extLst>
                </a:hlinkClick>
              </a:rPr>
              <a:t>mike.doocey@greatermanchester-ca.gov.uk</a:t>
            </a:r>
            <a:br>
              <a:rPr kumimoji="0" lang="en-GB" sz="20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br>
            <a:r>
              <a:rPr kumimoji="0" lang="en-GB" sz="20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Mobile: 	</a:t>
            </a:r>
            <a:r>
              <a:rPr kumimoji="0" lang="en-GB" sz="2000" b="0"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07973 876156</a:t>
            </a:r>
            <a:endParaRPr kumimoji="0" lang="en-US" sz="2000" b="0"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568254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6B973F6-539E-D110-EB9F-4C478EAF0D67}"/>
              </a:ext>
            </a:extLst>
          </p:cNvPr>
          <p:cNvSpPr txBox="1">
            <a:spLocks noGrp="1"/>
          </p:cNvSpPr>
          <p:nvPr>
            <p:ph type="title" idx="4294967295"/>
          </p:nvPr>
        </p:nvSpPr>
        <p:spPr>
          <a:xfrm>
            <a:off x="1851592" y="2060276"/>
            <a:ext cx="8202963" cy="1843791"/>
          </a:xfrm>
          <a:prstGeom prst="rect">
            <a:avLst/>
          </a:prstGeom>
          <a:solidFill>
            <a:schemeClr val="bg1"/>
          </a:solidFill>
          <a:ln w="12700">
            <a:solidFill>
              <a:schemeClr val="tx1"/>
            </a:solid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pl-PL"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Pension Credit</a:t>
            </a: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 summary</a:t>
            </a:r>
            <a:b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b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Trafford</a:t>
            </a:r>
            <a:b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br>
            <a:r>
              <a:rPr kumimoji="0" lang="en-GB" sz="3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 </a:t>
            </a:r>
            <a:r>
              <a:rPr kumimoji="0" lang="en-GB" sz="27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(February 2024 data)</a:t>
            </a:r>
            <a:endParaRPr kumimoji="0" lang="en-US" sz="27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4" name="TextBox 3">
            <a:extLst>
              <a:ext uri="{FF2B5EF4-FFF2-40B4-BE49-F238E27FC236}">
                <a16:creationId xmlns:a16="http://schemas.microsoft.com/office/drawing/2014/main" id="{948326D4-B756-6048-8118-46E8A7365280}"/>
              </a:ext>
            </a:extLst>
          </p:cNvPr>
          <p:cNvSpPr txBox="1"/>
          <p:nvPr/>
        </p:nvSpPr>
        <p:spPr>
          <a:xfrm>
            <a:off x="2860007" y="5131279"/>
            <a:ext cx="6691210" cy="830997"/>
          </a:xfrm>
          <a:prstGeom prst="rect">
            <a:avLst/>
          </a:prstGeom>
          <a:noFill/>
        </p:spPr>
        <p:txBody>
          <a:bodyPr wrap="square" rtlCol="0">
            <a:spAutoFit/>
          </a:bodyPr>
          <a:lstStyle/>
          <a:p>
            <a:r>
              <a:rPr lang="en-GB" sz="1600" dirty="0">
                <a:solidFill>
                  <a:srgbClr val="5C5B5A"/>
                </a:solidFill>
                <a:latin typeface="Arial" panose="020B0604020202020204" pitchFamily="34" charset="0"/>
                <a:cs typeface="Arial" panose="020B0604020202020204" pitchFamily="34" charset="0"/>
              </a:rPr>
              <a:t>This part of the data pack can be used to help understand the local Pension Credit landscape and identify wards for targeted campaign work.</a:t>
            </a:r>
            <a:endParaRPr lang="en-GB" sz="1600" dirty="0">
              <a:solidFill>
                <a:srgbClr val="5C5B5A"/>
              </a:solidFill>
            </a:endParaRPr>
          </a:p>
        </p:txBody>
      </p:sp>
    </p:spTree>
    <p:extLst>
      <p:ext uri="{BB962C8B-B14F-4D97-AF65-F5344CB8AC3E}">
        <p14:creationId xmlns:p14="http://schemas.microsoft.com/office/powerpoint/2010/main" val="2544809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6164A1-DA6A-27CC-6C11-2C048834CB68}"/>
              </a:ext>
            </a:extLst>
          </p:cNvPr>
          <p:cNvSpPr txBox="1">
            <a:spLocks noGrp="1"/>
          </p:cNvSpPr>
          <p:nvPr>
            <p:ph type="title" idx="4294967295"/>
          </p:nvPr>
        </p:nvSpPr>
        <p:spPr>
          <a:xfrm>
            <a:off x="1" y="-18034"/>
            <a:ext cx="4655889" cy="492443"/>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Pension Credit entitlements</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6" name="TextBox 5">
            <a:extLst>
              <a:ext uri="{FF2B5EF4-FFF2-40B4-BE49-F238E27FC236}">
                <a16:creationId xmlns:a16="http://schemas.microsoft.com/office/drawing/2014/main" id="{38072BF7-9537-2A1C-1FC2-65DCF8C07EA2}"/>
              </a:ext>
            </a:extLst>
          </p:cNvPr>
          <p:cNvSpPr txBox="1"/>
          <p:nvPr/>
        </p:nvSpPr>
        <p:spPr>
          <a:xfrm>
            <a:off x="0" y="6396335"/>
            <a:ext cx="5033394" cy="461665"/>
          </a:xfrm>
          <a:prstGeom prst="rect">
            <a:avLst/>
          </a:prstGeom>
          <a:noFill/>
        </p:spPr>
        <p:txBody>
          <a:bodyPr wrap="square" rtlCol="0">
            <a:spAutoFit/>
          </a:bodyPr>
          <a:lstStyle/>
          <a:p>
            <a:r>
              <a:rPr lang="en-GB" sz="1200" dirty="0">
                <a:solidFill>
                  <a:srgbClr val="5C5B5A"/>
                </a:solidFill>
                <a:latin typeface="Arial" panose="020B0604020202020204" pitchFamily="34" charset="0"/>
                <a:cs typeface="Arial" panose="020B0604020202020204" pitchFamily="34" charset="0"/>
              </a:rPr>
              <a:t>Main Source: </a:t>
            </a:r>
            <a:r>
              <a:rPr lang="en-GB" sz="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Pension Credit: What you'll get - GOV.UK (www.gov.uk)</a:t>
            </a:r>
            <a:endParaRPr lang="en-GB" sz="1200" dirty="0">
              <a:solidFill>
                <a:srgbClr val="0000FF"/>
              </a:solidFill>
              <a:latin typeface="Arial" panose="020B0604020202020204" pitchFamily="34" charset="0"/>
              <a:cs typeface="Arial" panose="020B0604020202020204" pitchFamily="34" charset="0"/>
            </a:endParaRPr>
          </a:p>
          <a:p>
            <a:r>
              <a:rPr lang="en-GB" sz="1200" dirty="0">
                <a:solidFill>
                  <a:srgbClr val="5C5B5A"/>
                </a:solidFill>
                <a:latin typeface="Arial" panose="020B0604020202020204" pitchFamily="34" charset="0"/>
                <a:cs typeface="Arial" panose="020B0604020202020204" pitchFamily="34" charset="0"/>
              </a:rPr>
              <a:t>Other sources used can be provided if needed.</a:t>
            </a:r>
          </a:p>
        </p:txBody>
      </p:sp>
      <p:sp>
        <p:nvSpPr>
          <p:cNvPr id="7" name="Title 1">
            <a:extLst>
              <a:ext uri="{FF2B5EF4-FFF2-40B4-BE49-F238E27FC236}">
                <a16:creationId xmlns:a16="http://schemas.microsoft.com/office/drawing/2014/main" id="{3AC95528-17CC-6B39-E60B-57BAB23BF89A}"/>
              </a:ext>
            </a:extLst>
          </p:cNvPr>
          <p:cNvSpPr txBox="1">
            <a:spLocks/>
          </p:cNvSpPr>
          <p:nvPr/>
        </p:nvSpPr>
        <p:spPr>
          <a:xfrm>
            <a:off x="1" y="566742"/>
            <a:ext cx="12192000" cy="5574000"/>
          </a:xfrm>
          <a:prstGeom prst="rect">
            <a:avLst/>
          </a:prstGeom>
          <a:ln>
            <a:solidFill>
              <a:schemeClr val="bg1"/>
            </a:solidFill>
          </a:ln>
        </p:spPr>
        <p:txBody>
          <a:bodyPr vert="horz" lIns="0" tIns="0" rIns="0" bIns="0" rtlCol="0" anchor="t">
            <a:noAutofit/>
          </a:bodyPr>
          <a:lstStyle>
            <a:lvl1pPr algn="l" defTabSz="914400" rtl="0" eaLnBrk="1" latinLnBrk="0" hangingPunct="1">
              <a:lnSpc>
                <a:spcPct val="90000"/>
              </a:lnSpc>
              <a:spcBef>
                <a:spcPct val="0"/>
              </a:spcBef>
              <a:buNone/>
              <a:defRPr sz="4400" kern="1200">
                <a:solidFill>
                  <a:srgbClr val="5C5B5A"/>
                </a:solidFill>
                <a:latin typeface="+mj-lt"/>
                <a:ea typeface="+mj-ea"/>
                <a:cs typeface="+mj-cs"/>
              </a:defRPr>
            </a:lvl1pPr>
          </a:lstStyle>
          <a:p>
            <a:r>
              <a:rPr lang="en-GB" sz="2000" b="1">
                <a:latin typeface="Arial" panose="020B0604020202020204" pitchFamily="34" charset="0"/>
                <a:cs typeface="Arial" panose="020B0604020202020204" pitchFamily="34" charset="0"/>
              </a:rPr>
              <a:t>Pension Credit </a:t>
            </a:r>
            <a:r>
              <a:rPr lang="en-GB" sz="2000">
                <a:latin typeface="Arial" panose="020B0604020202020204" pitchFamily="34" charset="0"/>
                <a:cs typeface="Arial" panose="020B0604020202020204" pitchFamily="34" charset="0"/>
              </a:rPr>
              <a:t>is made up of two parts and some pensioners may be eligible for one or both parts:</a:t>
            </a: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1. </a:t>
            </a:r>
            <a:r>
              <a:rPr lang="en-GB" sz="2000" b="1">
                <a:latin typeface="Arial" panose="020B0604020202020204" pitchFamily="34" charset="0"/>
                <a:cs typeface="Arial" panose="020B0604020202020204" pitchFamily="34" charset="0"/>
              </a:rPr>
              <a:t>Guaranteed Credit </a:t>
            </a:r>
            <a:r>
              <a:rPr lang="en-GB" sz="2000">
                <a:latin typeface="Arial" panose="020B0604020202020204" pitchFamily="34" charset="0"/>
                <a:cs typeface="Arial" panose="020B0604020202020204" pitchFamily="34" charset="0"/>
              </a:rPr>
              <a:t>top</a:t>
            </a:r>
            <a:r>
              <a:rPr lang="pl-PL" sz="2000">
                <a:latin typeface="Arial" panose="020B0604020202020204" pitchFamily="34" charset="0"/>
                <a:cs typeface="Arial" panose="020B0604020202020204" pitchFamily="34" charset="0"/>
              </a:rPr>
              <a:t>s</a:t>
            </a:r>
            <a:r>
              <a:rPr lang="en-GB" sz="2000">
                <a:latin typeface="Arial" panose="020B0604020202020204" pitchFamily="34" charset="0"/>
                <a:cs typeface="Arial" panose="020B0604020202020204" pitchFamily="34" charset="0"/>
              </a:rPr>
              <a:t> up incomes to a guaranteed minimum level, which in 2024/25 is £</a:t>
            </a:r>
            <a:r>
              <a:rPr lang="en-GB" sz="2000" b="1">
                <a:latin typeface="Arial" panose="020B0604020202020204" pitchFamily="34" charset="0"/>
                <a:cs typeface="Arial" panose="020B0604020202020204" pitchFamily="34" charset="0"/>
              </a:rPr>
              <a:t>218.15</a:t>
            </a:r>
            <a:r>
              <a:rPr lang="en-GB" sz="200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r>
              <a:rPr lang="en-GB" sz="2000">
                <a:latin typeface="Arial" panose="020B0604020202020204" pitchFamily="34" charset="0"/>
                <a:cs typeface="Arial" panose="020B0604020202020204" pitchFamily="34" charset="0"/>
              </a:rPr>
              <a:t>per week for single people and £</a:t>
            </a:r>
            <a:r>
              <a:rPr lang="en-GB" sz="2000" b="1">
                <a:latin typeface="Arial" panose="020B0604020202020204" pitchFamily="34" charset="0"/>
                <a:cs typeface="Arial" panose="020B0604020202020204" pitchFamily="34" charset="0"/>
              </a:rPr>
              <a:t>332.95</a:t>
            </a:r>
            <a:r>
              <a:rPr lang="en-GB" sz="2000">
                <a:latin typeface="Arial" panose="020B0604020202020204" pitchFamily="34" charset="0"/>
                <a:cs typeface="Arial" panose="020B0604020202020204" pitchFamily="34" charset="0"/>
              </a:rPr>
              <a:t> for couples. When savings surpass £</a:t>
            </a:r>
            <a:r>
              <a:rPr lang="en-GB" sz="2000" b="1">
                <a:latin typeface="Arial" panose="020B0604020202020204" pitchFamily="34" charset="0"/>
                <a:cs typeface="Arial" panose="020B0604020202020204" pitchFamily="34" charset="0"/>
              </a:rPr>
              <a:t>10,000</a:t>
            </a:r>
            <a:r>
              <a:rPr lang="en-GB" sz="2000">
                <a:latin typeface="Arial" panose="020B0604020202020204" pitchFamily="34" charset="0"/>
                <a:cs typeface="Arial" panose="020B0604020202020204" pitchFamily="34" charset="0"/>
              </a:rPr>
              <a:t> entitlement is reduced by £1 for every £500 in savings above that threshold.</a:t>
            </a: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Extra credit - some pensioners may get extra credit if any of the following also apply:</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 - they have a severe disability;</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 - they care for another adult;</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 - they are responsible for children or young people.</a:t>
            </a: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2. </a:t>
            </a:r>
            <a:r>
              <a:rPr lang="en-GB" sz="2000" b="1">
                <a:latin typeface="Arial" panose="020B0604020202020204" pitchFamily="34" charset="0"/>
                <a:cs typeface="Arial" panose="020B0604020202020204" pitchFamily="34" charset="0"/>
              </a:rPr>
              <a:t>Savings Credit </a:t>
            </a:r>
            <a:r>
              <a:rPr lang="en-GB" sz="2000">
                <a:latin typeface="Arial" panose="020B0604020202020204" pitchFamily="34" charset="0"/>
                <a:cs typeface="Arial" panose="020B0604020202020204" pitchFamily="34" charset="0"/>
              </a:rPr>
              <a:t>is available to those who retired before April 2016 and saved for retirement, for example through a personal or workplace pension.  In 2024/25 this credit can be up to £</a:t>
            </a:r>
            <a:r>
              <a:rPr lang="en-GB" sz="2000" b="1">
                <a:latin typeface="Arial" panose="020B0604020202020204" pitchFamily="34" charset="0"/>
                <a:cs typeface="Arial" panose="020B0604020202020204" pitchFamily="34" charset="0"/>
              </a:rPr>
              <a:t>17.01</a:t>
            </a:r>
            <a:r>
              <a:rPr lang="en-GB" sz="2000">
                <a:latin typeface="Arial" panose="020B0604020202020204" pitchFamily="34" charset="0"/>
                <a:cs typeface="Arial" panose="020B0604020202020204" pitchFamily="34" charset="0"/>
              </a:rPr>
              <a:t> for single people or £</a:t>
            </a:r>
            <a:r>
              <a:rPr lang="en-GB" sz="2000" b="1">
                <a:latin typeface="Arial" panose="020B0604020202020204" pitchFamily="34" charset="0"/>
                <a:cs typeface="Arial" panose="020B0604020202020204" pitchFamily="34" charset="0"/>
              </a:rPr>
              <a:t>19.04</a:t>
            </a:r>
            <a:r>
              <a:rPr lang="en-GB" sz="2000">
                <a:latin typeface="Arial" panose="020B0604020202020204" pitchFamily="34" charset="0"/>
                <a:cs typeface="Arial" panose="020B0604020202020204" pitchFamily="34" charset="0"/>
              </a:rPr>
              <a:t> for a couple. </a:t>
            </a:r>
            <a:br>
              <a:rPr lang="en-GB" sz="2000">
                <a:latin typeface="Arial" panose="020B0604020202020204" pitchFamily="34" charset="0"/>
                <a:cs typeface="Arial" panose="020B0604020202020204" pitchFamily="34" charset="0"/>
              </a:rPr>
            </a:br>
            <a:br>
              <a:rPr lang="pl-PL" sz="2000">
                <a:latin typeface="Arial" panose="020B0604020202020204" pitchFamily="34" charset="0"/>
                <a:cs typeface="Arial" panose="020B0604020202020204" pitchFamily="34" charset="0"/>
              </a:rPr>
            </a:br>
            <a:br>
              <a:rPr lang="en-GB" sz="2000">
                <a:latin typeface="Arial" panose="020B0604020202020204" pitchFamily="34" charset="0"/>
                <a:cs typeface="Arial" panose="020B0604020202020204" pitchFamily="34" charset="0"/>
              </a:rPr>
            </a:br>
            <a:br>
              <a:rPr lang="pl-PL" sz="2000">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NB: New rule changes could be made and then come into force.  For example, there are planned changes to Tax Credits in 2025 for those over state pension age. </a:t>
            </a:r>
            <a:endParaRPr lang="en-US"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9684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7A12-AC10-6602-1813-096ACE8AD026}"/>
              </a:ext>
            </a:extLst>
          </p:cNvPr>
          <p:cNvSpPr>
            <a:spLocks noGrp="1"/>
          </p:cNvSpPr>
          <p:nvPr>
            <p:ph type="title"/>
          </p:nvPr>
        </p:nvSpPr>
        <p:spPr>
          <a:xfrm>
            <a:off x="0" y="0"/>
            <a:ext cx="6501468" cy="461665"/>
          </a:xfrm>
          <a:solidFill>
            <a:schemeClr val="bg1"/>
          </a:solidFill>
        </p:spPr>
        <p:txBody>
          <a:bodyPr>
            <a:noAutofit/>
          </a:bodyPr>
          <a:lstStyle/>
          <a:p>
            <a:r>
              <a:rPr lang="en-GB" sz="2600" b="1" dirty="0">
                <a:latin typeface="Arial" panose="020B0604020202020204" pitchFamily="34" charset="0"/>
                <a:cs typeface="Arial" panose="020B0604020202020204" pitchFamily="34" charset="0"/>
              </a:rPr>
              <a:t>Pension Credit - other potential benefits </a:t>
            </a:r>
            <a:endParaRPr lang="en-US" sz="2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122201C-0B53-8788-22EF-9E8BDFEAEBE2}"/>
              </a:ext>
            </a:extLst>
          </p:cNvPr>
          <p:cNvSpPr>
            <a:spLocks noGrp="1"/>
          </p:cNvSpPr>
          <p:nvPr>
            <p:ph idx="1"/>
          </p:nvPr>
        </p:nvSpPr>
        <p:spPr>
          <a:xfrm>
            <a:off x="0" y="408980"/>
            <a:ext cx="12306300" cy="5367318"/>
          </a:xfrm>
          <a:ln w="12700">
            <a:solidFill>
              <a:schemeClr val="bg1"/>
            </a:solidFill>
          </a:ln>
        </p:spPr>
        <p:txBody>
          <a:bodyPr>
            <a:noAutofit/>
          </a:bodyPr>
          <a:lstStyle/>
          <a:p>
            <a:pPr marL="0" indent="0">
              <a:buNone/>
            </a:pPr>
            <a:r>
              <a:rPr lang="en-GB" sz="1400" i="1" dirty="0">
                <a:latin typeface="Arial" panose="020B0604020202020204" pitchFamily="34" charset="0"/>
                <a:cs typeface="Arial" panose="020B0604020202020204" pitchFamily="34" charset="0"/>
              </a:rPr>
              <a:t>Eligibility to Pension Credit can also unlock access to additional benefits which can, for some pensioners, add up to thousands of pounds worth of additional savings/benefits per year.  They may include some or all of the following depending on individual circumstances: </a:t>
            </a:r>
          </a:p>
          <a:p>
            <a:pPr marL="0" indent="0" algn="l" fontAlgn="base">
              <a:buNone/>
            </a:pPr>
            <a:r>
              <a:rPr lang="en-GB" sz="1400" b="1" i="0" dirty="0">
                <a:effectLst/>
                <a:latin typeface="Arial" panose="020B0604020202020204" pitchFamily="34" charset="0"/>
                <a:cs typeface="Arial" panose="020B0604020202020204" pitchFamily="34" charset="0"/>
              </a:rPr>
              <a:t>Help with health costs</a:t>
            </a:r>
          </a:p>
          <a:p>
            <a:pPr fontAlgn="base"/>
            <a:r>
              <a:rPr lang="en-GB" sz="1400" dirty="0">
                <a:latin typeface="Arial" panose="020B0604020202020204" pitchFamily="34" charset="0"/>
                <a:cs typeface="Arial" panose="020B0604020202020204" pitchFamily="34" charset="0"/>
              </a:rPr>
              <a:t>F</a:t>
            </a:r>
            <a:r>
              <a:rPr lang="en-GB" sz="1400" b="0" i="0" dirty="0">
                <a:effectLst/>
                <a:latin typeface="Arial" panose="020B0604020202020204" pitchFamily="34" charset="0"/>
                <a:cs typeface="Arial" panose="020B0604020202020204" pitchFamily="34" charset="0"/>
              </a:rPr>
              <a:t>ree NHS dental treatment and help with the cost of glasses/contact lenses plus help with transport to hospital.</a:t>
            </a:r>
            <a:r>
              <a:rPr lang="en-GB" sz="14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endParaRPr lang="en-GB" sz="1400" b="1" i="0" dirty="0">
              <a:effectLst/>
              <a:latin typeface="Arial" panose="020B0604020202020204" pitchFamily="34" charset="0"/>
              <a:cs typeface="Arial" panose="020B0604020202020204" pitchFamily="34" charset="0"/>
            </a:endParaRPr>
          </a:p>
          <a:p>
            <a:pPr fontAlgn="base"/>
            <a:r>
              <a:rPr lang="en-GB" sz="1400" b="0" i="0" dirty="0">
                <a:effectLst/>
                <a:latin typeface="Arial" panose="020B0604020202020204" pitchFamily="34" charset="0"/>
                <a:cs typeface="Arial" panose="020B0604020202020204" pitchFamily="34" charset="0"/>
              </a:rPr>
              <a:t>Carers on Pension Credit might get an extra amount known as Carer Addition, which is worth up to </a:t>
            </a:r>
            <a:r>
              <a:rPr lang="en-GB" sz="1400" b="1" i="0" dirty="0">
                <a:effectLst/>
                <a:latin typeface="Arial" panose="020B0604020202020204" pitchFamily="34" charset="0"/>
                <a:cs typeface="Arial" panose="020B0604020202020204" pitchFamily="34" charset="0"/>
              </a:rPr>
              <a:t>£45.60</a:t>
            </a:r>
            <a:r>
              <a:rPr lang="en-GB" sz="1400" b="0" i="0" dirty="0">
                <a:effectLst/>
                <a:latin typeface="Arial" panose="020B0604020202020204" pitchFamily="34" charset="0"/>
                <a:cs typeface="Arial" panose="020B0604020202020204" pitchFamily="34" charset="0"/>
              </a:rPr>
              <a:t> a week.</a:t>
            </a:r>
            <a:r>
              <a:rPr lang="en-GB" sz="1400" dirty="0">
                <a:latin typeface="Arial" panose="020B0604020202020204" pitchFamily="34" charset="0"/>
                <a:cs typeface="Arial" panose="020B0604020202020204" pitchFamily="34" charset="0"/>
              </a:rPr>
              <a:t> </a:t>
            </a:r>
          </a:p>
          <a:p>
            <a:pPr fontAlgn="base"/>
            <a:r>
              <a:rPr lang="en-GB" sz="1400" b="0" i="0" dirty="0">
                <a:effectLst/>
                <a:latin typeface="Arial" panose="020B0604020202020204" pitchFamily="34" charset="0"/>
                <a:cs typeface="Arial" panose="020B0604020202020204" pitchFamily="34" charset="0"/>
              </a:rPr>
              <a:t>If the pensioner on Pension Credit </a:t>
            </a:r>
            <a:r>
              <a:rPr lang="en-GB" sz="1400" dirty="0">
                <a:latin typeface="Arial" panose="020B0604020202020204" pitchFamily="34" charset="0"/>
                <a:cs typeface="Arial" panose="020B0604020202020204" pitchFamily="34" charset="0"/>
              </a:rPr>
              <a:t>has</a:t>
            </a:r>
            <a:r>
              <a:rPr lang="en-GB" sz="1400" b="0" i="0" dirty="0">
                <a:effectLst/>
                <a:latin typeface="Arial" panose="020B0604020202020204" pitchFamily="34" charset="0"/>
                <a:cs typeface="Arial" panose="020B0604020202020204" pitchFamily="34" charset="0"/>
              </a:rPr>
              <a:t> a disability, then an extra amount known as Severe Disability Addition may be provided, which is worth up to </a:t>
            </a:r>
            <a:r>
              <a:rPr lang="en-GB" sz="1400" b="1" i="0" dirty="0">
                <a:effectLst/>
                <a:latin typeface="Arial" panose="020B0604020202020204" pitchFamily="34" charset="0"/>
                <a:cs typeface="Arial" panose="020B0604020202020204" pitchFamily="34" charset="0"/>
              </a:rPr>
              <a:t>£81.50 </a:t>
            </a:r>
            <a:r>
              <a:rPr lang="en-GB" sz="1400" b="0" i="0" dirty="0">
                <a:effectLst/>
                <a:latin typeface="Arial" panose="020B0604020202020204" pitchFamily="34" charset="0"/>
                <a:cs typeface="Arial" panose="020B0604020202020204" pitchFamily="34" charset="0"/>
              </a:rPr>
              <a:t>a week.</a:t>
            </a:r>
            <a:endParaRPr lang="en-GB" sz="1400" b="1" i="0" dirty="0">
              <a:effectLst/>
              <a:latin typeface="Arial" panose="020B0604020202020204" pitchFamily="34" charset="0"/>
              <a:cs typeface="Arial" panose="020B0604020202020204" pitchFamily="34" charset="0"/>
            </a:endParaRPr>
          </a:p>
          <a:p>
            <a:pPr marL="0" indent="0" algn="l" fontAlgn="base">
              <a:buNone/>
            </a:pPr>
            <a:r>
              <a:rPr lang="en-GB" sz="1400" b="1" i="0" dirty="0">
                <a:effectLst/>
                <a:latin typeface="Arial" panose="020B0604020202020204" pitchFamily="34" charset="0"/>
                <a:cs typeface="Arial" panose="020B0604020202020204" pitchFamily="34" charset="0"/>
              </a:rPr>
              <a:t>Help with housing costs</a:t>
            </a:r>
          </a:p>
          <a:p>
            <a:pPr algn="l" fontAlgn="base">
              <a:buFont typeface="Arial" panose="020B0604020202020204" pitchFamily="34" charset="0"/>
              <a:buChar char="•"/>
            </a:pPr>
            <a:r>
              <a:rPr lang="en-GB" sz="1400" dirty="0">
                <a:latin typeface="Arial" panose="020B0604020202020204" pitchFamily="34" charset="0"/>
                <a:cs typeface="Arial" panose="020B0604020202020204" pitchFamily="34" charset="0"/>
              </a:rPr>
              <a:t>Deduction on Council Tax bill (rates can vary e.g. if other adults in the property). </a:t>
            </a:r>
          </a:p>
          <a:p>
            <a:pPr algn="l" fontAlgn="base">
              <a:buFont typeface="Arial" panose="020B0604020202020204" pitchFamily="34" charset="0"/>
              <a:buChar char="•"/>
            </a:pPr>
            <a:r>
              <a:rPr lang="en-GB" sz="1400" i="0" dirty="0">
                <a:effectLst/>
                <a:latin typeface="Arial" panose="020B0604020202020204" pitchFamily="34" charset="0"/>
                <a:cs typeface="Arial" panose="020B0604020202020204" pitchFamily="34" charset="0"/>
              </a:rPr>
              <a:t>Help with rent – possibly paid in full by Housing Benefit. </a:t>
            </a:r>
          </a:p>
          <a:p>
            <a:pPr algn="l" fontAlgn="base">
              <a:buFont typeface="Arial" panose="020B0604020202020204" pitchFamily="34" charset="0"/>
              <a:buChar char="•"/>
            </a:pPr>
            <a:r>
              <a:rPr lang="en-GB" sz="1400" b="0" i="0" dirty="0">
                <a:effectLst/>
                <a:latin typeface="Arial" panose="020B0604020202020204" pitchFamily="34" charset="0"/>
                <a:cs typeface="Arial" panose="020B0604020202020204" pitchFamily="34" charset="0"/>
              </a:rPr>
              <a:t>Help with paying mortgage interest payments and potentially help with ground rent and service charges. </a:t>
            </a:r>
            <a:endParaRPr lang="en-GB" sz="1400" dirty="0">
              <a:latin typeface="Arial" panose="020B0604020202020204" pitchFamily="34" charset="0"/>
              <a:cs typeface="Arial" panose="020B0604020202020204" pitchFamily="34" charset="0"/>
            </a:endParaRPr>
          </a:p>
          <a:p>
            <a:pPr algn="l" fontAlgn="base">
              <a:buFont typeface="Arial" panose="020B0604020202020204" pitchFamily="34" charset="0"/>
              <a:buChar char="•"/>
            </a:pPr>
            <a:r>
              <a:rPr lang="en-GB" sz="1400" b="0" i="0" dirty="0">
                <a:effectLst/>
                <a:latin typeface="Arial" panose="020B0604020202020204" pitchFamily="34" charset="0"/>
                <a:cs typeface="Arial" panose="020B0604020202020204" pitchFamily="34" charset="0"/>
              </a:rPr>
              <a:t>Cost of living payments from DWP.  </a:t>
            </a:r>
          </a:p>
          <a:p>
            <a:pPr marL="0" indent="0" algn="l" fontAlgn="base">
              <a:buNone/>
            </a:pPr>
            <a:r>
              <a:rPr lang="en-GB" sz="1400" b="1" i="0" dirty="0">
                <a:effectLst/>
                <a:latin typeface="Arial" panose="020B0604020202020204" pitchFamily="34" charset="0"/>
                <a:cs typeface="Arial" panose="020B0604020202020204" pitchFamily="34" charset="0"/>
              </a:rPr>
              <a:t>Other potential “passport” benefits</a:t>
            </a:r>
            <a:r>
              <a:rPr lang="en-GB" sz="1400" i="1" dirty="0">
                <a:effectLst/>
                <a:latin typeface="Arial" panose="020B0604020202020204" pitchFamily="34" charset="0"/>
                <a:cs typeface="Arial" panose="020B0604020202020204" pitchFamily="34" charset="0"/>
              </a:rPr>
              <a:t> (subject to criteria being met.) </a:t>
            </a:r>
          </a:p>
          <a:p>
            <a:pPr marL="0" indent="0" algn="l" fontAlgn="base">
              <a:buNone/>
            </a:pPr>
            <a:r>
              <a:rPr lang="en-GB" sz="1400" b="0" i="0" dirty="0">
                <a:effectLst/>
                <a:latin typeface="Arial" panose="020B0604020202020204" pitchFamily="34" charset="0"/>
                <a:cs typeface="Arial" panose="020B0604020202020204" pitchFamily="34" charset="0"/>
              </a:rPr>
              <a:t>A </a:t>
            </a:r>
            <a:r>
              <a:rPr lang="en-GB" sz="1400" dirty="0">
                <a:latin typeface="Arial" panose="020B0604020202020204" pitchFamily="34" charset="0"/>
                <a:cs typeface="Arial" panose="020B0604020202020204" pitchFamily="34" charset="0"/>
              </a:rPr>
              <a:t>free colour TV licence for pensioners on Pension Credit AND who are aged 75 or more.  In 2024 this could be a saving of £</a:t>
            </a:r>
            <a:r>
              <a:rPr lang="en-GB" sz="1400" b="1" dirty="0">
                <a:latin typeface="Arial" panose="020B0604020202020204" pitchFamily="34" charset="0"/>
                <a:cs typeface="Arial" panose="020B0604020202020204" pitchFamily="34" charset="0"/>
              </a:rPr>
              <a:t>169.50</a:t>
            </a:r>
            <a:r>
              <a:rPr lang="en-GB" sz="1400" dirty="0">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 </a:t>
            </a:r>
            <a:endParaRPr lang="en-GB" sz="1400" b="0" i="0" dirty="0">
              <a:effectLst/>
              <a:latin typeface="Arial" panose="020B0604020202020204" pitchFamily="34" charset="0"/>
              <a:cs typeface="Arial" panose="020B0604020202020204" pitchFamily="34" charset="0"/>
            </a:endParaRPr>
          </a:p>
          <a:p>
            <a:pPr fontAlgn="base"/>
            <a:r>
              <a:rPr lang="en-GB" sz="1400" b="0" i="0" dirty="0">
                <a:effectLst/>
                <a:latin typeface="Arial" panose="020B0604020202020204" pitchFamily="34" charset="0"/>
                <a:cs typeface="Arial" panose="020B0604020202020204" pitchFamily="34" charset="0"/>
              </a:rPr>
              <a:t> Cold Weather Payment - currently £</a:t>
            </a:r>
            <a:r>
              <a:rPr lang="en-GB" sz="1400" b="1" i="0" dirty="0">
                <a:effectLst/>
                <a:latin typeface="Arial" panose="020B0604020202020204" pitchFamily="34" charset="0"/>
                <a:cs typeface="Arial" panose="020B0604020202020204" pitchFamily="34" charset="0"/>
              </a:rPr>
              <a:t>25.00</a:t>
            </a:r>
            <a:r>
              <a:rPr lang="en-GB" sz="1400" b="0" i="0" dirty="0">
                <a:effectLst/>
                <a:latin typeface="Arial" panose="020B0604020202020204" pitchFamily="34" charset="0"/>
                <a:cs typeface="Arial" panose="020B0604020202020204" pitchFamily="34" charset="0"/>
              </a:rPr>
              <a:t> per week during particularly cold weather in winter months only.</a:t>
            </a:r>
            <a:r>
              <a:rPr lang="en-GB" sz="1400" dirty="0">
                <a:latin typeface="Arial" panose="020B0604020202020204" pitchFamily="34" charset="0"/>
                <a:cs typeface="Arial" panose="020B0604020202020204" pitchFamily="34" charset="0"/>
                <a:hlinkClick r:id="rId4" tooltip="Cold Weather Payment information and advice">
                  <a:extLst>
                    <a:ext uri="{A12FA001-AC4F-418D-AE19-62706E023703}">
                      <ahyp:hlinkClr xmlns:ahyp="http://schemas.microsoft.com/office/drawing/2018/hyperlinkcolor" val="tx"/>
                    </a:ext>
                  </a:extLst>
                </a:hlinkClick>
              </a:rPr>
              <a:t> </a:t>
            </a:r>
            <a:endParaRPr lang="en-GB" sz="1400" b="0" i="0" dirty="0">
              <a:effectLst/>
              <a:latin typeface="Arial" panose="020B0604020202020204" pitchFamily="34" charset="0"/>
              <a:cs typeface="Arial" panose="020B0604020202020204" pitchFamily="34" charset="0"/>
            </a:endParaRPr>
          </a:p>
          <a:p>
            <a:pPr marL="285750" lvl="1" indent="-285750" fontAlgn="base"/>
            <a:r>
              <a:rPr lang="en-GB" sz="1400" b="0" i="0" dirty="0">
                <a:effectLst/>
                <a:latin typeface="Arial" panose="020B0604020202020204" pitchFamily="34" charset="0"/>
                <a:cs typeface="Arial" panose="020B0604020202020204" pitchFamily="34" charset="0"/>
              </a:rPr>
              <a:t>Warm Home Discount (scheme reopening in October 2024) </a:t>
            </a:r>
            <a:r>
              <a:rPr lang="en-GB" sz="1400" dirty="0">
                <a:latin typeface="Arial" panose="020B0604020202020204" pitchFamily="34" charset="0"/>
                <a:cs typeface="Arial" panose="020B0604020202020204" pitchFamily="34" charset="0"/>
              </a:rPr>
              <a:t> </a:t>
            </a:r>
            <a:r>
              <a:rPr lang="en-GB" sz="1400" b="0" i="0" dirty="0">
                <a:effectLst/>
                <a:latin typeface="Arial" panose="020B0604020202020204" pitchFamily="34" charset="0"/>
                <a:cs typeface="Arial" panose="020B0604020202020204" pitchFamily="34" charset="0"/>
              </a:rPr>
              <a:t>£</a:t>
            </a:r>
            <a:r>
              <a:rPr lang="en-GB" sz="1400" b="1" i="0" dirty="0">
                <a:effectLst/>
                <a:latin typeface="Arial" panose="020B0604020202020204" pitchFamily="34" charset="0"/>
                <a:cs typeface="Arial" panose="020B0604020202020204" pitchFamily="34" charset="0"/>
              </a:rPr>
              <a:t>150</a:t>
            </a:r>
            <a:r>
              <a:rPr lang="en-GB" sz="1400" b="0" i="0" dirty="0">
                <a:effectLst/>
                <a:latin typeface="Arial" panose="020B0604020202020204" pitchFamily="34" charset="0"/>
                <a:cs typeface="Arial" panose="020B0604020202020204" pitchFamily="34" charset="0"/>
              </a:rPr>
              <a:t> one-off discount on the electricity bill. </a:t>
            </a:r>
            <a:endParaRPr lang="en-GB" sz="1400" dirty="0">
              <a:latin typeface="Arial" panose="020B0604020202020204" pitchFamily="34" charset="0"/>
              <a:cs typeface="Arial" panose="020B0604020202020204" pitchFamily="34" charset="0"/>
            </a:endParaRPr>
          </a:p>
          <a:p>
            <a:pPr marL="285750" lvl="1" indent="-285750" fontAlgn="base"/>
            <a:r>
              <a:rPr lang="en-GB" sz="1400" dirty="0">
                <a:latin typeface="Arial" panose="020B0604020202020204" pitchFamily="34" charset="0"/>
                <a:cs typeface="Arial" panose="020B0604020202020204" pitchFamily="34" charset="0"/>
              </a:rPr>
              <a:t>Free insulation and energy-efficient improvements. </a:t>
            </a:r>
          </a:p>
          <a:p>
            <a:pPr marL="285750" lvl="1" indent="-285750" fontAlgn="base"/>
            <a:r>
              <a:rPr lang="en-GB" sz="1400" dirty="0">
                <a:latin typeface="Arial" panose="020B0604020202020204" pitchFamily="34" charset="0"/>
                <a:cs typeface="Arial" panose="020B0604020202020204" pitchFamily="34" charset="0"/>
              </a:rPr>
              <a:t>Low-cost broadband and call charges from some providers – rates will vary. </a:t>
            </a:r>
          </a:p>
          <a:p>
            <a:pPr marL="285750" lvl="1" indent="-285750" fontAlgn="base"/>
            <a:r>
              <a:rPr lang="en-GB" sz="1400" dirty="0">
                <a:latin typeface="Arial" panose="020B0604020202020204" pitchFamily="34" charset="0"/>
                <a:cs typeface="Arial" panose="020B0604020202020204" pitchFamily="34" charset="0"/>
              </a:rPr>
              <a:t>United Utilities ‘Help to Pay’ scheme for Pension Credit claimants which puts a cap on water bills with Tier 1 presently £</a:t>
            </a:r>
            <a:r>
              <a:rPr lang="en-GB" sz="1400" b="1" dirty="0">
                <a:latin typeface="Arial" panose="020B0604020202020204" pitchFamily="34" charset="0"/>
                <a:cs typeface="Arial" panose="020B0604020202020204" pitchFamily="34" charset="0"/>
              </a:rPr>
              <a:t>282</a:t>
            </a:r>
            <a:r>
              <a:rPr lang="en-GB" sz="1400" dirty="0">
                <a:latin typeface="Arial" panose="020B0604020202020204" pitchFamily="34" charset="0"/>
                <a:cs typeface="Arial" panose="020B0604020202020204" pitchFamily="34" charset="0"/>
              </a:rPr>
              <a:t>. </a:t>
            </a:r>
          </a:p>
          <a:p>
            <a:pPr marL="285750" lvl="1" indent="-285750" fontAlgn="base"/>
            <a:r>
              <a:rPr lang="en-GB" sz="1400" dirty="0">
                <a:latin typeface="Arial" panose="020B0604020202020204" pitchFamily="34" charset="0"/>
                <a:cs typeface="Arial" panose="020B0604020202020204" pitchFamily="34" charset="0"/>
              </a:rPr>
              <a:t>Reduced cost for postal redirection.</a:t>
            </a:r>
          </a:p>
        </p:txBody>
      </p:sp>
      <p:sp>
        <p:nvSpPr>
          <p:cNvPr id="4" name="TextBox 3">
            <a:extLst>
              <a:ext uri="{FF2B5EF4-FFF2-40B4-BE49-F238E27FC236}">
                <a16:creationId xmlns:a16="http://schemas.microsoft.com/office/drawing/2014/main" id="{BDF20100-E29F-744C-728B-148F254CACDF}"/>
              </a:ext>
            </a:extLst>
          </p:cNvPr>
          <p:cNvSpPr txBox="1"/>
          <p:nvPr/>
        </p:nvSpPr>
        <p:spPr>
          <a:xfrm>
            <a:off x="0" y="6396335"/>
            <a:ext cx="348982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Main source: </a:t>
            </a:r>
            <a:r>
              <a:rPr lang="en-GB" sz="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Pension credit advice from Age UK</a:t>
            </a:r>
            <a:endParaRPr lang="en-GB" sz="1200" dirty="0">
              <a:solidFill>
                <a:srgbClr val="0000F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5C5B5A"/>
                </a:solidFill>
                <a:latin typeface="Arial" panose="020B0604020202020204" pitchFamily="34" charset="0"/>
                <a:cs typeface="Arial" panose="020B0604020202020204" pitchFamily="34" charset="0"/>
              </a:rPr>
              <a:t>Other sources used can be provided if needed.</a:t>
            </a:r>
            <a:endParaRPr kumimoji="0" lang="en-US"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1937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CE9E2-E31A-CD56-6679-59883531DC98}"/>
              </a:ext>
            </a:extLst>
          </p:cNvPr>
          <p:cNvSpPr>
            <a:spLocks noGrp="1"/>
          </p:cNvSpPr>
          <p:nvPr>
            <p:ph type="title"/>
          </p:nvPr>
        </p:nvSpPr>
        <p:spPr>
          <a:xfrm>
            <a:off x="0" y="1"/>
            <a:ext cx="6895750" cy="494950"/>
          </a:xfrm>
          <a:solidFill>
            <a:schemeClr val="bg1"/>
          </a:solidFill>
        </p:spPr>
        <p:txBody>
          <a:bodyPr>
            <a:noAutofit/>
          </a:bodyPr>
          <a:lstStyle/>
          <a:p>
            <a:r>
              <a:rPr lang="en-GB" sz="2600" b="1" dirty="0">
                <a:latin typeface="Arial" panose="020B0604020202020204" pitchFamily="34" charset="0"/>
                <a:cs typeface="Arial" panose="020B0604020202020204" pitchFamily="34" charset="0"/>
              </a:rPr>
              <a:t>Key statistics for Trafford (February 2024)</a:t>
            </a:r>
            <a:endParaRPr lang="en-US" sz="26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D5DDAE6-F1BC-9852-4E04-9AED4B7B4007}"/>
              </a:ext>
            </a:extLst>
          </p:cNvPr>
          <p:cNvSpPr>
            <a:spLocks noGrp="1"/>
          </p:cNvSpPr>
          <p:nvPr>
            <p:ph idx="1"/>
          </p:nvPr>
        </p:nvSpPr>
        <p:spPr>
          <a:xfrm>
            <a:off x="0" y="494951"/>
            <a:ext cx="12191999" cy="5342592"/>
          </a:xfrm>
          <a:noFill/>
          <a:ln w="12700">
            <a:solidFill>
              <a:schemeClr val="bg1"/>
            </a:solidFill>
          </a:ln>
        </p:spPr>
        <p:txBody>
          <a:bodyPr>
            <a:normAutofit fontScale="92500" lnSpcReduction="10000"/>
          </a:bodyPr>
          <a:lstStyle/>
          <a:p>
            <a:pPr marL="0" indent="0">
              <a:buNone/>
            </a:pP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Average </a:t>
            </a:r>
            <a:r>
              <a:rPr lang="en-GB" sz="2400" i="1" dirty="0">
                <a:latin typeface="Arial" panose="020B0604020202020204" pitchFamily="34" charset="0"/>
                <a:cs typeface="Arial" panose="020B0604020202020204" pitchFamily="34" charset="0"/>
              </a:rPr>
              <a:t>weekly</a:t>
            </a:r>
            <a:r>
              <a:rPr lang="en-GB" sz="2400" dirty="0">
                <a:latin typeface="Arial" panose="020B0604020202020204" pitchFamily="34" charset="0"/>
                <a:cs typeface="Arial" panose="020B0604020202020204" pitchFamily="34" charset="0"/>
              </a:rPr>
              <a:t> award amount of Pension Credit = </a:t>
            </a:r>
            <a:r>
              <a:rPr lang="en-GB" sz="2400" b="1" dirty="0">
                <a:latin typeface="Arial" panose="020B0604020202020204" pitchFamily="34" charset="0"/>
                <a:cs typeface="Arial" panose="020B0604020202020204" pitchFamily="34" charset="0"/>
              </a:rPr>
              <a:t>£75.88</a:t>
            </a:r>
            <a:r>
              <a:rPr lang="en-US" sz="2400" dirty="0">
                <a:latin typeface="Arial" panose="020B0604020202020204" pitchFamily="34" charset="0"/>
                <a:cs typeface="Arial" panose="020B0604020202020204" pitchFamily="34" charset="0"/>
              </a:rPr>
              <a:t> in February 2024 for all ages of pensioners in Trafford.</a:t>
            </a:r>
          </a:p>
          <a:p>
            <a:pPr marL="0" indent="0">
              <a:buNone/>
            </a:pPr>
            <a:r>
              <a:rPr lang="en-US" sz="2400" dirty="0">
                <a:latin typeface="Arial" panose="020B0604020202020204" pitchFamily="34" charset="0"/>
                <a:cs typeface="Arial" panose="020B0604020202020204" pitchFamily="34" charset="0"/>
              </a:rPr>
              <a:t>   (GM average = £</a:t>
            </a:r>
            <a:r>
              <a:rPr lang="en-US" sz="2400" b="1" dirty="0">
                <a:latin typeface="Arial" panose="020B0604020202020204" pitchFamily="34" charset="0"/>
                <a:cs typeface="Arial" panose="020B0604020202020204" pitchFamily="34" charset="0"/>
              </a:rPr>
              <a:t>75.60</a:t>
            </a:r>
            <a:r>
              <a:rPr lang="en-US" sz="2400" dirty="0">
                <a:latin typeface="Arial" panose="020B0604020202020204" pitchFamily="34" charset="0"/>
                <a:cs typeface="Arial" panose="020B0604020202020204" pitchFamily="34" charset="0"/>
              </a:rPr>
              <a:t>)</a:t>
            </a:r>
            <a:endParaRPr lang="en-US" sz="2400" b="1" u="sng" dirty="0">
              <a:latin typeface="Arial" panose="020B0604020202020204" pitchFamily="34" charset="0"/>
              <a:cs typeface="Arial" panose="020B0604020202020204" pitchFamily="34" charset="0"/>
            </a:endParaRPr>
          </a:p>
          <a:p>
            <a:r>
              <a:rPr lang="en-GB" sz="2400" kern="0" dirty="0">
                <a:effectLst/>
                <a:latin typeface="Arial" panose="020B0604020202020204" pitchFamily="34" charset="0"/>
                <a:ea typeface="Times New Roman" panose="02020603050405020304" pitchFamily="18" charset="0"/>
              </a:rPr>
              <a:t>In February 2024, there we</a:t>
            </a:r>
            <a:r>
              <a:rPr lang="en-US" sz="2400" kern="0" dirty="0">
                <a:effectLst/>
                <a:latin typeface="Arial" panose="020B0604020202020204" pitchFamily="34" charset="0"/>
                <a:ea typeface="Times New Roman" panose="02020603050405020304" pitchFamily="18" charset="0"/>
              </a:rPr>
              <a:t>re </a:t>
            </a:r>
            <a:r>
              <a:rPr lang="en-US" sz="2400" b="1" kern="0" dirty="0">
                <a:effectLst/>
                <a:latin typeface="Arial" panose="020B0604020202020204" pitchFamily="34" charset="0"/>
                <a:ea typeface="Times New Roman" panose="02020603050405020304" pitchFamily="18" charset="0"/>
              </a:rPr>
              <a:t>4,161</a:t>
            </a:r>
            <a:r>
              <a:rPr lang="en-US" sz="2400" kern="0" dirty="0">
                <a:effectLst/>
                <a:latin typeface="Arial" panose="020B0604020202020204" pitchFamily="34" charset="0"/>
                <a:ea typeface="Times New Roman" panose="02020603050405020304" pitchFamily="18" charset="0"/>
              </a:rPr>
              <a:t> Pension Credit claimants in Trafford out of </a:t>
            </a:r>
            <a:r>
              <a:rPr lang="en-US" sz="2400" b="1" kern="0" dirty="0">
                <a:effectLst/>
                <a:latin typeface="Arial" panose="020B0604020202020204" pitchFamily="34" charset="0"/>
                <a:ea typeface="Times New Roman" panose="02020603050405020304" pitchFamily="18" charset="0"/>
              </a:rPr>
              <a:t>39,642 </a:t>
            </a:r>
            <a:r>
              <a:rPr lang="en-US" sz="2400" kern="0" dirty="0">
                <a:effectLst/>
                <a:latin typeface="Arial" panose="020B0604020202020204" pitchFamily="34" charset="0"/>
                <a:ea typeface="Times New Roman" panose="02020603050405020304" pitchFamily="18" charset="0"/>
              </a:rPr>
              <a:t>residents</a:t>
            </a:r>
            <a:r>
              <a:rPr lang="en-US" sz="2400" b="1" kern="0" dirty="0">
                <a:effectLst/>
                <a:latin typeface="Arial" panose="020B0604020202020204" pitchFamily="34" charset="0"/>
                <a:ea typeface="Times New Roman" panose="02020603050405020304" pitchFamily="18" charset="0"/>
              </a:rPr>
              <a:t> </a:t>
            </a:r>
            <a:r>
              <a:rPr lang="en-US" sz="2400" kern="0" dirty="0">
                <a:effectLst/>
                <a:latin typeface="Arial" panose="020B0604020202020204" pitchFamily="34" charset="0"/>
                <a:ea typeface="Times New Roman" panose="02020603050405020304" pitchFamily="18" charset="0"/>
              </a:rPr>
              <a:t>aged 66 or more (mid-2023), equating to </a:t>
            </a:r>
            <a:r>
              <a:rPr lang="en-US" sz="2400" b="1" kern="0" dirty="0">
                <a:effectLst/>
                <a:latin typeface="Arial" panose="020B0604020202020204" pitchFamily="34" charset="0"/>
                <a:ea typeface="Times New Roman" panose="02020603050405020304" pitchFamily="18" charset="0"/>
              </a:rPr>
              <a:t>10.5% </a:t>
            </a:r>
            <a:r>
              <a:rPr lang="en-US" sz="2400" kern="0" dirty="0">
                <a:effectLst/>
                <a:latin typeface="Arial" panose="020B0604020202020204" pitchFamily="34" charset="0"/>
                <a:ea typeface="Times New Roman" panose="02020603050405020304" pitchFamily="18" charset="0"/>
              </a:rPr>
              <a:t>of all older residents.</a:t>
            </a:r>
            <a:endParaRPr lang="en-US" sz="2400" dirty="0">
              <a:latin typeface="Arial" panose="020B0604020202020204" pitchFamily="34" charset="0"/>
              <a:cs typeface="Arial" panose="020B0604020202020204" pitchFamily="34" charset="0"/>
            </a:endParaRPr>
          </a:p>
          <a:p>
            <a:r>
              <a:rPr lang="en-US" sz="2400" kern="0" dirty="0">
                <a:effectLst/>
                <a:latin typeface="Arial" panose="020B0604020202020204" pitchFamily="34" charset="0"/>
                <a:ea typeface="Times New Roman" panose="02020603050405020304" pitchFamily="18" charset="0"/>
              </a:rPr>
              <a:t>It is estimated that around </a:t>
            </a:r>
            <a:r>
              <a:rPr lang="en-US" sz="2400" b="1" kern="0" dirty="0">
                <a:effectLst/>
                <a:latin typeface="Arial" panose="020B0604020202020204" pitchFamily="34" charset="0"/>
                <a:ea typeface="Times New Roman" panose="02020603050405020304" pitchFamily="18" charset="0"/>
              </a:rPr>
              <a:t>£6.1 million </a:t>
            </a:r>
            <a:r>
              <a:rPr lang="en-US" sz="2400" kern="0" dirty="0">
                <a:effectLst/>
                <a:latin typeface="Arial" panose="020B0604020202020204" pitchFamily="34" charset="0"/>
                <a:ea typeface="Times New Roman" panose="02020603050405020304" pitchFamily="18" charset="0"/>
              </a:rPr>
              <a:t>is currently being unclaimed in Trafford each year and that </a:t>
            </a:r>
            <a:r>
              <a:rPr lang="en-US" sz="2400" kern="0">
                <a:effectLst/>
                <a:latin typeface="Arial" panose="020B0604020202020204" pitchFamily="34" charset="0"/>
                <a:ea typeface="Times New Roman" panose="02020603050405020304" pitchFamily="18" charset="0"/>
              </a:rPr>
              <a:t>some </a:t>
            </a:r>
            <a:r>
              <a:rPr lang="en-US" sz="2400" b="1" kern="0">
                <a:effectLst/>
                <a:latin typeface="Arial" panose="020B0604020202020204" pitchFamily="34" charset="0"/>
                <a:ea typeface="Times New Roman" panose="02020603050405020304" pitchFamily="18" charset="0"/>
              </a:rPr>
              <a:t>2,444 </a:t>
            </a:r>
            <a:r>
              <a:rPr lang="en-US" sz="2400" kern="0" dirty="0">
                <a:effectLst/>
                <a:latin typeface="Arial" panose="020B0604020202020204" pitchFamily="34" charset="0"/>
                <a:ea typeface="Times New Roman" panose="02020603050405020304" pitchFamily="18" charset="0"/>
              </a:rPr>
              <a:t>pensioners that are eligible are not claiming Pension Credit. </a:t>
            </a:r>
            <a:r>
              <a:rPr lang="en-US" sz="1500" kern="0" dirty="0">
                <a:effectLst/>
                <a:latin typeface="Arial" panose="020B0604020202020204" pitchFamily="34" charset="0"/>
                <a:ea typeface="Times New Roman" panose="02020603050405020304" pitchFamily="18" charset="0"/>
              </a:rPr>
              <a:t>(See Footnote 1.)</a:t>
            </a:r>
            <a:endParaRPr lang="en-US" sz="15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estimated cost to the health and social care system due to non full uptake of Pension Credit in Trafford alone is approx. </a:t>
            </a:r>
            <a:r>
              <a:rPr lang="en-US" sz="2400" b="1" dirty="0">
                <a:latin typeface="Arial" panose="020B0604020202020204" pitchFamily="34" charset="0"/>
                <a:cs typeface="Arial" panose="020B0604020202020204" pitchFamily="34" charset="0"/>
              </a:rPr>
              <a:t>£18 million</a:t>
            </a:r>
            <a:r>
              <a:rPr lang="en-US" sz="2400" dirty="0">
                <a:latin typeface="Arial" panose="020B0604020202020204" pitchFamily="34" charset="0"/>
                <a:cs typeface="Arial" panose="020B0604020202020204" pitchFamily="34" charset="0"/>
              </a:rPr>
              <a:t>. </a:t>
            </a:r>
            <a:r>
              <a:rPr lang="en-US" sz="1500" dirty="0">
                <a:latin typeface="Arial" panose="020B0604020202020204" pitchFamily="34" charset="0"/>
                <a:cs typeface="Arial" panose="020B0604020202020204" pitchFamily="34" charset="0"/>
              </a:rPr>
              <a:t>(See Footnote 2.)</a:t>
            </a:r>
          </a:p>
          <a:p>
            <a:r>
              <a:rPr lang="en-US" sz="2400" dirty="0">
                <a:latin typeface="Arial" panose="020B0604020202020204" pitchFamily="34" charset="0"/>
                <a:cs typeface="Arial" panose="020B0604020202020204" pitchFamily="34" charset="0"/>
              </a:rPr>
              <a:t>The (pre-2023) wards with the highest estimated number of non-claimants but entitled to Pension Credit (February 2024) in Trafford are:</a:t>
            </a:r>
          </a:p>
          <a:p>
            <a:pPr lvl="1">
              <a:buFont typeface="Wingdings" panose="05000000000000000000" pitchFamily="2" charset="2"/>
              <a:buChar char="Ø"/>
            </a:pPr>
            <a:r>
              <a:rPr lang="en-GB" dirty="0">
                <a:latin typeface="Arial" panose="020B0604020202020204" pitchFamily="34" charset="0"/>
                <a:cs typeface="Arial" panose="020B0604020202020204" pitchFamily="34" charset="0"/>
              </a:rPr>
              <a:t>Clifford (223).</a:t>
            </a:r>
          </a:p>
          <a:p>
            <a:pPr lvl="1">
              <a:buFont typeface="Wingdings" panose="05000000000000000000" pitchFamily="2" charset="2"/>
              <a:buChar char="Ø"/>
            </a:pPr>
            <a:r>
              <a:rPr lang="en-GB" dirty="0">
                <a:latin typeface="Arial" panose="020B0604020202020204" pitchFamily="34" charset="0"/>
                <a:cs typeface="Arial" panose="020B0604020202020204" pitchFamily="34" charset="0"/>
              </a:rPr>
              <a:t>Longford (191).</a:t>
            </a:r>
          </a:p>
          <a:p>
            <a:pPr lvl="1">
              <a:buFont typeface="Wingdings" panose="05000000000000000000" pitchFamily="2" charset="2"/>
              <a:buChar char="Ø"/>
            </a:pPr>
            <a:r>
              <a:rPr lang="en-GB" dirty="0" err="1">
                <a:latin typeface="Arial" panose="020B0604020202020204" pitchFamily="34" charset="0"/>
                <a:cs typeface="Arial" panose="020B0604020202020204" pitchFamily="34" charset="0"/>
              </a:rPr>
              <a:t>Bucklow</a:t>
            </a:r>
            <a:r>
              <a:rPr lang="en-GB" dirty="0">
                <a:latin typeface="Arial" panose="020B0604020202020204" pitchFamily="34" charset="0"/>
                <a:cs typeface="Arial" panose="020B0604020202020204" pitchFamily="34" charset="0"/>
              </a:rPr>
              <a:t>-St Martins (166).</a:t>
            </a:r>
          </a:p>
          <a:p>
            <a:pPr lvl="1"/>
            <a:endParaRPr lang="en-US" sz="22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40C0026-2A09-044D-6B03-53766EA046A0}"/>
              </a:ext>
            </a:extLst>
          </p:cNvPr>
          <p:cNvSpPr txBox="1"/>
          <p:nvPr/>
        </p:nvSpPr>
        <p:spPr>
          <a:xfrm>
            <a:off x="0" y="6132438"/>
            <a:ext cx="1219199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b="1" dirty="0">
                <a:solidFill>
                  <a:srgbClr val="5C5B5A"/>
                </a:solidFill>
                <a:latin typeface="Arial" panose="020B0604020202020204" pitchFamily="34" charset="0"/>
                <a:cs typeface="Arial" panose="020B0604020202020204" pitchFamily="34" charset="0"/>
              </a:rPr>
              <a:t>Footnote 1:</a:t>
            </a:r>
            <a:r>
              <a:rPr lang="en-GB" sz="1000" dirty="0">
                <a:solidFill>
                  <a:srgbClr val="5C5B5A"/>
                </a:solidFill>
                <a:latin typeface="Arial" panose="020B0604020202020204" pitchFamily="34" charset="0"/>
                <a:cs typeface="Arial" panose="020B0604020202020204" pitchFamily="34" charset="0"/>
              </a:rPr>
              <a:t> The unclaimed amount </a:t>
            </a:r>
            <a:r>
              <a:rPr lang="en-GB" sz="1000" dirty="0" err="1">
                <a:solidFill>
                  <a:srgbClr val="5C5B5A"/>
                </a:solidFill>
                <a:latin typeface="Arial" panose="020B0604020202020204" pitchFamily="34" charset="0"/>
                <a:cs typeface="Arial" panose="020B0604020202020204" pitchFamily="34" charset="0"/>
              </a:rPr>
              <a:t>i</a:t>
            </a:r>
            <a:r>
              <a:rPr lang="en-US" sz="1000" kern="0" dirty="0">
                <a:solidFill>
                  <a:srgbClr val="5C5B5A"/>
                </a:solidFill>
                <a:effectLst/>
                <a:latin typeface="Arial" panose="020B0604020202020204" pitchFamily="34" charset="0"/>
                <a:ea typeface="Times New Roman" panose="02020603050405020304" pitchFamily="18" charset="0"/>
              </a:rPr>
              <a:t>s based on national data that suggests that 63% of the total number of people eligible to claim Pension Credit actually claim, and that nationally, actual Pension Credit expenditure represents 73% of the total sum that would be paid out if all eligible claimants received it.</a:t>
            </a:r>
            <a:endParaRPr lang="en-GB" sz="1000" dirty="0">
              <a:solidFill>
                <a:srgbClr val="5C5B5A"/>
              </a:solidFill>
            </a:endParaRPr>
          </a:p>
        </p:txBody>
      </p:sp>
      <p:sp>
        <p:nvSpPr>
          <p:cNvPr id="5" name="TextBox 3">
            <a:extLst>
              <a:ext uri="{FF2B5EF4-FFF2-40B4-BE49-F238E27FC236}">
                <a16:creationId xmlns:a16="http://schemas.microsoft.com/office/drawing/2014/main" id="{DC9BD8AF-B0F2-A7F2-E362-37D12D238453}"/>
              </a:ext>
            </a:extLst>
          </p:cNvPr>
          <p:cNvSpPr txBox="1"/>
          <p:nvPr/>
        </p:nvSpPr>
        <p:spPr>
          <a:xfrm>
            <a:off x="-1" y="6489767"/>
            <a:ext cx="1219200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b="1" dirty="0">
                <a:solidFill>
                  <a:srgbClr val="5C5B5A"/>
                </a:solidFill>
                <a:latin typeface="Arial" panose="020B0604020202020204" pitchFamily="34" charset="0"/>
                <a:cs typeface="Arial" panose="020B0604020202020204" pitchFamily="34" charset="0"/>
              </a:rPr>
              <a:t>Footnote 2:</a:t>
            </a:r>
            <a:r>
              <a:rPr lang="en-GB" sz="1000" dirty="0">
                <a:solidFill>
                  <a:srgbClr val="5C5B5A"/>
                </a:solidFill>
                <a:latin typeface="Arial" panose="020B0604020202020204" pitchFamily="34" charset="0"/>
                <a:cs typeface="Arial" panose="020B0604020202020204" pitchFamily="34" charset="0"/>
              </a:rPr>
              <a:t> A new method was used to estimate the costs this time, but the starting point is still the GB cost of £4.876 bn taken from the Independent Age report from 2020.  The local costs are based on the proportion of non-claimants locally relative to the total number of non-claimants across GB.</a:t>
            </a:r>
          </a:p>
        </p:txBody>
      </p:sp>
      <p:sp>
        <p:nvSpPr>
          <p:cNvPr id="6" name="TextBox 3">
            <a:extLst>
              <a:ext uri="{FF2B5EF4-FFF2-40B4-BE49-F238E27FC236}">
                <a16:creationId xmlns:a16="http://schemas.microsoft.com/office/drawing/2014/main" id="{1BD48D70-4131-81B6-B1BF-DCA0FB39BBBD}"/>
              </a:ext>
            </a:extLst>
          </p:cNvPr>
          <p:cNvSpPr txBox="1"/>
          <p:nvPr/>
        </p:nvSpPr>
        <p:spPr>
          <a:xfrm>
            <a:off x="5104299" y="6689822"/>
            <a:ext cx="6620257"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b="1" dirty="0">
                <a:solidFill>
                  <a:srgbClr val="5C5B5A"/>
                </a:solidFill>
                <a:latin typeface="Arial" panose="020B0604020202020204" pitchFamily="34" charset="0"/>
                <a:cs typeface="Arial" panose="020B0604020202020204" pitchFamily="34" charset="0"/>
              </a:rPr>
              <a:t>Sources:</a:t>
            </a:r>
            <a:r>
              <a:rPr lang="en-GB" sz="1000" dirty="0">
                <a:solidFill>
                  <a:srgbClr val="5C5B5A"/>
                </a:solidFill>
                <a:latin typeface="Arial" panose="020B0604020202020204" pitchFamily="34" charset="0"/>
                <a:cs typeface="Arial" panose="020B0604020202020204" pitchFamily="34" charset="0"/>
              </a:rPr>
              <a:t> Stat-Xplore, Pension Credit, Tables 2 and 4 and ONS midyear population estimates.</a:t>
            </a:r>
            <a:endParaRPr lang="en-GB" sz="1000" dirty="0">
              <a:solidFill>
                <a:srgbClr val="5C5B5A"/>
              </a:solidFill>
            </a:endParaRPr>
          </a:p>
        </p:txBody>
      </p:sp>
    </p:spTree>
    <p:extLst>
      <p:ext uri="{BB962C8B-B14F-4D97-AF65-F5344CB8AC3E}">
        <p14:creationId xmlns:p14="http://schemas.microsoft.com/office/powerpoint/2010/main" val="356220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9F88E-6C65-51E4-BCFC-5CAF92C7CF18}"/>
              </a:ext>
            </a:extLst>
          </p:cNvPr>
          <p:cNvSpPr txBox="1">
            <a:spLocks noGrp="1"/>
          </p:cNvSpPr>
          <p:nvPr>
            <p:ph type="title" idx="4294967295"/>
          </p:nvPr>
        </p:nvSpPr>
        <p:spPr>
          <a:xfrm>
            <a:off x="-1" y="0"/>
            <a:ext cx="9940955" cy="444617"/>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Pension Credit claimants by wards in Trafford (February 2024)</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33C8E683-8AA9-5F9E-634A-A0223761EA26}"/>
              </a:ext>
            </a:extLst>
          </p:cNvPr>
          <p:cNvSpPr txBox="1"/>
          <p:nvPr/>
        </p:nvSpPr>
        <p:spPr>
          <a:xfrm>
            <a:off x="9144" y="6581001"/>
            <a:ext cx="5720537" cy="276999"/>
          </a:xfrm>
          <a:prstGeom prst="rect">
            <a:avLst/>
          </a:prstGeom>
          <a:noFill/>
        </p:spPr>
        <p:txBody>
          <a:bodyPr wrap="square">
            <a:spAutoFit/>
          </a:bodyPr>
          <a:lstStyle/>
          <a:p>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Sources: Stat-Xplore website, Pension Credit table 1 (All four categories added.)</a:t>
            </a:r>
            <a:endParaRPr lang="en-GB" sz="1200" dirty="0">
              <a:solidFill>
                <a:srgbClr val="5C5B5A"/>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D17DD21-4442-677E-3D7F-2887F82AA03F}"/>
              </a:ext>
            </a:extLst>
          </p:cNvPr>
          <p:cNvSpPr txBox="1"/>
          <p:nvPr/>
        </p:nvSpPr>
        <p:spPr>
          <a:xfrm>
            <a:off x="57199" y="6119336"/>
            <a:ext cx="2812213" cy="461665"/>
          </a:xfrm>
          <a:prstGeom prst="rect">
            <a:avLst/>
          </a:prstGeom>
          <a:noFill/>
        </p:spPr>
        <p:txBody>
          <a:bodyPr wrap="square">
            <a:spAutoFit/>
          </a:bodyPr>
          <a:lstStyle/>
          <a:p>
            <a:r>
              <a:rPr kumimoji="0" lang="en-GB" sz="1200" b="1"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Note: </a:t>
            </a:r>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the data was only available for the pre-2023 ward boundaries in GM.</a:t>
            </a:r>
            <a:endParaRPr lang="en-GB" sz="1200" dirty="0">
              <a:solidFill>
                <a:srgbClr val="5C5B5A"/>
              </a:solidFill>
              <a:latin typeface="Arial" panose="020B0604020202020204" pitchFamily="34" charset="0"/>
              <a:cs typeface="Arial" panose="020B0604020202020204" pitchFamily="34" charset="0"/>
            </a:endParaRPr>
          </a:p>
        </p:txBody>
      </p:sp>
      <p:pic>
        <p:nvPicPr>
          <p:cNvPr id="5" name="Picture 4" descr="A screenshot from a spreadsheet table showing the number of Pension Claimants in each ward in Trafford at February 2021 with the total for Trafford also.">
            <a:extLst>
              <a:ext uri="{FF2B5EF4-FFF2-40B4-BE49-F238E27FC236}">
                <a16:creationId xmlns:a16="http://schemas.microsoft.com/office/drawing/2014/main" id="{715D0975-1962-7D71-E31D-3CB076F1C6D0}"/>
              </a:ext>
            </a:extLst>
          </p:cNvPr>
          <p:cNvPicPr>
            <a:picLocks noChangeAspect="1"/>
          </p:cNvPicPr>
          <p:nvPr/>
        </p:nvPicPr>
        <p:blipFill rotWithShape="1">
          <a:blip r:embed="rId2">
            <a:extLst>
              <a:ext uri="{28A0092B-C50C-407E-A947-70E740481C1C}">
                <a14:useLocalDpi xmlns:a14="http://schemas.microsoft.com/office/drawing/2010/main" val="0"/>
              </a:ext>
            </a:extLst>
          </a:blip>
          <a:srcRect l="1791" b="1873"/>
          <a:stretch/>
        </p:blipFill>
        <p:spPr>
          <a:xfrm>
            <a:off x="3333750" y="524408"/>
            <a:ext cx="5603216" cy="5479123"/>
          </a:xfrm>
          <a:prstGeom prst="rect">
            <a:avLst/>
          </a:prstGeom>
        </p:spPr>
      </p:pic>
    </p:spTree>
    <p:extLst>
      <p:ext uri="{BB962C8B-B14F-4D97-AF65-F5344CB8AC3E}">
        <p14:creationId xmlns:p14="http://schemas.microsoft.com/office/powerpoint/2010/main" val="315452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85278-FE0F-073B-85D9-F713E986DAA0}"/>
              </a:ext>
            </a:extLst>
          </p:cNvPr>
          <p:cNvSpPr txBox="1">
            <a:spLocks noGrp="1"/>
          </p:cNvSpPr>
          <p:nvPr>
            <p:ph type="title" idx="4294967295"/>
          </p:nvPr>
        </p:nvSpPr>
        <p:spPr>
          <a:xfrm>
            <a:off x="0" y="1"/>
            <a:ext cx="12201144" cy="461666"/>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Estimated Eligible Non-Recipients (ENRs) by ward in Trafford (August 2024)</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3" name="TextBox 3">
            <a:extLst>
              <a:ext uri="{FF2B5EF4-FFF2-40B4-BE49-F238E27FC236}">
                <a16:creationId xmlns:a16="http://schemas.microsoft.com/office/drawing/2014/main" id="{0654A90B-B834-891F-65DD-9D59226C65FF}"/>
              </a:ext>
            </a:extLst>
          </p:cNvPr>
          <p:cNvSpPr txBox="1"/>
          <p:nvPr/>
        </p:nvSpPr>
        <p:spPr>
          <a:xfrm>
            <a:off x="0" y="6092066"/>
            <a:ext cx="7113109"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100" dirty="0">
                <a:solidFill>
                  <a:srgbClr val="5C5B5A"/>
                </a:solidFill>
                <a:latin typeface="Arial" panose="020B0604020202020204" pitchFamily="34" charset="0"/>
                <a:cs typeface="Arial" panose="020B0604020202020204" pitchFamily="34" charset="0"/>
              </a:rPr>
              <a:t>Sources:</a:t>
            </a:r>
          </a:p>
          <a:p>
            <a:pPr marL="171450" indent="-171450">
              <a:buFont typeface="Arial" panose="020B0604020202020204" pitchFamily="34" charset="0"/>
              <a:buChar char="•"/>
            </a:pPr>
            <a:r>
              <a:rPr lang="en-GB" sz="1100" dirty="0">
                <a:solidFill>
                  <a:srgbClr val="5C5B5A"/>
                </a:solidFill>
                <a:latin typeface="Arial" panose="020B0604020202020204" pitchFamily="34" charset="0"/>
                <a:cs typeface="Arial" panose="020B0604020202020204" pitchFamily="34" charset="0"/>
              </a:rPr>
              <a:t>Stat-Xplore, Pension Credit tables</a:t>
            </a:r>
          </a:p>
          <a:p>
            <a:pPr marL="171450" indent="-171450">
              <a:buFont typeface="Arial" panose="020B0604020202020204" pitchFamily="34" charset="0"/>
              <a:buChar char="•"/>
            </a:pPr>
            <a:r>
              <a:rPr lang="en-GB" sz="1100" dirty="0">
                <a:solidFill>
                  <a:srgbClr val="5C5B5A"/>
                </a:solidFill>
                <a:latin typeface="Arial" panose="020B0604020202020204" pitchFamily="34" charset="0"/>
                <a:cs typeface="Arial" panose="020B0604020202020204" pitchFamily="34" charset="0"/>
              </a:rPr>
              <a:t>ONS midyear population estimates.</a:t>
            </a:r>
          </a:p>
          <a:p>
            <a:pPr marL="171450" indent="-171450">
              <a:buFont typeface="Arial" panose="020B0604020202020204" pitchFamily="34" charset="0"/>
              <a:buChar char="•"/>
            </a:pPr>
            <a:r>
              <a:rPr lang="en-GB" sz="1100" dirty="0">
                <a:solidFill>
                  <a:srgbClr val="0000FF"/>
                </a:solidFill>
                <a:latin typeface="Arial" panose="020B0604020202020204" pitchFamily="34" charset="0"/>
                <a:cs typeface="Arial" panose="020B0604020202020204" pitchFamily="34" charset="0"/>
              </a:rPr>
              <a:t>Income-related benefits: estimates of take-up: financial year ending 2022 - GOV.UK (www.gov.uk)</a:t>
            </a:r>
          </a:p>
        </p:txBody>
      </p:sp>
      <p:sp>
        <p:nvSpPr>
          <p:cNvPr id="4" name="TextBox 3">
            <a:extLst>
              <a:ext uri="{FF2B5EF4-FFF2-40B4-BE49-F238E27FC236}">
                <a16:creationId xmlns:a16="http://schemas.microsoft.com/office/drawing/2014/main" id="{30D64C2B-936D-69A6-AB91-9B85918DD6A3}"/>
              </a:ext>
            </a:extLst>
          </p:cNvPr>
          <p:cNvSpPr txBox="1"/>
          <p:nvPr/>
        </p:nvSpPr>
        <p:spPr>
          <a:xfrm>
            <a:off x="86969" y="5385767"/>
            <a:ext cx="4154484" cy="6565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200" b="1" kern="1200" dirty="0">
                <a:solidFill>
                  <a:srgbClr val="5C5B5A"/>
                </a:solidFill>
                <a:effectLst/>
                <a:latin typeface="Arial" panose="020B0604020202020204" pitchFamily="34" charset="0"/>
                <a:ea typeface="Aptos" panose="020B0004020202020204" pitchFamily="34" charset="0"/>
              </a:rPr>
              <a:t>Note: </a:t>
            </a:r>
            <a:r>
              <a:rPr lang="en-GB" sz="1200" kern="1200" dirty="0">
                <a:solidFill>
                  <a:srgbClr val="5C5B5A"/>
                </a:solidFill>
                <a:effectLst/>
                <a:latin typeface="Arial" panose="020B0604020202020204" pitchFamily="34" charset="0"/>
                <a:ea typeface="Aptos" panose="020B0004020202020204" pitchFamily="34" charset="0"/>
              </a:rPr>
              <a:t>The estimates are based on the application</a:t>
            </a:r>
            <a:endParaRPr lang="en-GB" sz="1200" dirty="0">
              <a:solidFill>
                <a:srgbClr val="5C5B5A"/>
              </a:solidFill>
              <a:effectLst/>
              <a:latin typeface="Times New Roman" panose="02020603050405020304" pitchFamily="18" charset="0"/>
              <a:ea typeface="Times New Roman" panose="02020603050405020304" pitchFamily="18" charset="0"/>
            </a:endParaRPr>
          </a:p>
          <a:p>
            <a:r>
              <a:rPr lang="en-GB" sz="1200" kern="1200" dirty="0">
                <a:solidFill>
                  <a:srgbClr val="5C5B5A"/>
                </a:solidFill>
                <a:effectLst/>
                <a:latin typeface="Arial" panose="020B0604020202020204" pitchFamily="34" charset="0"/>
                <a:ea typeface="Aptos" panose="020B0004020202020204" pitchFamily="34" charset="0"/>
              </a:rPr>
              <a:t>of a national take up rate to the local level.</a:t>
            </a:r>
            <a:endParaRPr lang="en-GB" sz="1200" dirty="0">
              <a:solidFill>
                <a:srgbClr val="5C5B5A"/>
              </a:solidFill>
              <a:latin typeface="Arial" panose="020B0604020202020204" pitchFamily="34" charset="0"/>
              <a:cs typeface="Arial" panose="020B0604020202020204" pitchFamily="34" charset="0"/>
            </a:endParaRPr>
          </a:p>
        </p:txBody>
      </p:sp>
      <p:sp>
        <p:nvSpPr>
          <p:cNvPr id="5" name="TextBox 3">
            <a:extLst>
              <a:ext uri="{FF2B5EF4-FFF2-40B4-BE49-F238E27FC236}">
                <a16:creationId xmlns:a16="http://schemas.microsoft.com/office/drawing/2014/main" id="{B4592F8A-9A39-DA2D-21B1-D5BF8ADA9C6D}"/>
              </a:ext>
            </a:extLst>
          </p:cNvPr>
          <p:cNvSpPr txBox="1"/>
          <p:nvPr/>
        </p:nvSpPr>
        <p:spPr>
          <a:xfrm>
            <a:off x="78615" y="3680970"/>
            <a:ext cx="3909174" cy="17201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200" b="1" dirty="0">
                <a:solidFill>
                  <a:srgbClr val="5C5B5A"/>
                </a:solidFill>
                <a:effectLst/>
                <a:latin typeface="Arial" panose="020B0604020202020204" pitchFamily="34" charset="0"/>
                <a:ea typeface="Aptos" panose="020B0004020202020204" pitchFamily="34" charset="0"/>
                <a:cs typeface="Arial" panose="020B0604020202020204" pitchFamily="34" charset="0"/>
              </a:rPr>
              <a:t>Note:</a:t>
            </a:r>
            <a:r>
              <a:rPr lang="en-GB" sz="1200" dirty="0">
                <a:solidFill>
                  <a:srgbClr val="5C5B5A"/>
                </a:solidFill>
                <a:effectLst/>
                <a:latin typeface="Arial" panose="020B0604020202020204" pitchFamily="34" charset="0"/>
                <a:ea typeface="Aptos" panose="020B0004020202020204" pitchFamily="34" charset="0"/>
                <a:cs typeface="Arial" panose="020B0604020202020204" pitchFamily="34" charset="0"/>
              </a:rPr>
              <a:t> The estimates for not claiming/amount not claimed could go up or down despite awareness campaigns as there are a number of factors that can influence the number of claimants.  These include for example migration, numbers becoming pensioners, death rates, changes in circumstances and rules etc.</a:t>
            </a:r>
            <a:endParaRPr lang="en-GB" sz="1400" dirty="0">
              <a:solidFill>
                <a:srgbClr val="5C5B5A"/>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1D2A144-7E6B-B819-5F69-6BF7119B76A5}"/>
              </a:ext>
            </a:extLst>
          </p:cNvPr>
          <p:cNvSpPr txBox="1"/>
          <p:nvPr/>
        </p:nvSpPr>
        <p:spPr>
          <a:xfrm>
            <a:off x="78615" y="3219305"/>
            <a:ext cx="2812213" cy="461665"/>
          </a:xfrm>
          <a:prstGeom prst="rect">
            <a:avLst/>
          </a:prstGeom>
          <a:noFill/>
        </p:spPr>
        <p:txBody>
          <a:bodyPr wrap="square">
            <a:spAutoFit/>
          </a:bodyPr>
          <a:lstStyle/>
          <a:p>
            <a:r>
              <a:rPr kumimoji="0" lang="en-GB" sz="1200" b="1"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Note: </a:t>
            </a:r>
            <a:r>
              <a:rPr kumimoji="0" lang="en-GB" sz="12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the data was only available for the pre-2023 ward boundaries in GM.</a:t>
            </a:r>
            <a:endParaRPr lang="en-GB" sz="1200" dirty="0">
              <a:solidFill>
                <a:srgbClr val="5C5B5A"/>
              </a:solidFill>
              <a:latin typeface="Arial" panose="020B0604020202020204" pitchFamily="34" charset="0"/>
              <a:cs typeface="Arial" panose="020B0604020202020204" pitchFamily="34" charset="0"/>
            </a:endParaRPr>
          </a:p>
        </p:txBody>
      </p:sp>
      <p:pic>
        <p:nvPicPr>
          <p:cNvPr id="7" name="Picture 6" descr="A screenshot from a spreadsheet table showing the estimated eligible non-claimants by ward in Trafford at February 2024 with a total for Trafford.">
            <a:extLst>
              <a:ext uri="{FF2B5EF4-FFF2-40B4-BE49-F238E27FC236}">
                <a16:creationId xmlns:a16="http://schemas.microsoft.com/office/drawing/2014/main" id="{1AAFA542-8F40-7A24-BAA2-F58F76B97723}"/>
              </a:ext>
            </a:extLst>
          </p:cNvPr>
          <p:cNvPicPr>
            <a:picLocks noChangeAspect="1"/>
          </p:cNvPicPr>
          <p:nvPr/>
        </p:nvPicPr>
        <p:blipFill rotWithShape="1">
          <a:blip r:embed="rId2">
            <a:extLst>
              <a:ext uri="{28A0092B-C50C-407E-A947-70E740481C1C}">
                <a14:useLocalDpi xmlns:a14="http://schemas.microsoft.com/office/drawing/2010/main" val="0"/>
              </a:ext>
            </a:extLst>
          </a:blip>
          <a:srcRect l="1488" t="2450" r="5062" b="1670"/>
          <a:stretch/>
        </p:blipFill>
        <p:spPr>
          <a:xfrm>
            <a:off x="4619625" y="548976"/>
            <a:ext cx="5999492" cy="5338995"/>
          </a:xfrm>
          <a:prstGeom prst="rect">
            <a:avLst/>
          </a:prstGeom>
        </p:spPr>
      </p:pic>
    </p:spTree>
    <p:extLst>
      <p:ext uri="{BB962C8B-B14F-4D97-AF65-F5344CB8AC3E}">
        <p14:creationId xmlns:p14="http://schemas.microsoft.com/office/powerpoint/2010/main" val="1513000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FDB19-E1CD-7F6C-EDD6-D87A7BE8FDE8}"/>
              </a:ext>
            </a:extLst>
          </p:cNvPr>
          <p:cNvSpPr txBox="1">
            <a:spLocks noGrp="1"/>
          </p:cNvSpPr>
          <p:nvPr>
            <p:ph type="title" idx="4294967295"/>
          </p:nvPr>
        </p:nvSpPr>
        <p:spPr>
          <a:xfrm>
            <a:off x="0" y="0"/>
            <a:ext cx="12192000" cy="402672"/>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rPr>
              <a:t>Estimated total amount of missed Pension Credit uptake in Trafford (August 2024)</a:t>
            </a:r>
            <a:endParaRPr kumimoji="0" lang="en-US" sz="2400" b="1" i="0" u="none" strike="noStrike" kern="1200" cap="none" spc="0" normalizeH="0" baseline="0" noProof="0" dirty="0">
              <a:ln>
                <a:noFill/>
              </a:ln>
              <a:solidFill>
                <a:srgbClr val="5C5B5A"/>
              </a:solidFill>
              <a:effectLst/>
              <a:uLnTx/>
              <a:uFillTx/>
              <a:latin typeface="Arial" panose="020B0604020202020204" pitchFamily="34" charset="0"/>
              <a:ea typeface="+mj-ea"/>
              <a:cs typeface="Arial" panose="020B0604020202020204" pitchFamily="34" charset="0"/>
            </a:endParaRPr>
          </a:p>
        </p:txBody>
      </p:sp>
      <p:sp>
        <p:nvSpPr>
          <p:cNvPr id="3" name="TextBox 2">
            <a:extLst>
              <a:ext uri="{FF2B5EF4-FFF2-40B4-BE49-F238E27FC236}">
                <a16:creationId xmlns:a16="http://schemas.microsoft.com/office/drawing/2014/main" id="{7ACC424D-BD57-EA63-B4EF-EED32AEAF21D}"/>
              </a:ext>
            </a:extLst>
          </p:cNvPr>
          <p:cNvSpPr txBox="1"/>
          <p:nvPr/>
        </p:nvSpPr>
        <p:spPr>
          <a:xfrm>
            <a:off x="-9144" y="6105287"/>
            <a:ext cx="12201144" cy="769441"/>
          </a:xfrm>
          <a:prstGeom prst="rect">
            <a:avLst/>
          </a:prstGeom>
          <a:noFill/>
        </p:spPr>
        <p:txBody>
          <a:bodyPr wrap="square">
            <a:spAutoFit/>
          </a:bodyPr>
          <a:lstStyle/>
          <a:p>
            <a:r>
              <a:rPr kumimoji="0" lang="en-GB" sz="11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Sources:</a:t>
            </a:r>
          </a:p>
          <a:p>
            <a:pPr marL="171450" indent="-171450">
              <a:buFont typeface="Wingdings" panose="05000000000000000000" pitchFamily="2" charset="2"/>
              <a:buChar char="§"/>
            </a:pPr>
            <a:r>
              <a:rPr kumimoji="0" lang="en-GB" sz="1100" i="0" u="none" strike="noStrike" kern="1200" cap="none" spc="0" normalizeH="0" baseline="0" noProof="0" dirty="0">
                <a:ln>
                  <a:noFill/>
                </a:ln>
                <a:solidFill>
                  <a:srgbClr val="5C5B5A"/>
                </a:solidFill>
                <a:effectLst/>
                <a:uLnTx/>
                <a:uFillTx/>
                <a:latin typeface="Arial" panose="020B0604020202020204" pitchFamily="34" charset="0"/>
                <a:cs typeface="Arial" panose="020B0604020202020204" pitchFamily="34" charset="0"/>
              </a:rPr>
              <a:t>Stat-Xplore website, Pension Credit tables PC4.</a:t>
            </a:r>
          </a:p>
          <a:p>
            <a:pPr marL="171450" indent="-171450">
              <a:buFont typeface="Wingdings" panose="05000000000000000000" pitchFamily="2" charset="2"/>
              <a:buChar char="§"/>
            </a:pPr>
            <a:r>
              <a:rPr lang="en-GB" sz="11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pension-credit-tables-FYE-2022.ods (live.com)</a:t>
            </a:r>
            <a:r>
              <a:rPr lang="en-GB" sz="1100" dirty="0">
                <a:solidFill>
                  <a:srgbClr val="0000FF"/>
                </a:solidFill>
                <a:latin typeface="Arial" panose="020B0604020202020204" pitchFamily="34" charset="0"/>
                <a:cs typeface="Arial" panose="020B0604020202020204" pitchFamily="34" charset="0"/>
              </a:rPr>
              <a:t> </a:t>
            </a:r>
            <a:r>
              <a:rPr lang="en-GB" sz="1100" dirty="0">
                <a:solidFill>
                  <a:srgbClr val="5C5B5A"/>
                </a:solidFill>
                <a:latin typeface="Arial" panose="020B0604020202020204" pitchFamily="34" charset="0"/>
                <a:cs typeface="Arial" panose="020B0604020202020204" pitchFamily="34" charset="0"/>
              </a:rPr>
              <a:t>(Estimated expenditure take-up in worksheet PC2 cell ref B82) data within the series  </a:t>
            </a:r>
            <a:r>
              <a:rPr lang="en-GB" sz="11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Income-related benefits: estimates of take-up: financial year ending 2022</a:t>
            </a:r>
            <a:endParaRPr lang="en-GB" sz="1100" dirty="0">
              <a:solidFill>
                <a:srgbClr val="0000FF"/>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6AE597E-A780-35B0-BF89-4B6FFE4EB2D1}"/>
              </a:ext>
            </a:extLst>
          </p:cNvPr>
          <p:cNvSpPr txBox="1"/>
          <p:nvPr/>
        </p:nvSpPr>
        <p:spPr>
          <a:xfrm>
            <a:off x="9144" y="5005120"/>
            <a:ext cx="3381037" cy="102188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spcAft>
                <a:spcPts val="800"/>
              </a:spcAft>
            </a:pPr>
            <a:r>
              <a:rPr lang="en-GB" sz="1400" b="1" kern="1200" dirty="0">
                <a:solidFill>
                  <a:srgbClr val="5C5B5A"/>
                </a:solidFill>
                <a:effectLst/>
                <a:latin typeface="Arial" panose="020B0604020202020204" pitchFamily="34" charset="0"/>
                <a:ea typeface="Aptos" panose="020B0004020202020204" pitchFamily="34" charset="0"/>
              </a:rPr>
              <a:t>Note: </a:t>
            </a:r>
            <a:r>
              <a:rPr lang="en-GB" sz="1400" kern="1200" dirty="0">
                <a:solidFill>
                  <a:srgbClr val="5C5B5A"/>
                </a:solidFill>
                <a:effectLst/>
                <a:latin typeface="Arial" panose="020B0604020202020204" pitchFamily="34" charset="0"/>
                <a:ea typeface="Aptos" panose="020B0004020202020204" pitchFamily="34" charset="0"/>
              </a:rPr>
              <a:t>The estimates are based on the application of national take up and expenditure rates to the local level.</a:t>
            </a:r>
            <a:endParaRPr lang="en-GB" sz="1400" dirty="0">
              <a:solidFill>
                <a:srgbClr val="5C5B5A"/>
              </a:solidFill>
              <a:latin typeface="Arial" panose="020B0604020202020204" pitchFamily="34" charset="0"/>
              <a:cs typeface="Arial" panose="020B0604020202020204" pitchFamily="34" charset="0"/>
            </a:endParaRPr>
          </a:p>
        </p:txBody>
      </p:sp>
      <p:pic>
        <p:nvPicPr>
          <p:cNvPr id="5" name="Picture 4" descr="A screenshot from a spreadsheet table showing the estimated amount of Pension Credit that is not claimed each year in each ward in Trafford as at February 2024 with also a total figure for all of Trafford.">
            <a:extLst>
              <a:ext uri="{FF2B5EF4-FFF2-40B4-BE49-F238E27FC236}">
                <a16:creationId xmlns:a16="http://schemas.microsoft.com/office/drawing/2014/main" id="{9B3E26EE-CEF3-8281-6BF3-8ED0A491D00B}"/>
              </a:ext>
            </a:extLst>
          </p:cNvPr>
          <p:cNvPicPr>
            <a:picLocks noChangeAspect="1"/>
          </p:cNvPicPr>
          <p:nvPr/>
        </p:nvPicPr>
        <p:blipFill rotWithShape="1">
          <a:blip r:embed="rId4">
            <a:extLst>
              <a:ext uri="{28A0092B-C50C-407E-A947-70E740481C1C}">
                <a14:useLocalDpi xmlns:a14="http://schemas.microsoft.com/office/drawing/2010/main" val="0"/>
              </a:ext>
            </a:extLst>
          </a:blip>
          <a:srcRect l="914" t="1233" r="1143" b="1642"/>
          <a:stretch/>
        </p:blipFill>
        <p:spPr>
          <a:xfrm>
            <a:off x="4359974" y="555475"/>
            <a:ext cx="6593596" cy="5471528"/>
          </a:xfrm>
          <a:prstGeom prst="rect">
            <a:avLst/>
          </a:prstGeom>
        </p:spPr>
      </p:pic>
    </p:spTree>
    <p:extLst>
      <p:ext uri="{BB962C8B-B14F-4D97-AF65-F5344CB8AC3E}">
        <p14:creationId xmlns:p14="http://schemas.microsoft.com/office/powerpoint/2010/main" val="1100020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5F32B60-FD83-CC38-C7FD-34CA7AAFD536}"/>
              </a:ext>
            </a:extLst>
          </p:cNvPr>
          <p:cNvSpPr txBox="1">
            <a:spLocks noGrp="1"/>
          </p:cNvSpPr>
          <p:nvPr>
            <p:ph type="title" idx="4294967295"/>
          </p:nvPr>
        </p:nvSpPr>
        <p:spPr>
          <a:xfrm>
            <a:off x="154113" y="152634"/>
            <a:ext cx="4655889" cy="492443"/>
          </a:xfrm>
          <a:prstGeom prst="rect">
            <a:avLst/>
          </a:prstGeom>
          <a:solidFill>
            <a:schemeClr val="bg1"/>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rPr>
              <a:t>Attendance Allowance</a:t>
            </a:r>
            <a:endParaRPr kumimoji="0" lang="en-US" sz="2600" b="1" i="0" u="none" strike="noStrike" kern="1200" cap="none" spc="0" normalizeH="0" baseline="0" noProof="0" dirty="0">
              <a:ln>
                <a:noFill/>
              </a:ln>
              <a:solidFill>
                <a:srgbClr val="5C5B5A"/>
              </a:solidFill>
              <a:effectLst/>
              <a:uLnTx/>
              <a:uFillTx/>
              <a:latin typeface="Arial" panose="020B0604020202020204" pitchFamily="34" charset="0"/>
              <a:ea typeface="+mn-ea"/>
              <a:cs typeface="Arial" panose="020B0604020202020204" pitchFamily="34" charset="0"/>
            </a:endParaRPr>
          </a:p>
        </p:txBody>
      </p:sp>
      <p:sp>
        <p:nvSpPr>
          <p:cNvPr id="16" name="TextBox 15">
            <a:extLst>
              <a:ext uri="{FF2B5EF4-FFF2-40B4-BE49-F238E27FC236}">
                <a16:creationId xmlns:a16="http://schemas.microsoft.com/office/drawing/2014/main" id="{471794EF-384D-1A15-0141-62A4EE79D901}"/>
              </a:ext>
            </a:extLst>
          </p:cNvPr>
          <p:cNvSpPr txBox="1"/>
          <p:nvPr/>
        </p:nvSpPr>
        <p:spPr>
          <a:xfrm>
            <a:off x="138700" y="1057666"/>
            <a:ext cx="6097712" cy="5186035"/>
          </a:xfrm>
          <a:prstGeom prst="rect">
            <a:avLst/>
          </a:prstGeom>
          <a:noFill/>
        </p:spPr>
        <p:txBody>
          <a:bodyPr wrap="square">
            <a:spAutoFit/>
          </a:bodyPr>
          <a:lstStyle/>
          <a:p>
            <a:r>
              <a:rPr lang="en-GB" sz="1500" dirty="0">
                <a:solidFill>
                  <a:schemeClr val="bg2">
                    <a:lumMod val="25000"/>
                  </a:schemeClr>
                </a:solidFill>
                <a:latin typeface="Arial" panose="020B0604020202020204" pitchFamily="34" charset="0"/>
                <a:cs typeface="Arial" panose="020B0604020202020204" pitchFamily="34" charset="0"/>
              </a:rPr>
              <a:t>Attendance Allowance helps with extra costs if you have a disability severe enough that you need someone to help look after you.</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It’s paid at 2 different rates and how much you get depends on the level of care that you need because of your disability.</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Individuals can get £72.65 or £108.55 a week to help with personal support if they’re both:</a:t>
            </a:r>
          </a:p>
          <a:p>
            <a:endParaRPr lang="en-GB" sz="1500" dirty="0">
              <a:solidFill>
                <a:schemeClr val="bg2">
                  <a:lumMod val="25000"/>
                </a:schemeClr>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500" dirty="0">
                <a:solidFill>
                  <a:schemeClr val="bg2">
                    <a:lumMod val="25000"/>
                  </a:schemeClr>
                </a:solidFill>
                <a:latin typeface="Arial" panose="020B0604020202020204" pitchFamily="34" charset="0"/>
                <a:cs typeface="Arial" panose="020B0604020202020204" pitchFamily="34" charset="0"/>
              </a:rPr>
              <a:t>Physically or mentally disabled</a:t>
            </a:r>
          </a:p>
          <a:p>
            <a:pPr marL="285750" indent="-285750">
              <a:buFont typeface="Arial" panose="020B0604020202020204" pitchFamily="34" charset="0"/>
              <a:buChar char="•"/>
            </a:pPr>
            <a:r>
              <a:rPr lang="en-GB" sz="1500" dirty="0">
                <a:solidFill>
                  <a:schemeClr val="bg2">
                    <a:lumMod val="25000"/>
                  </a:schemeClr>
                </a:solidFill>
                <a:latin typeface="Arial" panose="020B0604020202020204" pitchFamily="34" charset="0"/>
                <a:cs typeface="Arial" panose="020B0604020202020204" pitchFamily="34" charset="0"/>
              </a:rPr>
              <a:t>State Pension age or older</a:t>
            </a:r>
          </a:p>
          <a:p>
            <a:pPr marL="285750" indent="-285750">
              <a:buFont typeface="Arial" panose="020B0604020202020204" pitchFamily="34" charset="0"/>
              <a:buChar char="•"/>
            </a:pPr>
            <a:r>
              <a:rPr lang="en-GB" sz="1500" dirty="0">
                <a:solidFill>
                  <a:schemeClr val="bg2">
                    <a:lumMod val="25000"/>
                  </a:schemeClr>
                </a:solidFill>
                <a:latin typeface="Arial" panose="020B0604020202020204" pitchFamily="34" charset="0"/>
                <a:cs typeface="Arial" panose="020B0604020202020204" pitchFamily="34" charset="0"/>
              </a:rPr>
              <a:t>(It does not cover mobility needs.)</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People of pension age could get extra Pension Credit, Housing Benefit or Council Tax Reduction if they receive Attendance Allowance.</a:t>
            </a:r>
          </a:p>
          <a:p>
            <a:endParaRPr lang="en-GB" sz="1500" dirty="0">
              <a:solidFill>
                <a:schemeClr val="bg2">
                  <a:lumMod val="25000"/>
                </a:schemeClr>
              </a:solidFill>
              <a:latin typeface="Arial" panose="020B0604020202020204" pitchFamily="34" charset="0"/>
              <a:cs typeface="Arial" panose="020B0604020202020204" pitchFamily="34" charset="0"/>
            </a:endParaRPr>
          </a:p>
          <a:p>
            <a:r>
              <a:rPr lang="en-GB" sz="1500" dirty="0">
                <a:solidFill>
                  <a:schemeClr val="bg2">
                    <a:lumMod val="25000"/>
                  </a:schemeClr>
                </a:solidFill>
                <a:latin typeface="Arial" panose="020B0604020202020204" pitchFamily="34" charset="0"/>
                <a:cs typeface="Arial" panose="020B0604020202020204" pitchFamily="34" charset="0"/>
              </a:rPr>
              <a:t>It is estimated that the amount of Attendance Allowance unclaimed in Greater Manchester is £140,594,989. Combined with unclaimed Pension Credit and Carers Allowance, the potential amount of unclaimed entitlement is here could be as much as £367 million.</a:t>
            </a:r>
          </a:p>
          <a:p>
            <a:endParaRPr lang="en-GB" sz="1600" dirty="0">
              <a:solidFill>
                <a:schemeClr val="bg2">
                  <a:lumMod val="25000"/>
                </a:schemeClr>
              </a:solidFill>
            </a:endParaRPr>
          </a:p>
        </p:txBody>
      </p:sp>
      <p:pic>
        <p:nvPicPr>
          <p:cNvPr id="3" name="Picture 2" descr="A screenshot of a table showing for each district in Greater Manchester:&#10;- numbers who are eligible but not claiming attendance allowance.&#10;- amount unclaimed yearly by those eligible to claim but who are not claiming.&#10;">
            <a:extLst>
              <a:ext uri="{FF2B5EF4-FFF2-40B4-BE49-F238E27FC236}">
                <a16:creationId xmlns:a16="http://schemas.microsoft.com/office/drawing/2014/main" id="{6148EB6D-E682-3278-A394-AB637450FA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4288" y="872558"/>
            <a:ext cx="6097712" cy="4703366"/>
          </a:xfrm>
          <a:prstGeom prst="rect">
            <a:avLst/>
          </a:prstGeom>
        </p:spPr>
      </p:pic>
      <p:sp>
        <p:nvSpPr>
          <p:cNvPr id="11" name="TextBox 10">
            <a:extLst>
              <a:ext uri="{FF2B5EF4-FFF2-40B4-BE49-F238E27FC236}">
                <a16:creationId xmlns:a16="http://schemas.microsoft.com/office/drawing/2014/main" id="{34AC70F7-5004-BF14-ED10-33835EB663AC}"/>
              </a:ext>
            </a:extLst>
          </p:cNvPr>
          <p:cNvSpPr txBox="1"/>
          <p:nvPr/>
        </p:nvSpPr>
        <p:spPr>
          <a:xfrm>
            <a:off x="138700" y="6243701"/>
            <a:ext cx="9331504" cy="461665"/>
          </a:xfrm>
          <a:prstGeom prst="rect">
            <a:avLst/>
          </a:prstGeom>
          <a:noFill/>
        </p:spPr>
        <p:txBody>
          <a:bodyPr wrap="square">
            <a:spAutoFit/>
          </a:bodyPr>
          <a:lstStyle/>
          <a:p>
            <a:r>
              <a:rPr lang="en-GB" sz="1200" dirty="0">
                <a:solidFill>
                  <a:schemeClr val="bg2">
                    <a:lumMod val="25000"/>
                  </a:schemeClr>
                </a:solidFill>
                <a:effectLst/>
                <a:latin typeface="Arial" panose="020B0604020202020204" pitchFamily="34" charset="0"/>
                <a:ea typeface="Times New Roman" panose="02020603050405020304" pitchFamily="18" charset="0"/>
                <a:cs typeface="Arial" panose="020B0604020202020204" pitchFamily="34" charset="0"/>
              </a:rPr>
              <a:t>Source: Attendance Allowance: The methodology for this comes from this report by Policy in Practice published in December 2023 </a:t>
            </a:r>
            <a:r>
              <a:rPr lang="en-GB" sz="1200"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3" tooltip="https://policyinpractice.co.uk/wp-content/uploads/unclaimed-attendance-allowance_report-by-policy-in-practice-for-mse_dec23.pdf">
                  <a:extLst>
                    <a:ext uri="{A12FA001-AC4F-418D-AE19-62706E023703}">
                      <ahyp:hlinkClr xmlns:ahyp="http://schemas.microsoft.com/office/drawing/2018/hyperlinkcolor" val="tx"/>
                    </a:ext>
                  </a:extLst>
                </a:hlinkClick>
              </a:rPr>
              <a:t>Unclaimed-Attendance-Allowance_report-by-Policy-in-Practice-for-MSE_Dec23.pdf (policyinpractice.co.uk)</a:t>
            </a:r>
            <a:r>
              <a:rPr lang="en-GB" sz="12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 </a:t>
            </a:r>
            <a:endParaRPr lang="en-GB" sz="12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8984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95A7DF810863D45975D3BE3DA9C608B" ma:contentTypeVersion="8" ma:contentTypeDescription="Create a new document." ma:contentTypeScope="" ma:versionID="8d961442ce17691486cc39c6812575bb">
  <xsd:schema xmlns:xsd="http://www.w3.org/2001/XMLSchema" xmlns:xs="http://www.w3.org/2001/XMLSchema" xmlns:p="http://schemas.microsoft.com/office/2006/metadata/properties" xmlns:ns2="3261f017-ac2b-4ff5-a638-1673a3774bef" targetNamespace="http://schemas.microsoft.com/office/2006/metadata/properties" ma:root="true" ma:fieldsID="d606f7fffa35aea451ed4efc85d6cbee" ns2:_="">
    <xsd:import namespace="3261f017-ac2b-4ff5-a638-1673a3774be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61f017-ac2b-4ff5-a638-1673a3774b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797827-5164-4688-829D-5C862EB92A2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447E818-164C-4224-9DD3-1EE3378F3B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61f017-ac2b-4ff5-a638-1673a3774b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BD76E2-1091-4E59-82E9-2014B5B906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1900</TotalTime>
  <Words>2779</Words>
  <Application>Microsoft Office PowerPoint</Application>
  <PresentationFormat>Widescreen</PresentationFormat>
  <Paragraphs>129</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Times New Roman</vt:lpstr>
      <vt:lpstr>Wingdings</vt:lpstr>
      <vt:lpstr>Office Theme</vt:lpstr>
      <vt:lpstr>Pension Credit and Winter Fuel Payments</vt:lpstr>
      <vt:lpstr>Pension Credit summary Trafford  (February 2024 data)</vt:lpstr>
      <vt:lpstr>Pension Credit entitlements</vt:lpstr>
      <vt:lpstr>Pension Credit - other potential benefits </vt:lpstr>
      <vt:lpstr>Key statistics for Trafford (February 2024)</vt:lpstr>
      <vt:lpstr>Pension Credit claimants by wards in Trafford (February 2024)</vt:lpstr>
      <vt:lpstr>Estimated Eligible Non-Recipients (ENRs) by ward in Trafford (August 2024)</vt:lpstr>
      <vt:lpstr>Estimated total amount of missed Pension Credit uptake in Trafford (August 2024)</vt:lpstr>
      <vt:lpstr>Attendance Allowance</vt:lpstr>
      <vt:lpstr>Areas of deprivation across GM by state pension age</vt:lpstr>
      <vt:lpstr>Income deprivation affecting older people</vt:lpstr>
      <vt:lpstr>Wards with the highest proportion of low-income households</vt:lpstr>
      <vt:lpstr>Potential savings to the NHS and social care services</vt:lpstr>
      <vt:lpstr>Winter Fuel Allowance summary  (Winter 2024/25 estimates)</vt:lpstr>
      <vt:lpstr>Changes in Winter Fuel Payment</vt:lpstr>
      <vt:lpstr>Winter Fuel Allowance (WFA) benefit – estimated reduction in recipients</vt:lpstr>
      <vt:lpstr>Winter Fuel Allowance (WFA) benefit – estimated reduction in payouts</vt:lpstr>
      <vt:lpstr>Annex – key assumptions </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Pension Credit Summary: Bolton</dc:title>
  <dc:creator>Parker, Henry</dc:creator>
  <cp:lastModifiedBy>Doocey, Mike</cp:lastModifiedBy>
  <cp:revision>258</cp:revision>
  <dcterms:created xsi:type="dcterms:W3CDTF">2020-10-30T09:24:29Z</dcterms:created>
  <dcterms:modified xsi:type="dcterms:W3CDTF">2024-10-09T15:17:02Z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0x010100395A7DF810863D45975D3BE3DA9C608B</vt:lpwstr>
  </property>
</Properties>
</file>